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81" r:id="rId5"/>
  </p:sldMasterIdLst>
  <p:notesMasterIdLst>
    <p:notesMasterId r:id="rId33"/>
  </p:notesMasterIdLst>
  <p:sldIdLst>
    <p:sldId id="2134806409" r:id="rId6"/>
    <p:sldId id="2134806635" r:id="rId7"/>
    <p:sldId id="2134806636" r:id="rId8"/>
    <p:sldId id="2134806637" r:id="rId9"/>
    <p:sldId id="2134806630" r:id="rId10"/>
    <p:sldId id="2134806631" r:id="rId11"/>
    <p:sldId id="2134806632" r:id="rId12"/>
    <p:sldId id="2134806633" r:id="rId13"/>
    <p:sldId id="2134806634" r:id="rId14"/>
    <p:sldId id="2134806644" r:id="rId15"/>
    <p:sldId id="2134806638" r:id="rId16"/>
    <p:sldId id="2134806639" r:id="rId17"/>
    <p:sldId id="2134806640" r:id="rId18"/>
    <p:sldId id="2134806641" r:id="rId19"/>
    <p:sldId id="2134806642" r:id="rId20"/>
    <p:sldId id="2134806643" r:id="rId21"/>
    <p:sldId id="2134806645" r:id="rId22"/>
    <p:sldId id="2134806646" r:id="rId23"/>
    <p:sldId id="2134806648" r:id="rId24"/>
    <p:sldId id="2134806647" r:id="rId25"/>
    <p:sldId id="2134806649" r:id="rId26"/>
    <p:sldId id="2134806650" r:id="rId27"/>
    <p:sldId id="2134806651" r:id="rId28"/>
    <p:sldId id="2134806653" r:id="rId29"/>
    <p:sldId id="2134806602" r:id="rId30"/>
    <p:sldId id="2134806652" r:id="rId31"/>
    <p:sldId id="2192" r:id="rId32"/>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8949DF-D42F-4D08-A9F8-71609C004171}">
          <p14:sldIdLst>
            <p14:sldId id="2134806409"/>
            <p14:sldId id="2134806635"/>
            <p14:sldId id="2134806636"/>
            <p14:sldId id="2134806637"/>
            <p14:sldId id="2134806630"/>
            <p14:sldId id="2134806631"/>
            <p14:sldId id="2134806632"/>
            <p14:sldId id="2134806633"/>
            <p14:sldId id="2134806634"/>
            <p14:sldId id="2134806644"/>
            <p14:sldId id="2134806638"/>
            <p14:sldId id="2134806639"/>
            <p14:sldId id="2134806640"/>
            <p14:sldId id="2134806641"/>
            <p14:sldId id="2134806642"/>
            <p14:sldId id="2134806643"/>
            <p14:sldId id="2134806645"/>
            <p14:sldId id="2134806646"/>
            <p14:sldId id="2134806648"/>
            <p14:sldId id="2134806647"/>
            <p14:sldId id="2134806649"/>
            <p14:sldId id="2134806650"/>
            <p14:sldId id="2134806651"/>
            <p14:sldId id="2134806653"/>
            <p14:sldId id="2134806602"/>
            <p14:sldId id="2134806652"/>
            <p14:sldId id="21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43EE4B-D856-44FB-D796-DDDE1736D56F}" name="Lorenz, Julie L" initials="JL" userId="S::jlorenz@burnsmcd.com::de475806-d7b5-4353-be01-10f181f397c5" providerId="AD"/>
  <p188:author id="{908DCD67-ECA6-0100-0063-0E064E423BB8}" name="Amy Link" initials="AL" userId="S::link@highstreetconsulting.com::eafbd6cb-67b1-4c91-870c-e9f18fc54acc" providerId="AD"/>
  <p188:author id="{25016777-834E-77DB-E756-766432A968E0}" name="Vijay Ramasamy [GO]" initials="VR" userId="S::Vijay.Ramasamy@GO.KS.GOV::70a27a9d-519d-49ec-ac06-7a72fcecae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80808"/>
    <a:srgbClr val="00FF00"/>
    <a:srgbClr val="FFFF00"/>
    <a:srgbClr val="1D5B8A"/>
    <a:srgbClr val="FCB31C"/>
    <a:srgbClr val="86D6F7"/>
    <a:srgbClr val="7F7F7F"/>
    <a:srgbClr val="996633"/>
    <a:srgbClr val="1F5D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2912AA-EBDC-44B6-9EFC-DE0BFF88E2CE}" v="109" dt="2024-11-11T21:19:59.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84053" autoAdjust="0"/>
  </p:normalViewPr>
  <p:slideViewPr>
    <p:cSldViewPr snapToGrid="0">
      <p:cViewPr varScale="1">
        <p:scale>
          <a:sx n="59" d="100"/>
          <a:sy n="59" d="100"/>
        </p:scale>
        <p:origin x="612" y="60"/>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84" d="100"/>
          <a:sy n="84" d="100"/>
        </p:scale>
        <p:origin x="387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4F785DF2-345B-406E-B8C2-0730179BB54B}" type="datetimeFigureOut">
              <a:rPr lang="en-US" smtClean="0"/>
              <a:t>11/12/2024</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3EEB5F53-F55F-4192-B3C3-30956628093F}" type="slidenum">
              <a:rPr lang="en-US" smtClean="0"/>
              <a:t>‹#›</a:t>
            </a:fld>
            <a:endParaRPr lang="en-US"/>
          </a:p>
        </p:txBody>
      </p:sp>
    </p:spTree>
    <p:extLst>
      <p:ext uri="{BB962C8B-B14F-4D97-AF65-F5344CB8AC3E}">
        <p14:creationId xmlns:p14="http://schemas.microsoft.com/office/powerpoint/2010/main" val="159128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B5F53-F55F-4192-B3C3-30956628093F}" type="slidenum">
              <a:rPr lang="en-US" smtClean="0"/>
              <a:t>1</a:t>
            </a:fld>
            <a:endParaRPr lang="en-US"/>
          </a:p>
        </p:txBody>
      </p:sp>
    </p:spTree>
    <p:extLst>
      <p:ext uri="{BB962C8B-B14F-4D97-AF65-F5344CB8AC3E}">
        <p14:creationId xmlns:p14="http://schemas.microsoft.com/office/powerpoint/2010/main" val="3225209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15"/>
              </a:spcAft>
            </a:pPr>
            <a:r>
              <a:rPr lang="en-US" sz="1800" b="1" kern="100" dirty="0">
                <a:latin typeface="Aptos" panose="020B0004020202020204" pitchFamily="34" charset="0"/>
                <a:ea typeface="Aptos" panose="020B0004020202020204" pitchFamily="34" charset="0"/>
                <a:cs typeface="Times New Roman" panose="02020603050405020304" pitchFamily="18" charset="0"/>
              </a:rPr>
              <a:t>Just a quick recap of the concept of Rec 1.</a:t>
            </a:r>
          </a:p>
          <a:p>
            <a:pPr>
              <a:lnSpc>
                <a:spcPct val="115000"/>
              </a:lnSpc>
              <a:spcAft>
                <a:spcPts val="815"/>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5"/>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We are building towards a generational promise. Each generation has a responsibility to ensure there will be adequate water supply for the generations that follow it.  We need to make sure we’re taking the actions necessary to ensure that next wave will have enough water for its lifetime</a:t>
            </a:r>
          </a:p>
          <a:p>
            <a:pPr>
              <a:lnSpc>
                <a:spcPct val="115000"/>
              </a:lnSpc>
              <a:spcAft>
                <a:spcPts val="815"/>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You might think of it as waves of 3. Each generation must ensure that third generation that follows it will have the water it needs to survive and thrive. </a:t>
            </a:r>
          </a:p>
          <a:p>
            <a:pPr>
              <a:lnSpc>
                <a:spcPct val="115000"/>
              </a:lnSpc>
              <a:spcAft>
                <a:spcPts val="815"/>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That means if you’re a Baby Boomer – you need to take actions now that will allow Gen Z or the Zoomers enough water for their communities and their economies.</a:t>
            </a:r>
          </a:p>
          <a:p>
            <a:pPr>
              <a:lnSpc>
                <a:spcPct val="115000"/>
              </a:lnSpc>
              <a:spcAft>
                <a:spcPts val="815"/>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If you’re a Gen Xer – you should be building a future for Generation Alphas  - Millennials have a responsibility for Betas – And Gen Z must deliver for Gammas.</a:t>
            </a:r>
          </a:p>
          <a:p>
            <a:pPr>
              <a:lnSpc>
                <a:spcPct val="115000"/>
              </a:lnSpc>
              <a:spcAft>
                <a:spcPts val="815"/>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We inherit both gifts and burdens from previous generations. We know there is no future – without water – and so we need to make sure we’re gifting future generations the waves of opportunity they deserve – we must act now.</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B5F53-F55F-4192-B3C3-3095662809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403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B5F53-F55F-4192-B3C3-3095662809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1350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B5F53-F55F-4192-B3C3-3095662809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48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B5F53-F55F-4192-B3C3-3095662809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6489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B5F53-F55F-4192-B3C3-3095662809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9463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30000" dirty="0">
                <a:effectLst/>
                <a:latin typeface="Aptos" panose="020B0004020202020204" pitchFamily="34" charset="0"/>
                <a:ea typeface="Avenir Next"/>
                <a:cs typeface="Franklin Gothic Book" panose="020B0503020102020204" pitchFamily="34" charset="0"/>
              </a:rPr>
              <a:t>Responsive to KWA priority to “build social, economic, and environmental resilience to current and future climate variability” and “determining the state’s role in water” while honoring “local input and control.”</a:t>
            </a:r>
            <a:endParaRPr lang="en-US" dirty="0"/>
          </a:p>
        </p:txBody>
      </p:sp>
      <p:sp>
        <p:nvSpPr>
          <p:cNvPr id="4" name="Slide Number Placeholder 3"/>
          <p:cNvSpPr>
            <a:spLocks noGrp="1"/>
          </p:cNvSpPr>
          <p:nvPr>
            <p:ph type="sldNum" sz="quarter" idx="5"/>
          </p:nvPr>
        </p:nvSpPr>
        <p:spPr/>
        <p:txBody>
          <a:bodyPr/>
          <a:lstStyle/>
          <a:p>
            <a:fld id="{3EEB5F53-F55F-4192-B3C3-30956628093F}" type="slidenum">
              <a:rPr lang="en-US" smtClean="0"/>
              <a:t>16</a:t>
            </a:fld>
            <a:endParaRPr lang="en-US"/>
          </a:p>
        </p:txBody>
      </p:sp>
    </p:spTree>
    <p:extLst>
      <p:ext uri="{BB962C8B-B14F-4D97-AF65-F5344CB8AC3E}">
        <p14:creationId xmlns:p14="http://schemas.microsoft.com/office/powerpoint/2010/main" val="425695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30000" dirty="0">
                <a:effectLst/>
                <a:latin typeface="Aptos" panose="020B0004020202020204" pitchFamily="34" charset="0"/>
                <a:ea typeface="Avenir Next"/>
                <a:cs typeface="Franklin Gothic Book" panose="020B0503020102020204" pitchFamily="34" charset="0"/>
              </a:rPr>
              <a:t>Responsive to KWA priority to expand water planning and “incentivize collective action”. </a:t>
            </a:r>
            <a:endParaRPr lang="en-US" dirty="0"/>
          </a:p>
        </p:txBody>
      </p:sp>
      <p:sp>
        <p:nvSpPr>
          <p:cNvPr id="4" name="Slide Number Placeholder 3"/>
          <p:cNvSpPr>
            <a:spLocks noGrp="1"/>
          </p:cNvSpPr>
          <p:nvPr>
            <p:ph type="sldNum" sz="quarter" idx="5"/>
          </p:nvPr>
        </p:nvSpPr>
        <p:spPr/>
        <p:txBody>
          <a:bodyPr/>
          <a:lstStyle/>
          <a:p>
            <a:fld id="{3EEB5F53-F55F-4192-B3C3-30956628093F}" type="slidenum">
              <a:rPr lang="en-US" smtClean="0"/>
              <a:t>17</a:t>
            </a:fld>
            <a:endParaRPr lang="en-US"/>
          </a:p>
        </p:txBody>
      </p:sp>
    </p:spTree>
    <p:extLst>
      <p:ext uri="{BB962C8B-B14F-4D97-AF65-F5344CB8AC3E}">
        <p14:creationId xmlns:p14="http://schemas.microsoft.com/office/powerpoint/2010/main" val="49619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A6E3D-E75B-B1A3-012C-2BD3315DC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08BA56-935D-BD55-C294-03DB74F7C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EAB90-1F42-1A66-FCF7-75B25FD84FC3}"/>
              </a:ext>
            </a:extLst>
          </p:cNvPr>
          <p:cNvSpPr>
            <a:spLocks noGrp="1"/>
          </p:cNvSpPr>
          <p:nvPr>
            <p:ph type="body" idx="1"/>
          </p:nvPr>
        </p:nvSpPr>
        <p:spPr/>
        <p:txBody>
          <a:bodyPr/>
          <a:lstStyle/>
          <a:p>
            <a:r>
              <a:rPr lang="en-US" sz="1800" baseline="30000" dirty="0">
                <a:effectLst/>
                <a:latin typeface="Aptos" panose="020B0004020202020204" pitchFamily="34" charset="0"/>
                <a:ea typeface="Avenir Next"/>
                <a:cs typeface="Franklin Gothic Book" panose="020B0503020102020204" pitchFamily="34" charset="0"/>
              </a:rPr>
              <a:t>Responsive to KWA priority to “</a:t>
            </a:r>
            <a:r>
              <a:rPr lang="en-US" sz="1800" i="1" baseline="30000" dirty="0">
                <a:solidFill>
                  <a:srgbClr val="0070B1"/>
                </a:solidFill>
                <a:effectLst/>
                <a:latin typeface="Tenorite" panose="00000500000000000000" pitchFamily="2" charset="0"/>
                <a:ea typeface="Avenir Next"/>
                <a:cs typeface="Franklin Gothic Book" panose="020B0503020102020204" pitchFamily="34" charset="0"/>
              </a:rPr>
              <a:t>promote and incentivize regionalization of public water systems.”</a:t>
            </a:r>
            <a:endParaRPr lang="en-US" dirty="0"/>
          </a:p>
        </p:txBody>
      </p:sp>
      <p:sp>
        <p:nvSpPr>
          <p:cNvPr id="4" name="Slide Number Placeholder 3">
            <a:extLst>
              <a:ext uri="{FF2B5EF4-FFF2-40B4-BE49-F238E27FC236}">
                <a16:creationId xmlns:a16="http://schemas.microsoft.com/office/drawing/2014/main" id="{D4EFED3D-45B2-6370-F707-E899AE55740C}"/>
              </a:ext>
            </a:extLst>
          </p:cNvPr>
          <p:cNvSpPr>
            <a:spLocks noGrp="1"/>
          </p:cNvSpPr>
          <p:nvPr>
            <p:ph type="sldNum" sz="quarter" idx="5"/>
          </p:nvPr>
        </p:nvSpPr>
        <p:spPr/>
        <p:txBody>
          <a:bodyPr/>
          <a:lstStyle/>
          <a:p>
            <a:fld id="{3EEB5F53-F55F-4192-B3C3-30956628093F}" type="slidenum">
              <a:rPr lang="en-US" smtClean="0"/>
              <a:t>18</a:t>
            </a:fld>
            <a:endParaRPr lang="en-US"/>
          </a:p>
        </p:txBody>
      </p:sp>
    </p:spTree>
    <p:extLst>
      <p:ext uri="{BB962C8B-B14F-4D97-AF65-F5344CB8AC3E}">
        <p14:creationId xmlns:p14="http://schemas.microsoft.com/office/powerpoint/2010/main" val="1513783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75E68-B9FE-828E-7111-4298FE735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DE503-26E8-F82D-E7D5-9CB9CD921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79DE9-4B37-2C32-E278-439DBBC244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BEC13C-4E5B-D20D-889B-06451440A27F}"/>
              </a:ext>
            </a:extLst>
          </p:cNvPr>
          <p:cNvSpPr>
            <a:spLocks noGrp="1"/>
          </p:cNvSpPr>
          <p:nvPr>
            <p:ph type="sldNum" sz="quarter" idx="5"/>
          </p:nvPr>
        </p:nvSpPr>
        <p:spPr/>
        <p:txBody>
          <a:bodyPr/>
          <a:lstStyle/>
          <a:p>
            <a:fld id="{3EEB5F53-F55F-4192-B3C3-30956628093F}" type="slidenum">
              <a:rPr lang="en-US" smtClean="0"/>
              <a:t>19</a:t>
            </a:fld>
            <a:endParaRPr lang="en-US"/>
          </a:p>
        </p:txBody>
      </p:sp>
    </p:spTree>
    <p:extLst>
      <p:ext uri="{BB962C8B-B14F-4D97-AF65-F5344CB8AC3E}">
        <p14:creationId xmlns:p14="http://schemas.microsoft.com/office/powerpoint/2010/main" val="2233723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4BA53-92EB-6DF5-49D3-AA718A1AF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AF0D8-D431-9151-B1F3-F09BA8C3BA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60D73-A2B9-79B1-1E07-AF08DBB5A29E}"/>
              </a:ext>
            </a:extLst>
          </p:cNvPr>
          <p:cNvSpPr>
            <a:spLocks noGrp="1"/>
          </p:cNvSpPr>
          <p:nvPr>
            <p:ph type="body" idx="1"/>
          </p:nvPr>
        </p:nvSpPr>
        <p:spPr/>
        <p:txBody>
          <a:bodyPr/>
          <a:lstStyle/>
          <a:p>
            <a:r>
              <a:rPr lang="en-US" sz="2800" baseline="30000" dirty="0">
                <a:effectLst/>
                <a:latin typeface="Aptos" panose="020B0004020202020204" pitchFamily="34" charset="0"/>
                <a:ea typeface="Avenir Next"/>
                <a:cs typeface="Franklin Gothic Book" panose="020B0503020102020204" pitchFamily="34" charset="0"/>
              </a:rPr>
              <a:t>Responsive to KWA priority to “raise awareness of general public” and “encouraging and incentivizing collective action.”</a:t>
            </a:r>
            <a:endParaRPr lang="en-US" sz="1800" dirty="0"/>
          </a:p>
        </p:txBody>
      </p:sp>
      <p:sp>
        <p:nvSpPr>
          <p:cNvPr id="4" name="Slide Number Placeholder 3">
            <a:extLst>
              <a:ext uri="{FF2B5EF4-FFF2-40B4-BE49-F238E27FC236}">
                <a16:creationId xmlns:a16="http://schemas.microsoft.com/office/drawing/2014/main" id="{0479ADED-1927-1029-DC82-9A3AD0F6A3E3}"/>
              </a:ext>
            </a:extLst>
          </p:cNvPr>
          <p:cNvSpPr>
            <a:spLocks noGrp="1"/>
          </p:cNvSpPr>
          <p:nvPr>
            <p:ph type="sldNum" sz="quarter" idx="5"/>
          </p:nvPr>
        </p:nvSpPr>
        <p:spPr/>
        <p:txBody>
          <a:bodyPr/>
          <a:lstStyle/>
          <a:p>
            <a:fld id="{3EEB5F53-F55F-4192-B3C3-30956628093F}" type="slidenum">
              <a:rPr lang="en-US" smtClean="0"/>
              <a:t>20</a:t>
            </a:fld>
            <a:endParaRPr lang="en-US"/>
          </a:p>
        </p:txBody>
      </p:sp>
    </p:spTree>
    <p:extLst>
      <p:ext uri="{BB962C8B-B14F-4D97-AF65-F5344CB8AC3E}">
        <p14:creationId xmlns:p14="http://schemas.microsoft.com/office/powerpoint/2010/main" val="347426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end of Governor Kelly’s letter to you – really resonated with me. She mentioned that building a 10-year program requires us to be bold and practical at the same time.</a:t>
            </a:r>
          </a:p>
          <a:p>
            <a:pPr marL="0" marR="0">
              <a:lnSpc>
                <a:spcPct val="115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One of the most challenging things a human being can do is climb Mt. Everest. That’s bold. </a:t>
            </a:r>
          </a:p>
          <a:p>
            <a:pPr marL="0" marR="0">
              <a:lnSpc>
                <a:spcPct val="115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But Everest can’t be climbed in a day. It typically takes climbers 2 months to climb. While it takes about 10-14 days of actual climbing from the base camp to reach the Summit, climbers need the full two months to get acclimated to high altitude, do test runs from different points, have rest days and then make the actual accent to the Summit. In other words, the process of reaching the top of Everest requires climbers to be very practical.</a:t>
            </a:r>
          </a:p>
          <a:p>
            <a:pPr marL="0" marR="0">
              <a:lnSpc>
                <a:spcPct val="115000"/>
              </a:lnSpc>
              <a:spcBef>
                <a:spcPts val="0"/>
              </a:spcBef>
              <a:spcAft>
                <a:spcPts val="800"/>
              </a:spcAft>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You all deserve credit for your willingness to be bold.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 December of 2022, you all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took the historic step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to say we need to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cut farming irrigation to stop draining the Ogallala aquifer.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Kansans have responded to your bold action. A clear takeaway from our extensive outreach is that the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time to act is now.</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preliminary recommendations you see in your draft may not feel as extensive as you may have initially thought when this process began. However, we were charged with getting stakeholder input in this process. And stakeholders have been very clear – most are willing to support a substantial increase in funding for water – perhaps even more than $140 million annually discussed at Local Consult – but they do not believe our current system could successfully deliver a large influx of funding all at once.  </a:t>
            </a:r>
          </a:p>
          <a:p>
            <a:pPr marL="0" marR="0">
              <a:lnSpc>
                <a:spcPct val="115000"/>
              </a:lnSpc>
              <a:spcBef>
                <a:spcPts val="0"/>
              </a:spcBef>
              <a:spcAft>
                <a:spcPts val="800"/>
              </a:spcAft>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We need time to ramp up to that level. This is both by building staff capacity AND by making improvements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in how we deliver for Kansans.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We do this by identifying the problems we’re going to solve, prioritizing investments based on their ability to solve those problems, measuring our progress to determine how effective we are, and being willing to discard programs that are not delivering and investing more in those that do.</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The proposed outcomes and recommendations you’ll discuss today put us on the path to doing all these things. They are practical.</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Just as you can’t climb Everest in a day – Kansas can’t launch its first ever 10-year water program immediately. You should think of the next 2 years as our acclimation period that will allows to reach the Summit must faster if we achieve all that we need to do in the next two years. I hope you’ll all bring that mindset today.</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Make sure the outcomes and actions presented are what we need to achieve in the next 2 years to prove to Kansans that their tax dollars will be well spent and to create a delivery process that can do bold things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Because make no mistake about it – these recommendations are bold.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If we can deliver on a promise to provide multigenerational water supply for our communities and our economy, it will be the most defining moment in water since the Kansas Water Appropriation Act of 1945.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We have a bold vision. Now we need to have a practical implementation plan.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EB5F53-F55F-4192-B3C3-30956628093F}" type="slidenum">
              <a:rPr lang="en-US" smtClean="0"/>
              <a:t>2</a:t>
            </a:fld>
            <a:endParaRPr lang="en-US"/>
          </a:p>
        </p:txBody>
      </p:sp>
    </p:spTree>
    <p:extLst>
      <p:ext uri="{BB962C8B-B14F-4D97-AF65-F5344CB8AC3E}">
        <p14:creationId xmlns:p14="http://schemas.microsoft.com/office/powerpoint/2010/main" val="1319300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837A9-FDD0-B703-7BD0-B382E233A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AE3CD-C19B-DFD2-D0E2-D2A86CE4F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D2AB0-2C1A-C20E-D4F8-A88139A86B77}"/>
              </a:ext>
            </a:extLst>
          </p:cNvPr>
          <p:cNvSpPr>
            <a:spLocks noGrp="1"/>
          </p:cNvSpPr>
          <p:nvPr>
            <p:ph type="body" idx="1"/>
          </p:nvPr>
        </p:nvSpPr>
        <p:spPr/>
        <p:txBody>
          <a:bodyPr/>
          <a:lstStyle/>
          <a:p>
            <a:r>
              <a:rPr lang="en-US" sz="1800" baseline="30000" dirty="0">
                <a:effectLst/>
                <a:latin typeface="Aptos" panose="020B0004020202020204" pitchFamily="34" charset="0"/>
                <a:ea typeface="Avenir Next"/>
                <a:cs typeface="Franklin Gothic Book" panose="020B0503020102020204" pitchFamily="34" charset="0"/>
              </a:rPr>
              <a:t>Responsive to KWA priority to “emphasize outcomes” and increase “transparency in evaluating effectiveness of projects and programs.”</a:t>
            </a:r>
            <a:endParaRPr lang="en-US" sz="1800" dirty="0"/>
          </a:p>
        </p:txBody>
      </p:sp>
      <p:sp>
        <p:nvSpPr>
          <p:cNvPr id="4" name="Slide Number Placeholder 3">
            <a:extLst>
              <a:ext uri="{FF2B5EF4-FFF2-40B4-BE49-F238E27FC236}">
                <a16:creationId xmlns:a16="http://schemas.microsoft.com/office/drawing/2014/main" id="{E7DFBEA4-726C-780C-0314-A437E9A40CB1}"/>
              </a:ext>
            </a:extLst>
          </p:cNvPr>
          <p:cNvSpPr>
            <a:spLocks noGrp="1"/>
          </p:cNvSpPr>
          <p:nvPr>
            <p:ph type="sldNum" sz="quarter" idx="5"/>
          </p:nvPr>
        </p:nvSpPr>
        <p:spPr/>
        <p:txBody>
          <a:bodyPr/>
          <a:lstStyle/>
          <a:p>
            <a:fld id="{3EEB5F53-F55F-4192-B3C3-30956628093F}" type="slidenum">
              <a:rPr lang="en-US" smtClean="0"/>
              <a:t>21</a:t>
            </a:fld>
            <a:endParaRPr lang="en-US"/>
          </a:p>
        </p:txBody>
      </p:sp>
    </p:spTree>
    <p:extLst>
      <p:ext uri="{BB962C8B-B14F-4D97-AF65-F5344CB8AC3E}">
        <p14:creationId xmlns:p14="http://schemas.microsoft.com/office/powerpoint/2010/main" val="778867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E0A7A-3E60-9FC4-9157-2071DB077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13DC6-95C2-8EB9-D561-53A1A9DB4B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ADA35-9276-F236-AD95-C91FB983FD0F}"/>
              </a:ext>
            </a:extLst>
          </p:cNvPr>
          <p:cNvSpPr>
            <a:spLocks noGrp="1"/>
          </p:cNvSpPr>
          <p:nvPr>
            <p:ph type="body" idx="1"/>
          </p:nvPr>
        </p:nvSpPr>
        <p:spPr/>
        <p:txBody>
          <a:bodyPr/>
          <a:lstStyle/>
          <a:p>
            <a:r>
              <a:rPr lang="en-US" sz="1800" baseline="30000" dirty="0">
                <a:effectLst/>
                <a:latin typeface="Aptos" panose="020B0004020202020204" pitchFamily="34" charset="0"/>
                <a:ea typeface="Avenir Next"/>
                <a:cs typeface="Franklin Gothic Book" panose="020B0503020102020204" pitchFamily="34" charset="0"/>
              </a:rPr>
              <a:t>Responsive to KWA priority of policies to “preserve and protect the aquifers of Kansas”.</a:t>
            </a:r>
            <a:endParaRPr lang="en-US" sz="1800" dirty="0"/>
          </a:p>
        </p:txBody>
      </p:sp>
      <p:sp>
        <p:nvSpPr>
          <p:cNvPr id="4" name="Slide Number Placeholder 3">
            <a:extLst>
              <a:ext uri="{FF2B5EF4-FFF2-40B4-BE49-F238E27FC236}">
                <a16:creationId xmlns:a16="http://schemas.microsoft.com/office/drawing/2014/main" id="{29C24264-E45B-AB6C-4371-C74E0AAD4E5A}"/>
              </a:ext>
            </a:extLst>
          </p:cNvPr>
          <p:cNvSpPr>
            <a:spLocks noGrp="1"/>
          </p:cNvSpPr>
          <p:nvPr>
            <p:ph type="sldNum" sz="quarter" idx="5"/>
          </p:nvPr>
        </p:nvSpPr>
        <p:spPr/>
        <p:txBody>
          <a:bodyPr/>
          <a:lstStyle/>
          <a:p>
            <a:fld id="{3EEB5F53-F55F-4192-B3C3-30956628093F}" type="slidenum">
              <a:rPr lang="en-US" smtClean="0"/>
              <a:t>22</a:t>
            </a:fld>
            <a:endParaRPr lang="en-US"/>
          </a:p>
        </p:txBody>
      </p:sp>
    </p:spTree>
    <p:extLst>
      <p:ext uri="{BB962C8B-B14F-4D97-AF65-F5344CB8AC3E}">
        <p14:creationId xmlns:p14="http://schemas.microsoft.com/office/powerpoint/2010/main" val="1653279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298D8-7787-50E8-4312-402CF96FC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B5825-A9F1-262E-2689-2A54FD3BC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8D3A8-F095-73A7-45F4-D4B0A85599E2}"/>
              </a:ext>
            </a:extLst>
          </p:cNvPr>
          <p:cNvSpPr>
            <a:spLocks noGrp="1"/>
          </p:cNvSpPr>
          <p:nvPr>
            <p:ph type="body" idx="1"/>
          </p:nvPr>
        </p:nvSpPr>
        <p:spPr/>
        <p:txBody>
          <a:bodyPr/>
          <a:lstStyle/>
          <a:p>
            <a:r>
              <a:rPr lang="en-US" sz="1800" baseline="30000" dirty="0">
                <a:effectLst/>
                <a:latin typeface="Aptos" panose="020B0004020202020204" pitchFamily="34" charset="0"/>
                <a:ea typeface="Avenir Next"/>
                <a:cs typeface="Franklin Gothic Book" panose="020B0503020102020204" pitchFamily="34" charset="0"/>
              </a:rPr>
              <a:t>Responsive to KWA priority under reservoirs to “proactively engage with federal partners” and “better engage with USACE in planning discussions.”</a:t>
            </a:r>
            <a:endParaRPr lang="en-US" sz="1800" dirty="0"/>
          </a:p>
        </p:txBody>
      </p:sp>
      <p:sp>
        <p:nvSpPr>
          <p:cNvPr id="4" name="Slide Number Placeholder 3">
            <a:extLst>
              <a:ext uri="{FF2B5EF4-FFF2-40B4-BE49-F238E27FC236}">
                <a16:creationId xmlns:a16="http://schemas.microsoft.com/office/drawing/2014/main" id="{CB85591C-DF07-D48E-356B-FCF4CC74AFA7}"/>
              </a:ext>
            </a:extLst>
          </p:cNvPr>
          <p:cNvSpPr>
            <a:spLocks noGrp="1"/>
          </p:cNvSpPr>
          <p:nvPr>
            <p:ph type="sldNum" sz="quarter" idx="5"/>
          </p:nvPr>
        </p:nvSpPr>
        <p:spPr/>
        <p:txBody>
          <a:bodyPr/>
          <a:lstStyle/>
          <a:p>
            <a:fld id="{3EEB5F53-F55F-4192-B3C3-30956628093F}" type="slidenum">
              <a:rPr lang="en-US" smtClean="0"/>
              <a:t>23</a:t>
            </a:fld>
            <a:endParaRPr lang="en-US"/>
          </a:p>
        </p:txBody>
      </p:sp>
    </p:spTree>
    <p:extLst>
      <p:ext uri="{BB962C8B-B14F-4D97-AF65-F5344CB8AC3E}">
        <p14:creationId xmlns:p14="http://schemas.microsoft.com/office/powerpoint/2010/main" val="1842123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B5F53-F55F-4192-B3C3-3095662809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2668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final thought until I turn this over to Matt.</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I’ve used this graphic multiple times throughout this process. Both as way to demonstrate the value of regionalism – communities working together are stronger than operating alone – AND – to show how we want to better streamline water programs to maximize their impact.</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But it’s also a good representation of what we need you all to do today.</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Everyone is a member of this Board is here because you provide a critical advocacy for an important element of water.  And all of you have different talents and expertise which is likely to mean you’ll find some things to be much more important than the person sitting next to you and vice versa.</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We’re not going to be able to do everything everyone wants in the next two years. And that can be tough. But we can accomplish a lot of good things if we’re willing to work together. And if we’re successful in proving that we’re a worthy 10-year investment – your opportunity to get what you want increases dramatically. Remember the goal is to build toward a rolling, dynamic process. That means-  it’s not a no forever – it may just be a no for now.</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However, if we do not have everyone swimming together that’s the fastest way to ensure that ALL of our work over the last year will result in just another plan collecting dust.</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Kansans and the Governor have asked for action.</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Let’s work together to deliver for the state we all love. Thanks!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115B2E-B228-4774-8BF6-186802887F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436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Reminder – of what we’re ultimately trying to achieve.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B5F53-F55F-4192-B3C3-3095662809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5366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venir Next"/>
                <a:cs typeface="Franklin Gothic Book" panose="020B0503020102020204" pitchFamily="34" charset="0"/>
              </a:rPr>
              <a:t>Responsive to KWA goal to “maximize the economic output of all water users without depleting the water supply.”</a:t>
            </a:r>
            <a:endParaRPr lang="en-US" dirty="0"/>
          </a:p>
        </p:txBody>
      </p:sp>
      <p:sp>
        <p:nvSpPr>
          <p:cNvPr id="4" name="Slide Number Placeholder 3"/>
          <p:cNvSpPr>
            <a:spLocks noGrp="1"/>
          </p:cNvSpPr>
          <p:nvPr>
            <p:ph type="sldNum" sz="quarter" idx="5"/>
          </p:nvPr>
        </p:nvSpPr>
        <p:spPr/>
        <p:txBody>
          <a:bodyPr/>
          <a:lstStyle/>
          <a:p>
            <a:fld id="{3EEB5F53-F55F-4192-B3C3-30956628093F}" type="slidenum">
              <a:rPr lang="en-US" smtClean="0"/>
              <a:t>5</a:t>
            </a:fld>
            <a:endParaRPr lang="en-US"/>
          </a:p>
        </p:txBody>
      </p:sp>
    </p:spTree>
    <p:extLst>
      <p:ext uri="{BB962C8B-B14F-4D97-AF65-F5344CB8AC3E}">
        <p14:creationId xmlns:p14="http://schemas.microsoft.com/office/powerpoint/2010/main" val="70506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30000" dirty="0">
                <a:effectLst/>
                <a:latin typeface="Aptos" panose="020B0004020202020204" pitchFamily="34" charset="0"/>
                <a:ea typeface="Avenir Next"/>
                <a:cs typeface="Franklin Gothic Book" panose="020B0503020102020204" pitchFamily="34" charset="0"/>
              </a:rPr>
              <a:t>Responsive to KWA goal to ensure “Kansas will have adequate reservoir storage to fill the needs of our citizens through all climatic conditions.”</a:t>
            </a:r>
            <a:endParaRPr lang="en-US" dirty="0"/>
          </a:p>
        </p:txBody>
      </p:sp>
      <p:sp>
        <p:nvSpPr>
          <p:cNvPr id="4" name="Slide Number Placeholder 3"/>
          <p:cNvSpPr>
            <a:spLocks noGrp="1"/>
          </p:cNvSpPr>
          <p:nvPr>
            <p:ph type="sldNum" sz="quarter" idx="5"/>
          </p:nvPr>
        </p:nvSpPr>
        <p:spPr/>
        <p:txBody>
          <a:bodyPr/>
          <a:lstStyle/>
          <a:p>
            <a:fld id="{3EEB5F53-F55F-4192-B3C3-30956628093F}" type="slidenum">
              <a:rPr lang="en-US" smtClean="0"/>
              <a:t>6</a:t>
            </a:fld>
            <a:endParaRPr lang="en-US"/>
          </a:p>
        </p:txBody>
      </p:sp>
    </p:spTree>
    <p:extLst>
      <p:ext uri="{BB962C8B-B14F-4D97-AF65-F5344CB8AC3E}">
        <p14:creationId xmlns:p14="http://schemas.microsoft.com/office/powerpoint/2010/main" val="3331351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30000" dirty="0">
                <a:effectLst/>
                <a:latin typeface="Aptos" panose="020B0004020202020204" pitchFamily="34" charset="0"/>
                <a:ea typeface="Avenir Next"/>
                <a:cs typeface="Franklin Gothic Book" panose="020B0503020102020204" pitchFamily="34" charset="0"/>
              </a:rPr>
              <a:t>Responsive to KWA goal to ensure “the quality of water is at a standard that can be enjoyed and used by all Kansas Citizens.”</a:t>
            </a:r>
            <a:endParaRPr lang="en-US" dirty="0"/>
          </a:p>
        </p:txBody>
      </p:sp>
      <p:sp>
        <p:nvSpPr>
          <p:cNvPr id="4" name="Slide Number Placeholder 3"/>
          <p:cNvSpPr>
            <a:spLocks noGrp="1"/>
          </p:cNvSpPr>
          <p:nvPr>
            <p:ph type="sldNum" sz="quarter" idx="5"/>
          </p:nvPr>
        </p:nvSpPr>
        <p:spPr/>
        <p:txBody>
          <a:bodyPr/>
          <a:lstStyle/>
          <a:p>
            <a:fld id="{3EEB5F53-F55F-4192-B3C3-30956628093F}" type="slidenum">
              <a:rPr lang="en-US" smtClean="0"/>
              <a:t>7</a:t>
            </a:fld>
            <a:endParaRPr lang="en-US"/>
          </a:p>
        </p:txBody>
      </p:sp>
    </p:spTree>
    <p:extLst>
      <p:ext uri="{BB962C8B-B14F-4D97-AF65-F5344CB8AC3E}">
        <p14:creationId xmlns:p14="http://schemas.microsoft.com/office/powerpoint/2010/main" val="295458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30000" dirty="0">
                <a:effectLst/>
                <a:latin typeface="Aptos" panose="020B0004020202020204" pitchFamily="34" charset="0"/>
                <a:ea typeface="Avenir Next"/>
                <a:cs typeface="Franklin Gothic Book" panose="020B0503020102020204" pitchFamily="34" charset="0"/>
              </a:rPr>
              <a:t>Responsive to KWA priority to “invest in forecasting, water quality, quantity, land use, and land cover change.”</a:t>
            </a:r>
            <a:endParaRPr lang="en-US" dirty="0"/>
          </a:p>
        </p:txBody>
      </p:sp>
      <p:sp>
        <p:nvSpPr>
          <p:cNvPr id="4" name="Slide Number Placeholder 3"/>
          <p:cNvSpPr>
            <a:spLocks noGrp="1"/>
          </p:cNvSpPr>
          <p:nvPr>
            <p:ph type="sldNum" sz="quarter" idx="5"/>
          </p:nvPr>
        </p:nvSpPr>
        <p:spPr/>
        <p:txBody>
          <a:bodyPr/>
          <a:lstStyle/>
          <a:p>
            <a:fld id="{3EEB5F53-F55F-4192-B3C3-30956628093F}" type="slidenum">
              <a:rPr lang="en-US" smtClean="0"/>
              <a:t>8</a:t>
            </a:fld>
            <a:endParaRPr lang="en-US"/>
          </a:p>
        </p:txBody>
      </p:sp>
    </p:spTree>
    <p:extLst>
      <p:ext uri="{BB962C8B-B14F-4D97-AF65-F5344CB8AC3E}">
        <p14:creationId xmlns:p14="http://schemas.microsoft.com/office/powerpoint/2010/main" val="388166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30000" dirty="0">
                <a:effectLst/>
                <a:latin typeface="Aptos" panose="020B0004020202020204" pitchFamily="34" charset="0"/>
                <a:ea typeface="Avenir Next"/>
                <a:cs typeface="Franklin Gothic Book" panose="020B0503020102020204" pitchFamily="34" charset="0"/>
              </a:rPr>
              <a:t>Responsive to KWA goal to “promote and incentivize regionalization of public water systems.”</a:t>
            </a:r>
            <a:endParaRPr lang="en-US" dirty="0"/>
          </a:p>
          <a:p>
            <a:endParaRPr lang="en-US" dirty="0"/>
          </a:p>
          <a:p>
            <a:r>
              <a:rPr lang="en-US" dirty="0"/>
              <a:t>156, 327</a:t>
            </a:r>
          </a:p>
          <a:p>
            <a:r>
              <a:rPr lang="en-US" dirty="0"/>
              <a:t>308</a:t>
            </a:r>
          </a:p>
          <a:p>
            <a:endParaRPr lang="en-US" dirty="0"/>
          </a:p>
          <a:p>
            <a:r>
              <a:rPr lang="en-US" dirty="0"/>
              <a:t>1945</a:t>
            </a:r>
          </a:p>
          <a:p>
            <a:r>
              <a:rPr lang="en-US" dirty="0"/>
              <a:t>141,192</a:t>
            </a:r>
          </a:p>
          <a:p>
            <a:r>
              <a:rPr lang="en-US" dirty="0"/>
              <a:t>344</a:t>
            </a:r>
          </a:p>
        </p:txBody>
      </p:sp>
      <p:sp>
        <p:nvSpPr>
          <p:cNvPr id="4" name="Slide Number Placeholder 3"/>
          <p:cNvSpPr>
            <a:spLocks noGrp="1"/>
          </p:cNvSpPr>
          <p:nvPr>
            <p:ph type="sldNum" sz="quarter" idx="5"/>
          </p:nvPr>
        </p:nvSpPr>
        <p:spPr/>
        <p:txBody>
          <a:bodyPr/>
          <a:lstStyle/>
          <a:p>
            <a:fld id="{3EEB5F53-F55F-4192-B3C3-30956628093F}" type="slidenum">
              <a:rPr lang="en-US" smtClean="0"/>
              <a:t>9</a:t>
            </a:fld>
            <a:endParaRPr lang="en-US"/>
          </a:p>
        </p:txBody>
      </p:sp>
    </p:spTree>
    <p:extLst>
      <p:ext uri="{BB962C8B-B14F-4D97-AF65-F5344CB8AC3E}">
        <p14:creationId xmlns:p14="http://schemas.microsoft.com/office/powerpoint/2010/main" val="18954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B5F53-F55F-4192-B3C3-30956628093F}" type="slidenum">
              <a:rPr lang="en-US" smtClean="0"/>
              <a:t>10</a:t>
            </a:fld>
            <a:endParaRPr lang="en-US"/>
          </a:p>
        </p:txBody>
      </p:sp>
    </p:spTree>
    <p:extLst>
      <p:ext uri="{BB962C8B-B14F-4D97-AF65-F5344CB8AC3E}">
        <p14:creationId xmlns:p14="http://schemas.microsoft.com/office/powerpoint/2010/main" val="4166989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E090E-0B47-222E-3FE4-9E31EE785E4D}"/>
              </a:ext>
            </a:extLst>
          </p:cNvPr>
          <p:cNvSpPr/>
          <p:nvPr userDrawn="1"/>
        </p:nvSpPr>
        <p:spPr>
          <a:xfrm>
            <a:off x="-184299" y="6156251"/>
            <a:ext cx="9060710" cy="272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4DF03-2468-9321-290F-DC8B69678305}"/>
              </a:ext>
            </a:extLst>
          </p:cNvPr>
          <p:cNvSpPr>
            <a:spLocks noGrp="1"/>
          </p:cNvSpPr>
          <p:nvPr>
            <p:ph type="ctrTitle" hasCustomPrompt="1"/>
          </p:nvPr>
        </p:nvSpPr>
        <p:spPr>
          <a:xfrm>
            <a:off x="704660" y="1833949"/>
            <a:ext cx="7154826" cy="2387600"/>
          </a:xfrm>
          <a:prstGeom prst="rect">
            <a:avLst/>
          </a:prstGeom>
        </p:spPr>
        <p:txBody>
          <a:bodyPr anchor="b"/>
          <a:lstStyle>
            <a:lvl1pPr algn="l">
              <a:lnSpc>
                <a:spcPts val="6100"/>
              </a:lnSpc>
              <a:defRPr sz="6000" b="1">
                <a:solidFill>
                  <a:schemeClr val="accent5"/>
                </a:solidFill>
              </a:defRPr>
            </a:lvl1pPr>
          </a:lstStyle>
          <a:p>
            <a:r>
              <a:rPr lang="en-US"/>
              <a:t>CLICK TO EDIT </a:t>
            </a:r>
            <a:br>
              <a:rPr lang="en-US"/>
            </a:br>
            <a:r>
              <a:rPr lang="en-US"/>
              <a:t>TITLE STYLE</a:t>
            </a:r>
          </a:p>
        </p:txBody>
      </p:sp>
      <p:sp>
        <p:nvSpPr>
          <p:cNvPr id="3" name="Subtitle 2">
            <a:extLst>
              <a:ext uri="{FF2B5EF4-FFF2-40B4-BE49-F238E27FC236}">
                <a16:creationId xmlns:a16="http://schemas.microsoft.com/office/drawing/2014/main" id="{42D1FF1C-9143-1E88-79A2-332FE6BE5E7E}"/>
              </a:ext>
            </a:extLst>
          </p:cNvPr>
          <p:cNvSpPr>
            <a:spLocks noGrp="1"/>
          </p:cNvSpPr>
          <p:nvPr>
            <p:ph type="subTitle" idx="1"/>
          </p:nvPr>
        </p:nvSpPr>
        <p:spPr>
          <a:xfrm>
            <a:off x="704659" y="4564989"/>
            <a:ext cx="5444251" cy="165576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2" name="Group 3">
            <a:extLst>
              <a:ext uri="{FF2B5EF4-FFF2-40B4-BE49-F238E27FC236}">
                <a16:creationId xmlns:a16="http://schemas.microsoft.com/office/drawing/2014/main" id="{8AA1DC91-DE8B-4A61-50A2-39EC14E8CA4B}"/>
              </a:ext>
            </a:extLst>
          </p:cNvPr>
          <p:cNvGrpSpPr/>
          <p:nvPr/>
        </p:nvGrpSpPr>
        <p:grpSpPr>
          <a:xfrm rot="1801313" flipH="1">
            <a:off x="8414555" y="1538999"/>
            <a:ext cx="1086379" cy="6367252"/>
            <a:chOff x="0" y="0"/>
            <a:chExt cx="422348" cy="2515808"/>
          </a:xfrm>
          <a:solidFill>
            <a:schemeClr val="accent1"/>
          </a:solidFill>
        </p:grpSpPr>
        <p:sp>
          <p:nvSpPr>
            <p:cNvPr id="33" name="Freeform 4">
              <a:extLst>
                <a:ext uri="{FF2B5EF4-FFF2-40B4-BE49-F238E27FC236}">
                  <a16:creationId xmlns:a16="http://schemas.microsoft.com/office/drawing/2014/main" id="{80F3A73E-D549-8A69-19AC-865E0F66B6CF}"/>
                </a:ext>
              </a:extLst>
            </p:cNvPr>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grpFill/>
          </p:spPr>
          <p:txBody>
            <a:bodyPr/>
            <a:lstStyle/>
            <a:p>
              <a:endParaRPr lang="en-US"/>
            </a:p>
          </p:txBody>
        </p:sp>
        <p:sp>
          <p:nvSpPr>
            <p:cNvPr id="34" name="TextBox 5">
              <a:extLst>
                <a:ext uri="{FF2B5EF4-FFF2-40B4-BE49-F238E27FC236}">
                  <a16:creationId xmlns:a16="http://schemas.microsoft.com/office/drawing/2014/main" id="{DCBBD2CB-C83F-5156-E2D4-E964F3759A60}"/>
                </a:ext>
              </a:extLst>
            </p:cNvPr>
            <p:cNvSpPr txBox="1"/>
            <p:nvPr/>
          </p:nvSpPr>
          <p:spPr>
            <a:xfrm>
              <a:off x="0" y="-57150"/>
              <a:ext cx="422348" cy="2572958"/>
            </a:xfrm>
            <a:prstGeom prst="rect">
              <a:avLst/>
            </a:prstGeom>
            <a:grpFill/>
          </p:spPr>
          <p:txBody>
            <a:bodyPr lIns="50800" tIns="50800" rIns="50800" bIns="50800" rtlCol="0" anchor="ctr"/>
            <a:lstStyle/>
            <a:p>
              <a:pPr algn="ctr">
                <a:lnSpc>
                  <a:spcPts val="2659"/>
                </a:lnSpc>
              </a:pPr>
              <a:endParaRPr/>
            </a:p>
          </p:txBody>
        </p:sp>
      </p:grpSp>
      <p:grpSp>
        <p:nvGrpSpPr>
          <p:cNvPr id="13" name="Group 6">
            <a:extLst>
              <a:ext uri="{FF2B5EF4-FFF2-40B4-BE49-F238E27FC236}">
                <a16:creationId xmlns:a16="http://schemas.microsoft.com/office/drawing/2014/main" id="{374134DC-3FCD-63C4-8884-FAD3917A69A2}"/>
              </a:ext>
            </a:extLst>
          </p:cNvPr>
          <p:cNvGrpSpPr/>
          <p:nvPr/>
        </p:nvGrpSpPr>
        <p:grpSpPr>
          <a:xfrm rot="1801313" flipH="1">
            <a:off x="-225389" y="-1737362"/>
            <a:ext cx="1086379" cy="3878121"/>
            <a:chOff x="0" y="0"/>
            <a:chExt cx="422348" cy="1532310"/>
          </a:xfrm>
          <a:solidFill>
            <a:schemeClr val="accent1"/>
          </a:solidFill>
        </p:grpSpPr>
        <p:sp>
          <p:nvSpPr>
            <p:cNvPr id="31" name="Freeform 7">
              <a:extLst>
                <a:ext uri="{FF2B5EF4-FFF2-40B4-BE49-F238E27FC236}">
                  <a16:creationId xmlns:a16="http://schemas.microsoft.com/office/drawing/2014/main" id="{43DF10D1-7AF3-9CC3-929E-C747FD6853D4}"/>
                </a:ext>
              </a:extLst>
            </p:cNvPr>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grpFill/>
          </p:spPr>
          <p:txBody>
            <a:bodyPr/>
            <a:lstStyle/>
            <a:p>
              <a:endParaRPr lang="en-US"/>
            </a:p>
          </p:txBody>
        </p:sp>
        <p:sp>
          <p:nvSpPr>
            <p:cNvPr id="32" name="TextBox 8">
              <a:extLst>
                <a:ext uri="{FF2B5EF4-FFF2-40B4-BE49-F238E27FC236}">
                  <a16:creationId xmlns:a16="http://schemas.microsoft.com/office/drawing/2014/main" id="{3B216B00-A18E-7FC3-C6BA-2CC136B3EBB3}"/>
                </a:ext>
              </a:extLst>
            </p:cNvPr>
            <p:cNvSpPr txBox="1"/>
            <p:nvPr/>
          </p:nvSpPr>
          <p:spPr>
            <a:xfrm>
              <a:off x="0" y="-57150"/>
              <a:ext cx="422348" cy="1589460"/>
            </a:xfrm>
            <a:prstGeom prst="rect">
              <a:avLst/>
            </a:prstGeom>
            <a:grpFill/>
          </p:spPr>
          <p:txBody>
            <a:bodyPr lIns="50800" tIns="50800" rIns="50800" bIns="50800" rtlCol="0" anchor="ctr"/>
            <a:lstStyle/>
            <a:p>
              <a:pPr algn="ctr">
                <a:lnSpc>
                  <a:spcPts val="2659"/>
                </a:lnSpc>
              </a:pPr>
              <a:endParaRPr/>
            </a:p>
          </p:txBody>
        </p:sp>
      </p:grpSp>
      <p:grpSp>
        <p:nvGrpSpPr>
          <p:cNvPr id="14" name="Group 9">
            <a:extLst>
              <a:ext uri="{FF2B5EF4-FFF2-40B4-BE49-F238E27FC236}">
                <a16:creationId xmlns:a16="http://schemas.microsoft.com/office/drawing/2014/main" id="{40A25604-5F90-8FF9-4DE7-5B0B76E4ABB8}"/>
              </a:ext>
            </a:extLst>
          </p:cNvPr>
          <p:cNvGrpSpPr/>
          <p:nvPr/>
        </p:nvGrpSpPr>
        <p:grpSpPr>
          <a:xfrm rot="20276782" flipH="1">
            <a:off x="8976802" y="-1664488"/>
            <a:ext cx="6320249" cy="9265996"/>
            <a:chOff x="0" y="0"/>
            <a:chExt cx="640025" cy="953655"/>
          </a:xfrm>
          <a:solidFill>
            <a:schemeClr val="accent5"/>
          </a:solidFill>
        </p:grpSpPr>
        <p:sp>
          <p:nvSpPr>
            <p:cNvPr id="29" name="Freeform 10">
              <a:extLst>
                <a:ext uri="{FF2B5EF4-FFF2-40B4-BE49-F238E27FC236}">
                  <a16:creationId xmlns:a16="http://schemas.microsoft.com/office/drawing/2014/main" id="{CCC589BC-1457-D898-9FF3-D751E92C0051}"/>
                </a:ext>
              </a:extLst>
            </p:cNvPr>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grpFill/>
          </p:spPr>
          <p:txBody>
            <a:bodyPr/>
            <a:lstStyle/>
            <a:p>
              <a:endParaRPr lang="en-US"/>
            </a:p>
          </p:txBody>
        </p:sp>
        <p:sp>
          <p:nvSpPr>
            <p:cNvPr id="30" name="TextBox 11">
              <a:extLst>
                <a:ext uri="{FF2B5EF4-FFF2-40B4-BE49-F238E27FC236}">
                  <a16:creationId xmlns:a16="http://schemas.microsoft.com/office/drawing/2014/main" id="{96CBA290-0650-F0A8-27C4-F99A6F8C98AB}"/>
                </a:ext>
              </a:extLst>
            </p:cNvPr>
            <p:cNvSpPr txBox="1"/>
            <p:nvPr/>
          </p:nvSpPr>
          <p:spPr>
            <a:xfrm>
              <a:off x="101600" y="-57150"/>
              <a:ext cx="436825" cy="1010805"/>
            </a:xfrm>
            <a:prstGeom prst="rect">
              <a:avLst/>
            </a:prstGeom>
            <a:grpFill/>
          </p:spPr>
          <p:txBody>
            <a:bodyPr lIns="50800" tIns="50800" rIns="50800" bIns="50800" rtlCol="0" anchor="ctr"/>
            <a:lstStyle/>
            <a:p>
              <a:pPr algn="ctr">
                <a:lnSpc>
                  <a:spcPts val="2659"/>
                </a:lnSpc>
              </a:pPr>
              <a:endParaRPr/>
            </a:p>
          </p:txBody>
        </p:sp>
      </p:grpSp>
      <p:sp>
        <p:nvSpPr>
          <p:cNvPr id="15" name="Freeform 12">
            <a:extLst>
              <a:ext uri="{FF2B5EF4-FFF2-40B4-BE49-F238E27FC236}">
                <a16:creationId xmlns:a16="http://schemas.microsoft.com/office/drawing/2014/main" id="{A05A3B20-CFBE-E66C-6BF9-DF19E6170A40}"/>
              </a:ext>
            </a:extLst>
          </p:cNvPr>
          <p:cNvSpPr/>
          <p:nvPr/>
        </p:nvSpPr>
        <p:spPr>
          <a:xfrm rot="7234808" flipH="1">
            <a:off x="4592276" y="3232776"/>
            <a:ext cx="10818894" cy="522291"/>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cstate="email">
              <a:alphaModFix amt="52000"/>
              <a:extLst>
                <a:ext uri="{28A0092B-C50C-407E-A947-70E740481C1C}">
                  <a14:useLocalDpi xmlns:a14="http://schemas.microsoft.com/office/drawing/2010/main"/>
                </a:ext>
              </a:extLst>
            </a:blip>
            <a:stretch>
              <a:fillRect/>
            </a:stretch>
          </a:blipFill>
        </p:spPr>
        <p:txBody>
          <a:bodyPr/>
          <a:lstStyle/>
          <a:p>
            <a:endParaRPr lang="en-US"/>
          </a:p>
        </p:txBody>
      </p:sp>
      <p:grpSp>
        <p:nvGrpSpPr>
          <p:cNvPr id="16" name="Group 13">
            <a:extLst>
              <a:ext uri="{FF2B5EF4-FFF2-40B4-BE49-F238E27FC236}">
                <a16:creationId xmlns:a16="http://schemas.microsoft.com/office/drawing/2014/main" id="{7A659EE3-AA56-7166-B8A0-2D113B260D07}"/>
              </a:ext>
            </a:extLst>
          </p:cNvPr>
          <p:cNvGrpSpPr>
            <a:grpSpLocks noChangeAspect="1"/>
          </p:cNvGrpSpPr>
          <p:nvPr userDrawn="1"/>
        </p:nvGrpSpPr>
        <p:grpSpPr>
          <a:xfrm flipH="1">
            <a:off x="8123809" y="-71966"/>
            <a:ext cx="7006048" cy="7004793"/>
            <a:chOff x="0" y="0"/>
            <a:chExt cx="5765800" cy="5858929"/>
          </a:xfrm>
          <a:solidFill>
            <a:schemeClr val="accent4"/>
          </a:solidFill>
        </p:grpSpPr>
        <p:sp>
          <p:nvSpPr>
            <p:cNvPr id="28" name="Freeform 14">
              <a:extLst>
                <a:ext uri="{FF2B5EF4-FFF2-40B4-BE49-F238E27FC236}">
                  <a16:creationId xmlns:a16="http://schemas.microsoft.com/office/drawing/2014/main" id="{7C5C7607-E1E9-E4ED-D437-BEEC8A2C8BFB}"/>
                </a:ext>
              </a:extLst>
            </p:cNvPr>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grpFill/>
          </p:spPr>
          <p:txBody>
            <a:bodyPr/>
            <a:lstStyle/>
            <a:p>
              <a:endParaRPr lang="en-US"/>
            </a:p>
          </p:txBody>
        </p:sp>
      </p:grpSp>
      <p:sp>
        <p:nvSpPr>
          <p:cNvPr id="18" name="Freeform 18">
            <a:extLst>
              <a:ext uri="{FF2B5EF4-FFF2-40B4-BE49-F238E27FC236}">
                <a16:creationId xmlns:a16="http://schemas.microsoft.com/office/drawing/2014/main" id="{F9B1AABF-4CBC-2B68-8A95-30156BE4238B}"/>
              </a:ext>
            </a:extLst>
          </p:cNvPr>
          <p:cNvSpPr/>
          <p:nvPr/>
        </p:nvSpPr>
        <p:spPr>
          <a:xfrm rot="3131416" flipH="1">
            <a:off x="6849153" y="1411964"/>
            <a:ext cx="8189387" cy="395350"/>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3" cstate="email">
              <a:alphaModFix amt="65000"/>
              <a:extLst>
                <a:ext uri="{28A0092B-C50C-407E-A947-70E740481C1C}">
                  <a14:useLocalDpi xmlns:a14="http://schemas.microsoft.com/office/drawing/2010/main"/>
                </a:ext>
              </a:extLst>
            </a:blip>
            <a:stretch>
              <a:fillRect/>
            </a:stretch>
          </a:blipFill>
        </p:spPr>
        <p:txBody>
          <a:bodyPr/>
          <a:lstStyle/>
          <a:p>
            <a:endParaRPr lang="en-US"/>
          </a:p>
        </p:txBody>
      </p:sp>
      <p:grpSp>
        <p:nvGrpSpPr>
          <p:cNvPr id="19" name="Group 19">
            <a:extLst>
              <a:ext uri="{FF2B5EF4-FFF2-40B4-BE49-F238E27FC236}">
                <a16:creationId xmlns:a16="http://schemas.microsoft.com/office/drawing/2014/main" id="{12590D81-FD82-A558-6B26-ADDD462F1B90}"/>
              </a:ext>
            </a:extLst>
          </p:cNvPr>
          <p:cNvGrpSpPr/>
          <p:nvPr/>
        </p:nvGrpSpPr>
        <p:grpSpPr>
          <a:xfrm rot="19347413" flipH="1">
            <a:off x="12196253" y="-1897767"/>
            <a:ext cx="2090715" cy="9159420"/>
            <a:chOff x="0" y="0"/>
            <a:chExt cx="812800" cy="2066395"/>
          </a:xfrm>
          <a:solidFill>
            <a:schemeClr val="accent1"/>
          </a:solidFill>
        </p:grpSpPr>
        <p:sp>
          <p:nvSpPr>
            <p:cNvPr id="24" name="Freeform 20">
              <a:extLst>
                <a:ext uri="{FF2B5EF4-FFF2-40B4-BE49-F238E27FC236}">
                  <a16:creationId xmlns:a16="http://schemas.microsoft.com/office/drawing/2014/main" id="{9152E34C-DED9-91EF-0E14-61737CC1A74A}"/>
                </a:ext>
              </a:extLst>
            </p:cNvPr>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grpFill/>
          </p:spPr>
          <p:txBody>
            <a:bodyPr/>
            <a:lstStyle/>
            <a:p>
              <a:endParaRPr lang="en-US"/>
            </a:p>
          </p:txBody>
        </p:sp>
        <p:sp>
          <p:nvSpPr>
            <p:cNvPr id="25" name="TextBox 21">
              <a:extLst>
                <a:ext uri="{FF2B5EF4-FFF2-40B4-BE49-F238E27FC236}">
                  <a16:creationId xmlns:a16="http://schemas.microsoft.com/office/drawing/2014/main" id="{21A7B1C3-4710-4FAD-67CC-4ED647AFB1D2}"/>
                </a:ext>
              </a:extLst>
            </p:cNvPr>
            <p:cNvSpPr txBox="1"/>
            <p:nvPr/>
          </p:nvSpPr>
          <p:spPr>
            <a:xfrm>
              <a:off x="0" y="-57150"/>
              <a:ext cx="812800" cy="2123545"/>
            </a:xfrm>
            <a:prstGeom prst="rect">
              <a:avLst/>
            </a:prstGeom>
            <a:grpFill/>
          </p:spPr>
          <p:txBody>
            <a:bodyPr lIns="50800" tIns="50800" rIns="50800" bIns="50800" rtlCol="0" anchor="ctr"/>
            <a:lstStyle/>
            <a:p>
              <a:pPr algn="ctr">
                <a:lnSpc>
                  <a:spcPts val="2659"/>
                </a:lnSpc>
              </a:pPr>
              <a:endParaRPr/>
            </a:p>
          </p:txBody>
        </p:sp>
      </p:grpSp>
      <p:sp>
        <p:nvSpPr>
          <p:cNvPr id="5" name="Rectangle 4">
            <a:extLst>
              <a:ext uri="{FF2B5EF4-FFF2-40B4-BE49-F238E27FC236}">
                <a16:creationId xmlns:a16="http://schemas.microsoft.com/office/drawing/2014/main" id="{594E26E8-338C-F072-9E8F-5BA748A8BF96}"/>
              </a:ext>
            </a:extLst>
          </p:cNvPr>
          <p:cNvSpPr/>
          <p:nvPr userDrawn="1"/>
        </p:nvSpPr>
        <p:spPr>
          <a:xfrm>
            <a:off x="769976" y="4332518"/>
            <a:ext cx="2833197" cy="1088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44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317177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
        <p:nvSpPr>
          <p:cNvPr id="3" name="Freeform 3">
            <a:extLst>
              <a:ext uri="{FF2B5EF4-FFF2-40B4-BE49-F238E27FC236}">
                <a16:creationId xmlns:a16="http://schemas.microsoft.com/office/drawing/2014/main" id="{0404E32B-7514-6C71-903B-2BE5B17497FE}"/>
              </a:ext>
            </a:extLst>
          </p:cNvPr>
          <p:cNvSpPr/>
          <p:nvPr userDrawn="1"/>
        </p:nvSpPr>
        <p:spPr>
          <a:xfrm>
            <a:off x="3645942" y="4183463"/>
            <a:ext cx="4748713" cy="4748713"/>
          </a:xfrm>
          <a:custGeom>
            <a:avLst/>
            <a:gdLst>
              <a:gd name="connsiteX0" fmla="*/ 0 w 7673056"/>
              <a:gd name="connsiteY0" fmla="*/ 0 h 7673056"/>
              <a:gd name="connsiteX1" fmla="*/ 7673056 w 7673056"/>
              <a:gd name="connsiteY1" fmla="*/ 0 h 7673056"/>
              <a:gd name="connsiteX2" fmla="*/ 7652535 w 7673056"/>
              <a:gd name="connsiteY2" fmla="*/ 3486795 h 7673056"/>
              <a:gd name="connsiteX3" fmla="*/ 0 w 7673056"/>
              <a:gd name="connsiteY3" fmla="*/ 7673056 h 7673056"/>
              <a:gd name="connsiteX4" fmla="*/ 0 w 7673056"/>
              <a:gd name="connsiteY4" fmla="*/ 0 h 76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3056" h="7673056">
                <a:moveTo>
                  <a:pt x="0" y="0"/>
                </a:moveTo>
                <a:lnTo>
                  <a:pt x="7673056" y="0"/>
                </a:lnTo>
                <a:lnTo>
                  <a:pt x="7652535" y="3486795"/>
                </a:lnTo>
                <a:lnTo>
                  <a:pt x="0" y="76730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a:noFill/>
          </a:ln>
        </p:spPr>
        <p:txBody>
          <a:bodyPr/>
          <a:lstStyle/>
          <a:p>
            <a:endParaRPr lang="en-US" sz="1200"/>
          </a:p>
        </p:txBody>
      </p:sp>
      <p:sp>
        <p:nvSpPr>
          <p:cNvPr id="4" name="Freeform 4">
            <a:extLst>
              <a:ext uri="{FF2B5EF4-FFF2-40B4-BE49-F238E27FC236}">
                <a16:creationId xmlns:a16="http://schemas.microsoft.com/office/drawing/2014/main" id="{1D8CEAD3-C5F4-9FB4-DE43-A2B07A7CA7E3}"/>
              </a:ext>
            </a:extLst>
          </p:cNvPr>
          <p:cNvSpPr/>
          <p:nvPr/>
        </p:nvSpPr>
        <p:spPr>
          <a:xfrm>
            <a:off x="5327657" y="3471094"/>
            <a:ext cx="1385284" cy="1385284"/>
          </a:xfrm>
          <a:custGeom>
            <a:avLst/>
            <a:gdLst/>
            <a:ahLst/>
            <a:cxnLst/>
            <a:rect l="l" t="t" r="r" b="b"/>
            <a:pathLst>
              <a:path w="2238367" h="2238367">
                <a:moveTo>
                  <a:pt x="0" y="0"/>
                </a:moveTo>
                <a:lnTo>
                  <a:pt x="2238368" y="0"/>
                </a:lnTo>
                <a:lnTo>
                  <a:pt x="2238368" y="2238367"/>
                </a:lnTo>
                <a:lnTo>
                  <a:pt x="0" y="2238367"/>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8ED9CC7B-FE5A-E1F7-7A87-897DB23E3B27}"/>
              </a:ext>
            </a:extLst>
          </p:cNvPr>
          <p:cNvSpPr/>
          <p:nvPr/>
        </p:nvSpPr>
        <p:spPr>
          <a:xfrm>
            <a:off x="5723025" y="3824385"/>
            <a:ext cx="594548" cy="651398"/>
          </a:xfrm>
          <a:custGeom>
            <a:avLst/>
            <a:gdLst/>
            <a:ahLst/>
            <a:cxnLst/>
            <a:rect l="l" t="t" r="r" b="b"/>
            <a:pathLst>
              <a:path w="960682" h="1052540">
                <a:moveTo>
                  <a:pt x="0" y="0"/>
                </a:moveTo>
                <a:lnTo>
                  <a:pt x="960682" y="0"/>
                </a:lnTo>
                <a:lnTo>
                  <a:pt x="960682" y="1052541"/>
                </a:lnTo>
                <a:lnTo>
                  <a:pt x="0" y="1052541"/>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BB8F9C64-3EB4-2530-F02C-7C3AEF498CEB}"/>
              </a:ext>
            </a:extLst>
          </p:cNvPr>
          <p:cNvSpPr/>
          <p:nvPr/>
        </p:nvSpPr>
        <p:spPr>
          <a:xfrm>
            <a:off x="7502851" y="4632383"/>
            <a:ext cx="1385284" cy="1385284"/>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6468EC4F-AF69-AB61-F351-29751D329186}"/>
              </a:ext>
            </a:extLst>
          </p:cNvPr>
          <p:cNvSpPr/>
          <p:nvPr/>
        </p:nvSpPr>
        <p:spPr>
          <a:xfrm>
            <a:off x="3152463" y="4632383"/>
            <a:ext cx="1385284" cy="1385284"/>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1" name="Freeform 8">
            <a:extLst>
              <a:ext uri="{FF2B5EF4-FFF2-40B4-BE49-F238E27FC236}">
                <a16:creationId xmlns:a16="http://schemas.microsoft.com/office/drawing/2014/main" id="{125F4F1C-A94F-9AB1-CD66-F970770B3887}"/>
              </a:ext>
            </a:extLst>
          </p:cNvPr>
          <p:cNvSpPr/>
          <p:nvPr/>
        </p:nvSpPr>
        <p:spPr>
          <a:xfrm>
            <a:off x="3452519" y="4950285"/>
            <a:ext cx="785171" cy="749481"/>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2" name="Freeform 9">
            <a:extLst>
              <a:ext uri="{FF2B5EF4-FFF2-40B4-BE49-F238E27FC236}">
                <a16:creationId xmlns:a16="http://schemas.microsoft.com/office/drawing/2014/main" id="{16046215-0071-2FB1-30B5-540D980C611D}"/>
              </a:ext>
            </a:extLst>
          </p:cNvPr>
          <p:cNvSpPr/>
          <p:nvPr/>
        </p:nvSpPr>
        <p:spPr>
          <a:xfrm>
            <a:off x="7853621" y="4978108"/>
            <a:ext cx="683743" cy="693835"/>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grpSp>
        <p:nvGrpSpPr>
          <p:cNvPr id="13" name="Group 10">
            <a:extLst>
              <a:ext uri="{FF2B5EF4-FFF2-40B4-BE49-F238E27FC236}">
                <a16:creationId xmlns:a16="http://schemas.microsoft.com/office/drawing/2014/main" id="{C62BA18E-690E-1348-3765-AFF15C7A2080}"/>
              </a:ext>
            </a:extLst>
          </p:cNvPr>
          <p:cNvGrpSpPr/>
          <p:nvPr/>
        </p:nvGrpSpPr>
        <p:grpSpPr>
          <a:xfrm>
            <a:off x="1459405" y="1517417"/>
            <a:ext cx="2149997" cy="400861"/>
            <a:chOff x="0" y="0"/>
            <a:chExt cx="914964" cy="170593"/>
          </a:xfrm>
        </p:grpSpPr>
        <p:sp>
          <p:nvSpPr>
            <p:cNvPr id="23" name="Freeform 11">
              <a:extLst>
                <a:ext uri="{FF2B5EF4-FFF2-40B4-BE49-F238E27FC236}">
                  <a16:creationId xmlns:a16="http://schemas.microsoft.com/office/drawing/2014/main" id="{0042DB5B-0610-EF66-C737-5476258D993E}"/>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4" name="TextBox 12">
              <a:extLst>
                <a:ext uri="{FF2B5EF4-FFF2-40B4-BE49-F238E27FC236}">
                  <a16:creationId xmlns:a16="http://schemas.microsoft.com/office/drawing/2014/main" id="{AFD8D551-2390-BE5F-9DC0-05FCEC1B6E41}"/>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1</a:t>
              </a:r>
            </a:p>
          </p:txBody>
        </p:sp>
      </p:grpSp>
      <p:sp>
        <p:nvSpPr>
          <p:cNvPr id="14" name="TextBox 14">
            <a:extLst>
              <a:ext uri="{FF2B5EF4-FFF2-40B4-BE49-F238E27FC236}">
                <a16:creationId xmlns:a16="http://schemas.microsoft.com/office/drawing/2014/main" id="{7EEA451E-A36A-1729-7134-E99F9514B6F9}"/>
              </a:ext>
            </a:extLst>
          </p:cNvPr>
          <p:cNvSpPr txBox="1"/>
          <p:nvPr/>
        </p:nvSpPr>
        <p:spPr>
          <a:xfrm>
            <a:off x="1494402" y="2036690"/>
            <a:ext cx="2080002" cy="2462213"/>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t>
            </a:r>
            <a:r>
              <a:rPr lang="en-US" sz="1600" spc="197" err="1">
                <a:solidFill>
                  <a:schemeClr val="tx1"/>
                </a:solidFill>
                <a:latin typeface="+mn-lt"/>
              </a:rPr>
              <a:t>amet</a:t>
            </a:r>
            <a:r>
              <a:rPr lang="en-US" sz="1600" spc="197">
                <a:solidFill>
                  <a:schemeClr val="tx1"/>
                </a:solidFill>
                <a:latin typeface="+mn-lt"/>
              </a:rPr>
              <a:t>, </a:t>
            </a:r>
            <a:r>
              <a:rPr lang="en-US" sz="1600" spc="197" err="1">
                <a:solidFill>
                  <a:schemeClr val="tx1"/>
                </a:solidFill>
                <a:latin typeface="+mn-lt"/>
              </a:rPr>
              <a:t>consectetur</a:t>
            </a:r>
            <a:r>
              <a:rPr lang="en-US" sz="1600" spc="197">
                <a:solidFill>
                  <a:schemeClr val="tx1"/>
                </a:solidFill>
                <a:latin typeface="+mn-lt"/>
              </a:rPr>
              <a:t> </a:t>
            </a:r>
            <a:r>
              <a:rPr lang="en-US" sz="1600" spc="197" err="1">
                <a:solidFill>
                  <a:schemeClr val="tx1"/>
                </a:solidFill>
                <a:latin typeface="+mn-lt"/>
              </a:rPr>
              <a:t>adipiscing</a:t>
            </a:r>
            <a:r>
              <a:rPr lang="en-US" sz="1600" spc="197">
                <a:solidFill>
                  <a:schemeClr val="tx1"/>
                </a:solidFill>
                <a:latin typeface="+mn-lt"/>
              </a:rPr>
              <a:t> </a:t>
            </a:r>
            <a:r>
              <a:rPr lang="en-US" sz="1600" spc="197" err="1">
                <a:solidFill>
                  <a:schemeClr val="tx1"/>
                </a:solidFill>
                <a:latin typeface="+mn-lt"/>
              </a:rPr>
              <a:t>elit</a:t>
            </a:r>
            <a:r>
              <a:rPr lang="en-US" sz="1600" spc="197">
                <a:solidFill>
                  <a:schemeClr val="tx1"/>
                </a:solidFill>
                <a:latin typeface="+mn-lt"/>
              </a:rPr>
              <a:t>. Duis </a:t>
            </a:r>
            <a:r>
              <a:rPr lang="en-US" sz="1600" spc="197" err="1">
                <a:solidFill>
                  <a:schemeClr val="tx1"/>
                </a:solidFill>
                <a:latin typeface="+mn-lt"/>
              </a:rPr>
              <a:t>vulputate</a:t>
            </a:r>
            <a:r>
              <a:rPr lang="en-US" sz="1600" spc="197">
                <a:solidFill>
                  <a:schemeClr val="tx1"/>
                </a:solidFill>
                <a:latin typeface="+mn-lt"/>
              </a:rPr>
              <a:t> </a:t>
            </a:r>
            <a:r>
              <a:rPr lang="en-US" sz="1600" spc="197" err="1">
                <a:solidFill>
                  <a:schemeClr val="tx1"/>
                </a:solidFill>
                <a:latin typeface="+mn-lt"/>
              </a:rPr>
              <a:t>nulla</a:t>
            </a:r>
            <a:r>
              <a:rPr lang="en-US" sz="1600" spc="197">
                <a:solidFill>
                  <a:schemeClr val="tx1"/>
                </a:solidFill>
                <a:latin typeface="+mn-lt"/>
              </a:rPr>
              <a:t> at ante </a:t>
            </a:r>
            <a:r>
              <a:rPr lang="en-US" sz="1600" spc="197" err="1">
                <a:solidFill>
                  <a:schemeClr val="tx1"/>
                </a:solidFill>
                <a:latin typeface="+mn-lt"/>
              </a:rPr>
              <a:t>rhoncus</a:t>
            </a:r>
            <a:r>
              <a:rPr lang="en-US" sz="1600" spc="197">
                <a:solidFill>
                  <a:schemeClr val="tx1"/>
                </a:solidFill>
                <a:latin typeface="+mn-lt"/>
              </a:rPr>
              <a:t>, vel </a:t>
            </a:r>
            <a:r>
              <a:rPr lang="en-US" sz="1600" spc="197" err="1">
                <a:solidFill>
                  <a:schemeClr val="tx1"/>
                </a:solidFill>
                <a:latin typeface="+mn-lt"/>
              </a:rPr>
              <a:t>efficitur</a:t>
            </a:r>
            <a:r>
              <a:rPr lang="en-US" sz="1600" spc="197">
                <a:solidFill>
                  <a:schemeClr val="tx1"/>
                </a:solidFill>
                <a:latin typeface="+mn-lt"/>
              </a:rPr>
              <a:t> </a:t>
            </a:r>
            <a:r>
              <a:rPr lang="en-US" sz="1600" spc="197" err="1">
                <a:solidFill>
                  <a:schemeClr val="tx1"/>
                </a:solidFill>
                <a:latin typeface="+mn-lt"/>
              </a:rPr>
              <a:t>felis</a:t>
            </a:r>
            <a:r>
              <a:rPr lang="en-US" sz="1600" spc="197">
                <a:solidFill>
                  <a:schemeClr val="tx1"/>
                </a:solidFill>
                <a:latin typeface="+mn-lt"/>
              </a:rPr>
              <a:t> </a:t>
            </a:r>
            <a:r>
              <a:rPr lang="en-US" sz="1600" spc="197" err="1">
                <a:solidFill>
                  <a:schemeClr val="tx1"/>
                </a:solidFill>
                <a:latin typeface="+mn-lt"/>
              </a:rPr>
              <a:t>condimentum</a:t>
            </a:r>
            <a:r>
              <a:rPr lang="en-US" sz="1600" spc="197">
                <a:solidFill>
                  <a:schemeClr val="tx1"/>
                </a:solidFill>
                <a:latin typeface="+mn-lt"/>
              </a:rPr>
              <a:t>. Proin </a:t>
            </a:r>
            <a:r>
              <a:rPr lang="en-US" sz="1600" spc="197" err="1">
                <a:solidFill>
                  <a:schemeClr val="tx1"/>
                </a:solidFill>
                <a:latin typeface="+mn-lt"/>
              </a:rPr>
              <a:t>odio</a:t>
            </a:r>
            <a:r>
              <a:rPr lang="en-US" sz="1600" spc="197">
                <a:solidFill>
                  <a:schemeClr val="tx1"/>
                </a:solidFill>
                <a:latin typeface="+mn-lt"/>
              </a:rPr>
              <a:t> </a:t>
            </a:r>
            <a:r>
              <a:rPr lang="en-US" sz="1600" spc="197" err="1">
                <a:solidFill>
                  <a:schemeClr val="tx1"/>
                </a:solidFill>
                <a:latin typeface="+mn-lt"/>
              </a:rPr>
              <a:t>odio</a:t>
            </a:r>
            <a:r>
              <a:rPr lang="en-US" sz="1600" spc="197">
                <a:solidFill>
                  <a:schemeClr val="tx1"/>
                </a:solidFill>
                <a:latin typeface="+mn-lt"/>
              </a:rPr>
              <a:t>.</a:t>
            </a:r>
          </a:p>
        </p:txBody>
      </p:sp>
      <p:grpSp>
        <p:nvGrpSpPr>
          <p:cNvPr id="15" name="Group 15">
            <a:extLst>
              <a:ext uri="{FF2B5EF4-FFF2-40B4-BE49-F238E27FC236}">
                <a16:creationId xmlns:a16="http://schemas.microsoft.com/office/drawing/2014/main" id="{C4EAA72B-C803-0F5B-A8B6-348B85BE6081}"/>
              </a:ext>
            </a:extLst>
          </p:cNvPr>
          <p:cNvGrpSpPr/>
          <p:nvPr/>
        </p:nvGrpSpPr>
        <p:grpSpPr>
          <a:xfrm>
            <a:off x="4828831" y="1517417"/>
            <a:ext cx="2149997" cy="400861"/>
            <a:chOff x="0" y="0"/>
            <a:chExt cx="914964" cy="170593"/>
          </a:xfrm>
        </p:grpSpPr>
        <p:sp>
          <p:nvSpPr>
            <p:cNvPr id="21" name="Freeform 16">
              <a:extLst>
                <a:ext uri="{FF2B5EF4-FFF2-40B4-BE49-F238E27FC236}">
                  <a16:creationId xmlns:a16="http://schemas.microsoft.com/office/drawing/2014/main" id="{6D229C19-D667-29EA-4714-4E59929FE1EA}"/>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2" name="TextBox 17">
              <a:extLst>
                <a:ext uri="{FF2B5EF4-FFF2-40B4-BE49-F238E27FC236}">
                  <a16:creationId xmlns:a16="http://schemas.microsoft.com/office/drawing/2014/main" id="{C8E16D52-0E5A-BFD6-5EDB-B31516546AFE}"/>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2</a:t>
              </a:r>
            </a:p>
          </p:txBody>
        </p:sp>
      </p:grpSp>
      <p:sp>
        <p:nvSpPr>
          <p:cNvPr id="16" name="TextBox 18">
            <a:extLst>
              <a:ext uri="{FF2B5EF4-FFF2-40B4-BE49-F238E27FC236}">
                <a16:creationId xmlns:a16="http://schemas.microsoft.com/office/drawing/2014/main" id="{540AC094-9175-32D9-DCF9-9A8324A34AD1}"/>
              </a:ext>
            </a:extLst>
          </p:cNvPr>
          <p:cNvSpPr txBox="1"/>
          <p:nvPr/>
        </p:nvSpPr>
        <p:spPr>
          <a:xfrm>
            <a:off x="4160482" y="2035016"/>
            <a:ext cx="3871035" cy="1231106"/>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t>
            </a:r>
            <a:r>
              <a:rPr lang="en-US" sz="1600" spc="197" err="1">
                <a:solidFill>
                  <a:schemeClr val="tx1"/>
                </a:solidFill>
                <a:latin typeface="+mn-lt"/>
              </a:rPr>
              <a:t>amet</a:t>
            </a:r>
            <a:r>
              <a:rPr lang="en-US" sz="1600" spc="197">
                <a:solidFill>
                  <a:schemeClr val="tx1"/>
                </a:solidFill>
                <a:latin typeface="+mn-lt"/>
              </a:rPr>
              <a:t>, </a:t>
            </a:r>
            <a:r>
              <a:rPr lang="en-US" sz="1600" spc="197" err="1">
                <a:solidFill>
                  <a:schemeClr val="tx1"/>
                </a:solidFill>
                <a:latin typeface="+mn-lt"/>
              </a:rPr>
              <a:t>consectetur</a:t>
            </a:r>
            <a:r>
              <a:rPr lang="en-US" sz="1600" spc="197">
                <a:solidFill>
                  <a:schemeClr val="tx1"/>
                </a:solidFill>
                <a:latin typeface="+mn-lt"/>
              </a:rPr>
              <a:t> </a:t>
            </a:r>
            <a:r>
              <a:rPr lang="en-US" sz="1600" spc="197" err="1">
                <a:solidFill>
                  <a:schemeClr val="tx1"/>
                </a:solidFill>
                <a:latin typeface="+mn-lt"/>
              </a:rPr>
              <a:t>adipiscing</a:t>
            </a:r>
            <a:r>
              <a:rPr lang="en-US" sz="1600" spc="197">
                <a:solidFill>
                  <a:schemeClr val="tx1"/>
                </a:solidFill>
                <a:latin typeface="+mn-lt"/>
              </a:rPr>
              <a:t> </a:t>
            </a:r>
            <a:r>
              <a:rPr lang="en-US" sz="1600" spc="197" err="1">
                <a:solidFill>
                  <a:schemeClr val="tx1"/>
                </a:solidFill>
                <a:latin typeface="+mn-lt"/>
              </a:rPr>
              <a:t>elit</a:t>
            </a:r>
            <a:r>
              <a:rPr lang="en-US" sz="1600" spc="197">
                <a:solidFill>
                  <a:schemeClr val="tx1"/>
                </a:solidFill>
                <a:latin typeface="+mn-lt"/>
              </a:rPr>
              <a:t>. Duis </a:t>
            </a:r>
            <a:r>
              <a:rPr lang="en-US" sz="1600" spc="197" err="1">
                <a:solidFill>
                  <a:schemeClr val="tx1"/>
                </a:solidFill>
                <a:latin typeface="+mn-lt"/>
              </a:rPr>
              <a:t>vulputate</a:t>
            </a:r>
            <a:r>
              <a:rPr lang="en-US" sz="1600" spc="197">
                <a:solidFill>
                  <a:schemeClr val="tx1"/>
                </a:solidFill>
                <a:latin typeface="+mn-lt"/>
              </a:rPr>
              <a:t> </a:t>
            </a:r>
            <a:r>
              <a:rPr lang="en-US" sz="1600" spc="197" err="1">
                <a:solidFill>
                  <a:schemeClr val="tx1"/>
                </a:solidFill>
                <a:latin typeface="+mn-lt"/>
              </a:rPr>
              <a:t>nulla</a:t>
            </a:r>
            <a:r>
              <a:rPr lang="en-US" sz="1600" spc="197">
                <a:solidFill>
                  <a:schemeClr val="tx1"/>
                </a:solidFill>
                <a:latin typeface="+mn-lt"/>
              </a:rPr>
              <a:t> at ante </a:t>
            </a:r>
            <a:r>
              <a:rPr lang="en-US" sz="1600" spc="197" err="1">
                <a:solidFill>
                  <a:schemeClr val="tx1"/>
                </a:solidFill>
                <a:latin typeface="+mn-lt"/>
              </a:rPr>
              <a:t>rhoncus</a:t>
            </a:r>
            <a:r>
              <a:rPr lang="en-US" sz="1600" spc="197">
                <a:solidFill>
                  <a:schemeClr val="tx1"/>
                </a:solidFill>
                <a:latin typeface="+mn-lt"/>
              </a:rPr>
              <a:t>, vel </a:t>
            </a:r>
            <a:r>
              <a:rPr lang="en-US" sz="1600" spc="197" err="1">
                <a:solidFill>
                  <a:schemeClr val="tx1"/>
                </a:solidFill>
                <a:latin typeface="+mn-lt"/>
              </a:rPr>
              <a:t>efficitur</a:t>
            </a:r>
            <a:r>
              <a:rPr lang="en-US" sz="1600" spc="197">
                <a:solidFill>
                  <a:schemeClr val="tx1"/>
                </a:solidFill>
                <a:latin typeface="+mn-lt"/>
              </a:rPr>
              <a:t> </a:t>
            </a:r>
            <a:r>
              <a:rPr lang="en-US" sz="1600" spc="197" err="1">
                <a:solidFill>
                  <a:schemeClr val="tx1"/>
                </a:solidFill>
                <a:latin typeface="+mn-lt"/>
              </a:rPr>
              <a:t>felis</a:t>
            </a:r>
            <a:r>
              <a:rPr lang="en-US" sz="1600" spc="197">
                <a:solidFill>
                  <a:schemeClr val="tx1"/>
                </a:solidFill>
                <a:latin typeface="+mn-lt"/>
              </a:rPr>
              <a:t> </a:t>
            </a:r>
            <a:r>
              <a:rPr lang="en-US" sz="1600" spc="197" err="1">
                <a:solidFill>
                  <a:schemeClr val="tx1"/>
                </a:solidFill>
                <a:latin typeface="+mn-lt"/>
              </a:rPr>
              <a:t>condimentum</a:t>
            </a:r>
            <a:r>
              <a:rPr lang="en-US" sz="1600" spc="197">
                <a:solidFill>
                  <a:schemeClr val="tx1"/>
                </a:solidFill>
                <a:latin typeface="+mn-lt"/>
              </a:rPr>
              <a:t>. Proin </a:t>
            </a:r>
            <a:r>
              <a:rPr lang="en-US" sz="1600" spc="197" err="1">
                <a:solidFill>
                  <a:schemeClr val="tx1"/>
                </a:solidFill>
                <a:latin typeface="+mn-lt"/>
              </a:rPr>
              <a:t>odio</a:t>
            </a:r>
            <a:r>
              <a:rPr lang="en-US" sz="1600" spc="197">
                <a:solidFill>
                  <a:schemeClr val="tx1"/>
                </a:solidFill>
                <a:latin typeface="+mn-lt"/>
              </a:rPr>
              <a:t> </a:t>
            </a:r>
            <a:r>
              <a:rPr lang="en-US" sz="1600" spc="197" err="1">
                <a:solidFill>
                  <a:schemeClr val="tx1"/>
                </a:solidFill>
                <a:latin typeface="+mn-lt"/>
              </a:rPr>
              <a:t>odio</a:t>
            </a:r>
            <a:r>
              <a:rPr lang="en-US" sz="1600" spc="197">
                <a:solidFill>
                  <a:schemeClr val="tx1"/>
                </a:solidFill>
                <a:latin typeface="+mn-lt"/>
              </a:rPr>
              <a:t>.</a:t>
            </a:r>
          </a:p>
        </p:txBody>
      </p:sp>
      <p:grpSp>
        <p:nvGrpSpPr>
          <p:cNvPr id="17" name="Group 19">
            <a:extLst>
              <a:ext uri="{FF2B5EF4-FFF2-40B4-BE49-F238E27FC236}">
                <a16:creationId xmlns:a16="http://schemas.microsoft.com/office/drawing/2014/main" id="{A3BE26DF-4A4B-1B5D-CBE4-A6B0FE245FA5}"/>
              </a:ext>
            </a:extLst>
          </p:cNvPr>
          <p:cNvGrpSpPr/>
          <p:nvPr/>
        </p:nvGrpSpPr>
        <p:grpSpPr>
          <a:xfrm>
            <a:off x="8582598" y="1517417"/>
            <a:ext cx="2149997" cy="400861"/>
            <a:chOff x="0" y="0"/>
            <a:chExt cx="914964" cy="170593"/>
          </a:xfrm>
        </p:grpSpPr>
        <p:sp>
          <p:nvSpPr>
            <p:cNvPr id="19" name="Freeform 20">
              <a:extLst>
                <a:ext uri="{FF2B5EF4-FFF2-40B4-BE49-F238E27FC236}">
                  <a16:creationId xmlns:a16="http://schemas.microsoft.com/office/drawing/2014/main" id="{95065806-B0CE-7597-ADF2-8E2598FB15BF}"/>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0" name="TextBox 21">
              <a:extLst>
                <a:ext uri="{FF2B5EF4-FFF2-40B4-BE49-F238E27FC236}">
                  <a16:creationId xmlns:a16="http://schemas.microsoft.com/office/drawing/2014/main" id="{D7A767EF-C2DC-F562-76AC-6D9F4A7705AF}"/>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3</a:t>
              </a:r>
            </a:p>
          </p:txBody>
        </p:sp>
      </p:grpSp>
      <p:sp>
        <p:nvSpPr>
          <p:cNvPr id="18" name="TextBox 22">
            <a:extLst>
              <a:ext uri="{FF2B5EF4-FFF2-40B4-BE49-F238E27FC236}">
                <a16:creationId xmlns:a16="http://schemas.microsoft.com/office/drawing/2014/main" id="{465543AD-EFE0-B720-D56F-8F7E423B4A78}"/>
              </a:ext>
            </a:extLst>
          </p:cNvPr>
          <p:cNvSpPr txBox="1"/>
          <p:nvPr/>
        </p:nvSpPr>
        <p:spPr>
          <a:xfrm>
            <a:off x="8617595" y="2036690"/>
            <a:ext cx="2080002" cy="2462213"/>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amet, consectetur adipiscing elit. Duis vulputate nulla at ante rhoncus, vel efficitur felis condimentum. Proin odio odio.</a:t>
            </a:r>
          </a:p>
        </p:txBody>
      </p:sp>
      <p:sp>
        <p:nvSpPr>
          <p:cNvPr id="28" name="Rectangle 27">
            <a:extLst>
              <a:ext uri="{FF2B5EF4-FFF2-40B4-BE49-F238E27FC236}">
                <a16:creationId xmlns:a16="http://schemas.microsoft.com/office/drawing/2014/main" id="{EFE79163-F542-9ECA-23B4-97855D196CEB}"/>
              </a:ext>
            </a:extLst>
          </p:cNvPr>
          <p:cNvSpPr/>
          <p:nvPr userDrawn="1"/>
        </p:nvSpPr>
        <p:spPr>
          <a:xfrm>
            <a:off x="3452519" y="6376898"/>
            <a:ext cx="862484" cy="491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274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2" name="Group 1">
            <a:extLst>
              <a:ext uri="{FF2B5EF4-FFF2-40B4-BE49-F238E27FC236}">
                <a16:creationId xmlns:a16="http://schemas.microsoft.com/office/drawing/2014/main" id="{8C79015F-6B7F-8226-882B-3BA810D24666}"/>
              </a:ext>
            </a:extLst>
          </p:cNvPr>
          <p:cNvGrpSpPr/>
          <p:nvPr userDrawn="1"/>
        </p:nvGrpSpPr>
        <p:grpSpPr>
          <a:xfrm>
            <a:off x="1496624" y="1845901"/>
            <a:ext cx="9198751" cy="3715383"/>
            <a:chOff x="2274468" y="3653528"/>
            <a:chExt cx="13739064" cy="5549218"/>
          </a:xfrm>
        </p:grpSpPr>
        <p:sp>
          <p:nvSpPr>
            <p:cNvPr id="3" name="Freeform 4">
              <a:extLst>
                <a:ext uri="{FF2B5EF4-FFF2-40B4-BE49-F238E27FC236}">
                  <a16:creationId xmlns:a16="http://schemas.microsoft.com/office/drawing/2014/main" id="{D93EE4E8-7F5E-44AD-14C4-03672075F5A1}"/>
                </a:ext>
              </a:extLst>
            </p:cNvPr>
            <p:cNvSpPr/>
            <p:nvPr/>
          </p:nvSpPr>
          <p:spPr>
            <a:xfrm>
              <a:off x="11885510"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4" name="Group 5">
              <a:extLst>
                <a:ext uri="{FF2B5EF4-FFF2-40B4-BE49-F238E27FC236}">
                  <a16:creationId xmlns:a16="http://schemas.microsoft.com/office/drawing/2014/main" id="{025967F2-76B6-8D12-E426-CB8469933B3C}"/>
                </a:ext>
              </a:extLst>
            </p:cNvPr>
            <p:cNvGrpSpPr/>
            <p:nvPr/>
          </p:nvGrpSpPr>
          <p:grpSpPr>
            <a:xfrm>
              <a:off x="11900353" y="4678112"/>
              <a:ext cx="4113179" cy="4087473"/>
              <a:chOff x="0" y="0"/>
              <a:chExt cx="1279723" cy="1271725"/>
            </a:xfrm>
          </p:grpSpPr>
          <p:sp>
            <p:nvSpPr>
              <p:cNvPr id="34" name="Freeform 6">
                <a:extLst>
                  <a:ext uri="{FF2B5EF4-FFF2-40B4-BE49-F238E27FC236}">
                    <a16:creationId xmlns:a16="http://schemas.microsoft.com/office/drawing/2014/main" id="{AC7FAFFD-EFE4-9EA6-94D1-8904747814EC}"/>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5" name="TextBox 7">
                <a:extLst>
                  <a:ext uri="{FF2B5EF4-FFF2-40B4-BE49-F238E27FC236}">
                    <a16:creationId xmlns:a16="http://schemas.microsoft.com/office/drawing/2014/main" id="{A023BE7E-D56F-AAC7-7CEA-B85E2C6A2BFA}"/>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5" name="Freeform 8">
              <a:extLst>
                <a:ext uri="{FF2B5EF4-FFF2-40B4-BE49-F238E27FC236}">
                  <a16:creationId xmlns:a16="http://schemas.microsoft.com/office/drawing/2014/main" id="{581ADB6E-074B-68B2-A08E-2D394B9CAE74}"/>
                </a:ext>
              </a:extLst>
            </p:cNvPr>
            <p:cNvSpPr/>
            <p:nvPr/>
          </p:nvSpPr>
          <p:spPr>
            <a:xfrm>
              <a:off x="7080191" y="8765585"/>
              <a:ext cx="4128022" cy="437161"/>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6" name="Group 9">
              <a:extLst>
                <a:ext uri="{FF2B5EF4-FFF2-40B4-BE49-F238E27FC236}">
                  <a16:creationId xmlns:a16="http://schemas.microsoft.com/office/drawing/2014/main" id="{4C54C53C-B717-7A4A-76CF-53D07D2D0B22}"/>
                </a:ext>
              </a:extLst>
            </p:cNvPr>
            <p:cNvGrpSpPr/>
            <p:nvPr/>
          </p:nvGrpSpPr>
          <p:grpSpPr>
            <a:xfrm>
              <a:off x="7095033" y="4678112"/>
              <a:ext cx="4113179" cy="4087473"/>
              <a:chOff x="0" y="0"/>
              <a:chExt cx="1279723" cy="1271725"/>
            </a:xfrm>
          </p:grpSpPr>
          <p:sp>
            <p:nvSpPr>
              <p:cNvPr id="32" name="Freeform 10">
                <a:extLst>
                  <a:ext uri="{FF2B5EF4-FFF2-40B4-BE49-F238E27FC236}">
                    <a16:creationId xmlns:a16="http://schemas.microsoft.com/office/drawing/2014/main" id="{BB1D6FF1-B695-0D87-D4BF-27A3FC906A77}"/>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3" name="TextBox 11">
                <a:extLst>
                  <a:ext uri="{FF2B5EF4-FFF2-40B4-BE49-F238E27FC236}">
                    <a16:creationId xmlns:a16="http://schemas.microsoft.com/office/drawing/2014/main" id="{ACB0EFCC-9E1A-0695-0372-D4BDB72158EC}"/>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7" name="Freeform 12">
              <a:extLst>
                <a:ext uri="{FF2B5EF4-FFF2-40B4-BE49-F238E27FC236}">
                  <a16:creationId xmlns:a16="http://schemas.microsoft.com/office/drawing/2014/main" id="{2BD15EAC-39B8-7D1E-5840-9764B14592B1}"/>
                </a:ext>
              </a:extLst>
            </p:cNvPr>
            <p:cNvSpPr/>
            <p:nvPr/>
          </p:nvSpPr>
          <p:spPr>
            <a:xfrm>
              <a:off x="2274468"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11" name="Group 13">
              <a:extLst>
                <a:ext uri="{FF2B5EF4-FFF2-40B4-BE49-F238E27FC236}">
                  <a16:creationId xmlns:a16="http://schemas.microsoft.com/office/drawing/2014/main" id="{C9BC93CC-4722-31F4-2ACF-7354D153FFDE}"/>
                </a:ext>
              </a:extLst>
            </p:cNvPr>
            <p:cNvGrpSpPr/>
            <p:nvPr/>
          </p:nvGrpSpPr>
          <p:grpSpPr>
            <a:xfrm>
              <a:off x="2289311" y="4678112"/>
              <a:ext cx="4113179" cy="4087473"/>
              <a:chOff x="0" y="0"/>
              <a:chExt cx="1279723" cy="1271725"/>
            </a:xfrm>
          </p:grpSpPr>
          <p:sp>
            <p:nvSpPr>
              <p:cNvPr id="30" name="Freeform 14">
                <a:extLst>
                  <a:ext uri="{FF2B5EF4-FFF2-40B4-BE49-F238E27FC236}">
                    <a16:creationId xmlns:a16="http://schemas.microsoft.com/office/drawing/2014/main" id="{58A2C5B9-D689-58DA-CEFE-16D4215565FB}"/>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1" name="TextBox 15">
                <a:extLst>
                  <a:ext uri="{FF2B5EF4-FFF2-40B4-BE49-F238E27FC236}">
                    <a16:creationId xmlns:a16="http://schemas.microsoft.com/office/drawing/2014/main" id="{B1D35FD2-99A3-6908-CCEA-EFAA2C2AFAF2}"/>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2" name="Group 16">
              <a:extLst>
                <a:ext uri="{FF2B5EF4-FFF2-40B4-BE49-F238E27FC236}">
                  <a16:creationId xmlns:a16="http://schemas.microsoft.com/office/drawing/2014/main" id="{06728D18-8C2D-A58C-8DCE-BFD1F4E67B04}"/>
                </a:ext>
              </a:extLst>
            </p:cNvPr>
            <p:cNvGrpSpPr/>
            <p:nvPr/>
          </p:nvGrpSpPr>
          <p:grpSpPr>
            <a:xfrm>
              <a:off x="3321316" y="3653528"/>
              <a:ext cx="2049168" cy="2049168"/>
              <a:chOff x="0" y="0"/>
              <a:chExt cx="812800" cy="812800"/>
            </a:xfrm>
          </p:grpSpPr>
          <p:sp>
            <p:nvSpPr>
              <p:cNvPr id="28" name="Freeform 17">
                <a:extLst>
                  <a:ext uri="{FF2B5EF4-FFF2-40B4-BE49-F238E27FC236}">
                    <a16:creationId xmlns:a16="http://schemas.microsoft.com/office/drawing/2014/main" id="{591A3D47-69FB-6D65-7D0A-6641DAEEFFA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9" name="TextBox 18">
                <a:extLst>
                  <a:ext uri="{FF2B5EF4-FFF2-40B4-BE49-F238E27FC236}">
                    <a16:creationId xmlns:a16="http://schemas.microsoft.com/office/drawing/2014/main" id="{08EC96DE-A79A-182A-3745-C055986BBA57}"/>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3" name="Group 19">
              <a:extLst>
                <a:ext uri="{FF2B5EF4-FFF2-40B4-BE49-F238E27FC236}">
                  <a16:creationId xmlns:a16="http://schemas.microsoft.com/office/drawing/2014/main" id="{75D1A7E9-FF7C-A02B-DD0D-930973C44E0B}"/>
                </a:ext>
              </a:extLst>
            </p:cNvPr>
            <p:cNvGrpSpPr/>
            <p:nvPr/>
          </p:nvGrpSpPr>
          <p:grpSpPr>
            <a:xfrm>
              <a:off x="8119617" y="3653528"/>
              <a:ext cx="2049168" cy="2049168"/>
              <a:chOff x="0" y="0"/>
              <a:chExt cx="812800" cy="812800"/>
            </a:xfrm>
          </p:grpSpPr>
          <p:sp>
            <p:nvSpPr>
              <p:cNvPr id="26" name="Freeform 20">
                <a:extLst>
                  <a:ext uri="{FF2B5EF4-FFF2-40B4-BE49-F238E27FC236}">
                    <a16:creationId xmlns:a16="http://schemas.microsoft.com/office/drawing/2014/main" id="{AD5344D4-3861-784D-D2C3-0778EF401E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7" name="TextBox 21">
                <a:extLst>
                  <a:ext uri="{FF2B5EF4-FFF2-40B4-BE49-F238E27FC236}">
                    <a16:creationId xmlns:a16="http://schemas.microsoft.com/office/drawing/2014/main" id="{4AC77786-D885-4D7A-AE36-4105581E7A56}"/>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4" name="Group 22">
              <a:extLst>
                <a:ext uri="{FF2B5EF4-FFF2-40B4-BE49-F238E27FC236}">
                  <a16:creationId xmlns:a16="http://schemas.microsoft.com/office/drawing/2014/main" id="{2290B3EE-78C9-57B0-63A5-82EEA58F97D4}"/>
                </a:ext>
              </a:extLst>
            </p:cNvPr>
            <p:cNvGrpSpPr/>
            <p:nvPr/>
          </p:nvGrpSpPr>
          <p:grpSpPr>
            <a:xfrm>
              <a:off x="12933709" y="3653528"/>
              <a:ext cx="2049168" cy="2049168"/>
              <a:chOff x="0" y="0"/>
              <a:chExt cx="812800" cy="812800"/>
            </a:xfrm>
          </p:grpSpPr>
          <p:sp>
            <p:nvSpPr>
              <p:cNvPr id="24" name="Freeform 23">
                <a:extLst>
                  <a:ext uri="{FF2B5EF4-FFF2-40B4-BE49-F238E27FC236}">
                    <a16:creationId xmlns:a16="http://schemas.microsoft.com/office/drawing/2014/main" id="{2788AB10-79CF-C83B-69EB-78D4AD6F39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5" name="TextBox 24">
                <a:extLst>
                  <a:ext uri="{FF2B5EF4-FFF2-40B4-BE49-F238E27FC236}">
                    <a16:creationId xmlns:a16="http://schemas.microsoft.com/office/drawing/2014/main" id="{052D86BB-C42F-2DB7-40EF-577E5836B434}"/>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15" name="Freeform 25">
              <a:extLst>
                <a:ext uri="{FF2B5EF4-FFF2-40B4-BE49-F238E27FC236}">
                  <a16:creationId xmlns:a16="http://schemas.microsoft.com/office/drawing/2014/main" id="{63995A96-1BDF-DA68-5314-FAE7304455D0}"/>
                </a:ext>
              </a:extLst>
            </p:cNvPr>
            <p:cNvSpPr/>
            <p:nvPr/>
          </p:nvSpPr>
          <p:spPr>
            <a:xfrm>
              <a:off x="3732628" y="4016965"/>
              <a:ext cx="1211702" cy="1322294"/>
            </a:xfrm>
            <a:custGeom>
              <a:avLst/>
              <a:gdLst/>
              <a:ahLst/>
              <a:cxnLst/>
              <a:rect l="l" t="t" r="r" b="b"/>
              <a:pathLst>
                <a:path w="1211702" h="1322294">
                  <a:moveTo>
                    <a:pt x="0" y="0"/>
                  </a:moveTo>
                  <a:lnTo>
                    <a:pt x="1211702" y="0"/>
                  </a:lnTo>
                  <a:lnTo>
                    <a:pt x="1211702" y="1322294"/>
                  </a:lnTo>
                  <a:lnTo>
                    <a:pt x="0" y="13222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nSpc>
                  <a:spcPct val="100000"/>
                </a:lnSpc>
              </a:pPr>
              <a:endParaRPr lang="en-US" sz="1200">
                <a:latin typeface="+mn-lt"/>
              </a:endParaRPr>
            </a:p>
          </p:txBody>
        </p:sp>
        <p:sp>
          <p:nvSpPr>
            <p:cNvPr id="16" name="Freeform 26">
              <a:extLst>
                <a:ext uri="{FF2B5EF4-FFF2-40B4-BE49-F238E27FC236}">
                  <a16:creationId xmlns:a16="http://schemas.microsoft.com/office/drawing/2014/main" id="{D89712EF-539E-DB63-3300-40FE0B95FB1B}"/>
                </a:ext>
              </a:extLst>
            </p:cNvPr>
            <p:cNvSpPr/>
            <p:nvPr/>
          </p:nvSpPr>
          <p:spPr>
            <a:xfrm>
              <a:off x="8563658" y="4016965"/>
              <a:ext cx="1160684" cy="1393835"/>
            </a:xfrm>
            <a:custGeom>
              <a:avLst/>
              <a:gdLst/>
              <a:ahLst/>
              <a:cxnLst/>
              <a:rect l="l" t="t" r="r" b="b"/>
              <a:pathLst>
                <a:path w="1160684" h="1393835">
                  <a:moveTo>
                    <a:pt x="0" y="0"/>
                  </a:moveTo>
                  <a:lnTo>
                    <a:pt x="1160684" y="0"/>
                  </a:lnTo>
                  <a:lnTo>
                    <a:pt x="1160684" y="1393835"/>
                  </a:lnTo>
                  <a:lnTo>
                    <a:pt x="0" y="1393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nSpc>
                  <a:spcPct val="100000"/>
                </a:lnSpc>
              </a:pPr>
              <a:endParaRPr lang="en-US" sz="1200">
                <a:latin typeface="+mn-lt"/>
              </a:endParaRPr>
            </a:p>
          </p:txBody>
        </p:sp>
        <p:sp>
          <p:nvSpPr>
            <p:cNvPr id="17" name="Freeform 27">
              <a:extLst>
                <a:ext uri="{FF2B5EF4-FFF2-40B4-BE49-F238E27FC236}">
                  <a16:creationId xmlns:a16="http://schemas.microsoft.com/office/drawing/2014/main" id="{3CD6B5EB-5F89-BEA9-77A8-81B2D97C8CDB}"/>
                </a:ext>
              </a:extLst>
            </p:cNvPr>
            <p:cNvSpPr/>
            <p:nvPr/>
          </p:nvSpPr>
          <p:spPr>
            <a:xfrm>
              <a:off x="13272985" y="3986188"/>
              <a:ext cx="1353071" cy="1353071"/>
            </a:xfrm>
            <a:custGeom>
              <a:avLst/>
              <a:gdLst/>
              <a:ahLst/>
              <a:cxnLst/>
              <a:rect l="l" t="t" r="r" b="b"/>
              <a:pathLst>
                <a:path w="1353071" h="1353071">
                  <a:moveTo>
                    <a:pt x="0" y="0"/>
                  </a:moveTo>
                  <a:lnTo>
                    <a:pt x="1353071" y="0"/>
                  </a:lnTo>
                  <a:lnTo>
                    <a:pt x="1353071" y="1353071"/>
                  </a:lnTo>
                  <a:lnTo>
                    <a:pt x="0" y="1353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nSpc>
                  <a:spcPct val="100000"/>
                </a:lnSpc>
              </a:pPr>
              <a:endParaRPr lang="en-US" sz="1200">
                <a:latin typeface="+mn-lt"/>
              </a:endParaRPr>
            </a:p>
          </p:txBody>
        </p:sp>
        <p:sp>
          <p:nvSpPr>
            <p:cNvPr id="18" name="TextBox 29">
              <a:extLst>
                <a:ext uri="{FF2B5EF4-FFF2-40B4-BE49-F238E27FC236}">
                  <a16:creationId xmlns:a16="http://schemas.microsoft.com/office/drawing/2014/main" id="{59C60318-848F-A5B8-1DEE-A8586E84F489}"/>
                </a:ext>
              </a:extLst>
            </p:cNvPr>
            <p:cNvSpPr txBox="1"/>
            <p:nvPr/>
          </p:nvSpPr>
          <p:spPr>
            <a:xfrm>
              <a:off x="2574589" y="6388867"/>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t>
              </a:r>
              <a:r>
                <a:rPr lang="en-US" sz="1200" spc="168" err="1">
                  <a:solidFill>
                    <a:srgbClr val="FFFBFB"/>
                  </a:solidFill>
                  <a:latin typeface="+mn-lt"/>
                </a:rPr>
                <a:t>amet</a:t>
              </a:r>
              <a:r>
                <a:rPr lang="en-US" sz="1200" spc="168">
                  <a:solidFill>
                    <a:srgbClr val="FFFBFB"/>
                  </a:solidFill>
                  <a:latin typeface="+mn-lt"/>
                </a:rPr>
                <a:t>, </a:t>
              </a:r>
              <a:r>
                <a:rPr lang="en-US" sz="1200" spc="168" err="1">
                  <a:solidFill>
                    <a:srgbClr val="FFFBFB"/>
                  </a:solidFill>
                  <a:latin typeface="+mn-lt"/>
                </a:rPr>
                <a:t>consectetur</a:t>
              </a:r>
              <a:r>
                <a:rPr lang="en-US" sz="1200" spc="168">
                  <a:solidFill>
                    <a:srgbClr val="FFFBFB"/>
                  </a:solidFill>
                  <a:latin typeface="+mn-lt"/>
                </a:rPr>
                <a:t> </a:t>
              </a:r>
              <a:r>
                <a:rPr lang="en-US" sz="1200" spc="168" err="1">
                  <a:solidFill>
                    <a:srgbClr val="FFFBFB"/>
                  </a:solidFill>
                  <a:latin typeface="+mn-lt"/>
                </a:rPr>
                <a:t>adipiscing</a:t>
              </a:r>
              <a:r>
                <a:rPr lang="en-US" sz="1200" spc="168">
                  <a:solidFill>
                    <a:srgbClr val="FFFBFB"/>
                  </a:solidFill>
                  <a:latin typeface="+mn-lt"/>
                </a:rPr>
                <a:t> </a:t>
              </a:r>
              <a:r>
                <a:rPr lang="en-US" sz="1200" spc="168" err="1">
                  <a:solidFill>
                    <a:srgbClr val="FFFBFB"/>
                  </a:solidFill>
                  <a:latin typeface="+mn-lt"/>
                </a:rPr>
                <a:t>elit</a:t>
              </a:r>
              <a:r>
                <a:rPr lang="en-US" sz="1200" spc="168">
                  <a:solidFill>
                    <a:srgbClr val="FFFBFB"/>
                  </a:solidFill>
                  <a:latin typeface="+mn-lt"/>
                </a:rPr>
                <a:t>. Duis </a:t>
              </a:r>
              <a:r>
                <a:rPr lang="en-US" sz="1200" spc="168" err="1">
                  <a:solidFill>
                    <a:srgbClr val="FFFBFB"/>
                  </a:solidFill>
                  <a:latin typeface="+mn-lt"/>
                </a:rPr>
                <a:t>vulputate</a:t>
              </a:r>
              <a:r>
                <a:rPr lang="en-US" sz="1200" spc="168">
                  <a:solidFill>
                    <a:srgbClr val="FFFBFB"/>
                  </a:solidFill>
                  <a:latin typeface="+mn-lt"/>
                </a:rPr>
                <a:t> </a:t>
              </a:r>
              <a:r>
                <a:rPr lang="en-US" sz="1200" spc="168" err="1">
                  <a:solidFill>
                    <a:srgbClr val="FFFBFB"/>
                  </a:solidFill>
                  <a:latin typeface="+mn-lt"/>
                </a:rPr>
                <a:t>nulla</a:t>
              </a:r>
              <a:r>
                <a:rPr lang="en-US" sz="1200" spc="168">
                  <a:solidFill>
                    <a:srgbClr val="FFFBFB"/>
                  </a:solidFill>
                  <a:latin typeface="+mn-lt"/>
                </a:rPr>
                <a:t> at ante </a:t>
              </a:r>
              <a:r>
                <a:rPr lang="en-US" sz="1200" spc="168" err="1">
                  <a:solidFill>
                    <a:srgbClr val="FFFBFB"/>
                  </a:solidFill>
                  <a:latin typeface="+mn-lt"/>
                </a:rPr>
                <a:t>rhoncus</a:t>
              </a:r>
              <a:r>
                <a:rPr lang="en-US" sz="1200" spc="168">
                  <a:solidFill>
                    <a:srgbClr val="FFFBFB"/>
                  </a:solidFill>
                  <a:latin typeface="+mn-lt"/>
                </a:rPr>
                <a:t>, vel </a:t>
              </a:r>
              <a:r>
                <a:rPr lang="en-US" sz="1200" spc="168" err="1">
                  <a:solidFill>
                    <a:srgbClr val="FFFBFB"/>
                  </a:solidFill>
                  <a:latin typeface="+mn-lt"/>
                </a:rPr>
                <a:t>efficitur</a:t>
              </a:r>
              <a:r>
                <a:rPr lang="en-US" sz="1200" spc="168">
                  <a:solidFill>
                    <a:srgbClr val="FFFBFB"/>
                  </a:solidFill>
                  <a:latin typeface="+mn-lt"/>
                </a:rPr>
                <a:t> </a:t>
              </a:r>
              <a:r>
                <a:rPr lang="en-US" sz="1200" spc="168" err="1">
                  <a:solidFill>
                    <a:srgbClr val="FFFBFB"/>
                  </a:solidFill>
                  <a:latin typeface="+mn-lt"/>
                </a:rPr>
                <a:t>felis</a:t>
              </a:r>
              <a:r>
                <a:rPr lang="en-US" sz="1200" spc="168">
                  <a:solidFill>
                    <a:srgbClr val="FFFBFB"/>
                  </a:solidFill>
                  <a:latin typeface="+mn-lt"/>
                </a:rPr>
                <a:t> </a:t>
              </a:r>
              <a:r>
                <a:rPr lang="en-US" sz="1200" spc="168" err="1">
                  <a:solidFill>
                    <a:srgbClr val="FFFBFB"/>
                  </a:solidFill>
                  <a:latin typeface="+mn-lt"/>
                </a:rPr>
                <a:t>condimentum</a:t>
              </a:r>
              <a:r>
                <a:rPr lang="en-US" sz="1200" spc="168">
                  <a:solidFill>
                    <a:srgbClr val="FFFBFB"/>
                  </a:solidFill>
                  <a:latin typeface="+mn-lt"/>
                </a:rPr>
                <a:t>. Proin </a:t>
              </a:r>
              <a:r>
                <a:rPr lang="en-US" sz="1200" spc="168" err="1">
                  <a:solidFill>
                    <a:srgbClr val="FFFBFB"/>
                  </a:solidFill>
                  <a:latin typeface="+mn-lt"/>
                </a:rPr>
                <a:t>odio</a:t>
              </a:r>
              <a:r>
                <a:rPr lang="en-US" sz="1200" spc="168">
                  <a:solidFill>
                    <a:srgbClr val="FFFBFB"/>
                  </a:solidFill>
                  <a:latin typeface="+mn-lt"/>
                </a:rPr>
                <a:t> </a:t>
              </a:r>
              <a:r>
                <a:rPr lang="en-US" sz="1200" spc="168" err="1">
                  <a:solidFill>
                    <a:srgbClr val="FFFBFB"/>
                  </a:solidFill>
                  <a:latin typeface="+mn-lt"/>
                </a:rPr>
                <a:t>odio</a:t>
              </a:r>
              <a:r>
                <a:rPr lang="en-US" sz="1200" spc="168">
                  <a:solidFill>
                    <a:srgbClr val="FFFBFB"/>
                  </a:solidFill>
                  <a:latin typeface="+mn-lt"/>
                </a:rPr>
                <a:t>.</a:t>
              </a:r>
            </a:p>
          </p:txBody>
        </p:sp>
        <p:sp>
          <p:nvSpPr>
            <p:cNvPr id="19" name="TextBox 30">
              <a:extLst>
                <a:ext uri="{FF2B5EF4-FFF2-40B4-BE49-F238E27FC236}">
                  <a16:creationId xmlns:a16="http://schemas.microsoft.com/office/drawing/2014/main" id="{A44BC420-2409-414F-E2A0-FCAEA9273CCB}"/>
                </a:ext>
              </a:extLst>
            </p:cNvPr>
            <p:cNvSpPr txBox="1"/>
            <p:nvPr/>
          </p:nvSpPr>
          <p:spPr>
            <a:xfrm>
              <a:off x="7372687" y="6388869"/>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amet, consectetur adipiscing elit. Duis vulputate nulla at ante rhoncus, vel efficitur felis condimentum. Proin odio odio.</a:t>
              </a:r>
            </a:p>
          </p:txBody>
        </p:sp>
        <p:sp>
          <p:nvSpPr>
            <p:cNvPr id="20" name="TextBox 31">
              <a:extLst>
                <a:ext uri="{FF2B5EF4-FFF2-40B4-BE49-F238E27FC236}">
                  <a16:creationId xmlns:a16="http://schemas.microsoft.com/office/drawing/2014/main" id="{C5FA8094-73A7-6BBC-77E7-2FA4EFB03548}"/>
                </a:ext>
              </a:extLst>
            </p:cNvPr>
            <p:cNvSpPr txBox="1"/>
            <p:nvPr/>
          </p:nvSpPr>
          <p:spPr>
            <a:xfrm>
              <a:off x="12178209" y="6388867"/>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amet, consectetur adipiscing elit. Duis vulputate nulla at ante rhoncus, vel efficitur felis condimentum. Proin odio odio.</a:t>
              </a:r>
            </a:p>
          </p:txBody>
        </p:sp>
        <p:sp>
          <p:nvSpPr>
            <p:cNvPr id="21" name="TextBox 32">
              <a:extLst>
                <a:ext uri="{FF2B5EF4-FFF2-40B4-BE49-F238E27FC236}">
                  <a16:creationId xmlns:a16="http://schemas.microsoft.com/office/drawing/2014/main" id="{78A63D69-94C8-E5CB-A249-C4DE17B898EE}"/>
                </a:ext>
              </a:extLst>
            </p:cNvPr>
            <p:cNvSpPr txBox="1"/>
            <p:nvPr/>
          </p:nvSpPr>
          <p:spPr>
            <a:xfrm>
              <a:off x="2858455"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sp>
          <p:nvSpPr>
            <p:cNvPr id="22" name="TextBox 33">
              <a:extLst>
                <a:ext uri="{FF2B5EF4-FFF2-40B4-BE49-F238E27FC236}">
                  <a16:creationId xmlns:a16="http://schemas.microsoft.com/office/drawing/2014/main" id="{63102093-D703-98F4-4FDE-8B508A33198B}"/>
                </a:ext>
              </a:extLst>
            </p:cNvPr>
            <p:cNvSpPr txBox="1"/>
            <p:nvPr/>
          </p:nvSpPr>
          <p:spPr>
            <a:xfrm>
              <a:off x="7665320"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sp>
          <p:nvSpPr>
            <p:cNvPr id="23" name="TextBox 34">
              <a:extLst>
                <a:ext uri="{FF2B5EF4-FFF2-40B4-BE49-F238E27FC236}">
                  <a16:creationId xmlns:a16="http://schemas.microsoft.com/office/drawing/2014/main" id="{0AA0C23B-B86D-FF69-E20B-4FF57892747D}"/>
                </a:ext>
              </a:extLst>
            </p:cNvPr>
            <p:cNvSpPr txBox="1"/>
            <p:nvPr/>
          </p:nvSpPr>
          <p:spPr>
            <a:xfrm>
              <a:off x="12475037"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grpSp>
    </p:spTree>
    <p:extLst>
      <p:ext uri="{BB962C8B-B14F-4D97-AF65-F5344CB8AC3E}">
        <p14:creationId xmlns:p14="http://schemas.microsoft.com/office/powerpoint/2010/main" val="291170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34" name="Group 33">
            <a:extLst>
              <a:ext uri="{FF2B5EF4-FFF2-40B4-BE49-F238E27FC236}">
                <a16:creationId xmlns:a16="http://schemas.microsoft.com/office/drawing/2014/main" id="{95A67E89-FE63-2A3A-2486-41BE7A2FED32}"/>
              </a:ext>
            </a:extLst>
          </p:cNvPr>
          <p:cNvGrpSpPr/>
          <p:nvPr userDrawn="1"/>
        </p:nvGrpSpPr>
        <p:grpSpPr>
          <a:xfrm>
            <a:off x="1600200" y="1730791"/>
            <a:ext cx="8991601" cy="4062599"/>
            <a:chOff x="1589541" y="1920649"/>
            <a:chExt cx="15108918" cy="7257232"/>
          </a:xfrm>
        </p:grpSpPr>
        <p:sp>
          <p:nvSpPr>
            <p:cNvPr id="2" name="Freeform 3">
              <a:extLst>
                <a:ext uri="{FF2B5EF4-FFF2-40B4-BE49-F238E27FC236}">
                  <a16:creationId xmlns:a16="http://schemas.microsoft.com/office/drawing/2014/main" id="{2DEAA92C-23FD-5418-DC9C-C848DAD74F42}"/>
                </a:ext>
              </a:extLst>
            </p:cNvPr>
            <p:cNvSpPr/>
            <p:nvPr userDrawn="1"/>
          </p:nvSpPr>
          <p:spPr>
            <a:xfrm>
              <a:off x="2779206" y="1920649"/>
              <a:ext cx="2027545" cy="3080525"/>
            </a:xfrm>
            <a:custGeom>
              <a:avLst/>
              <a:gdLst/>
              <a:ahLst/>
              <a:cxnLst/>
              <a:rect l="l" t="t" r="r" b="b"/>
              <a:pathLst>
                <a:path w="2027545" h="3080525">
                  <a:moveTo>
                    <a:pt x="0" y="0"/>
                  </a:moveTo>
                  <a:lnTo>
                    <a:pt x="2027545" y="0"/>
                  </a:lnTo>
                  <a:lnTo>
                    <a:pt x="2027545"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sp>
          <p:nvSpPr>
            <p:cNvPr id="3" name="AutoShape 5">
              <a:extLst>
                <a:ext uri="{FF2B5EF4-FFF2-40B4-BE49-F238E27FC236}">
                  <a16:creationId xmlns:a16="http://schemas.microsoft.com/office/drawing/2014/main" id="{5CB4354F-DBBF-18F3-4816-D80B00CFC7BB}"/>
                </a:ext>
              </a:extLst>
            </p:cNvPr>
            <p:cNvSpPr/>
            <p:nvPr userDrawn="1"/>
          </p:nvSpPr>
          <p:spPr>
            <a:xfrm>
              <a:off x="1589541" y="5472067"/>
              <a:ext cx="15108918" cy="0"/>
            </a:xfrm>
            <a:prstGeom prst="line">
              <a:avLst/>
            </a:prstGeom>
            <a:ln w="38100" cap="flat">
              <a:solidFill>
                <a:schemeClr val="tx2"/>
              </a:solidFill>
              <a:prstDash val="solid"/>
              <a:headEnd type="none" w="sm" len="sm"/>
              <a:tailEnd type="none" w="sm" len="sm"/>
            </a:ln>
          </p:spPr>
          <p:txBody>
            <a:bodyPr/>
            <a:lstStyle/>
            <a:p>
              <a:pPr>
                <a:lnSpc>
                  <a:spcPct val="100000"/>
                </a:lnSpc>
              </a:pPr>
              <a:endParaRPr lang="en-US" sz="1100"/>
            </a:p>
          </p:txBody>
        </p:sp>
        <p:grpSp>
          <p:nvGrpSpPr>
            <p:cNvPr id="4" name="Group 6">
              <a:extLst>
                <a:ext uri="{FF2B5EF4-FFF2-40B4-BE49-F238E27FC236}">
                  <a16:creationId xmlns:a16="http://schemas.microsoft.com/office/drawing/2014/main" id="{1D66F138-B5F1-139B-CD88-D1B4B850B16B}"/>
                </a:ext>
              </a:extLst>
            </p:cNvPr>
            <p:cNvGrpSpPr/>
            <p:nvPr userDrawn="1"/>
          </p:nvGrpSpPr>
          <p:grpSpPr>
            <a:xfrm>
              <a:off x="3542437" y="5240576"/>
              <a:ext cx="501082" cy="501082"/>
              <a:chOff x="0" y="0"/>
              <a:chExt cx="812800" cy="812800"/>
            </a:xfrm>
          </p:grpSpPr>
          <p:sp>
            <p:nvSpPr>
              <p:cNvPr id="5" name="Freeform 7">
                <a:extLst>
                  <a:ext uri="{FF2B5EF4-FFF2-40B4-BE49-F238E27FC236}">
                    <a16:creationId xmlns:a16="http://schemas.microsoft.com/office/drawing/2014/main" id="{27E6CF14-46FF-4A49-84AD-0832A73718B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6" name="TextBox 8">
                <a:extLst>
                  <a:ext uri="{FF2B5EF4-FFF2-40B4-BE49-F238E27FC236}">
                    <a16:creationId xmlns:a16="http://schemas.microsoft.com/office/drawing/2014/main" id="{D0DD27CA-D33A-6514-B2C8-10FC7D135A50}"/>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7" name="TextBox 9">
              <a:extLst>
                <a:ext uri="{FF2B5EF4-FFF2-40B4-BE49-F238E27FC236}">
                  <a16:creationId xmlns:a16="http://schemas.microsoft.com/office/drawing/2014/main" id="{4F479FAC-58AA-CB28-BE27-D8280FA6F807}"/>
                </a:ext>
              </a:extLst>
            </p:cNvPr>
            <p:cNvSpPr txBox="1"/>
            <p:nvPr userDrawn="1"/>
          </p:nvSpPr>
          <p:spPr>
            <a:xfrm>
              <a:off x="2190717"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11" name="TextBox 10">
              <a:extLst>
                <a:ext uri="{FF2B5EF4-FFF2-40B4-BE49-F238E27FC236}">
                  <a16:creationId xmlns:a16="http://schemas.microsoft.com/office/drawing/2014/main" id="{3AEBD4CF-1906-A8DC-CAB6-6077738F83DC}"/>
                </a:ext>
              </a:extLst>
            </p:cNvPr>
            <p:cNvSpPr txBox="1"/>
            <p:nvPr userDrawn="1"/>
          </p:nvSpPr>
          <p:spPr>
            <a:xfrm>
              <a:off x="2870668"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1</a:t>
              </a:r>
            </a:p>
          </p:txBody>
        </p:sp>
        <p:sp>
          <p:nvSpPr>
            <p:cNvPr id="12" name="TextBox 11">
              <a:extLst>
                <a:ext uri="{FF2B5EF4-FFF2-40B4-BE49-F238E27FC236}">
                  <a16:creationId xmlns:a16="http://schemas.microsoft.com/office/drawing/2014/main" id="{E8333032-11E8-6206-B59C-FD245D945A7E}"/>
                </a:ext>
              </a:extLst>
            </p:cNvPr>
            <p:cNvSpPr txBox="1"/>
            <p:nvPr userDrawn="1"/>
          </p:nvSpPr>
          <p:spPr>
            <a:xfrm>
              <a:off x="2059452" y="5941547"/>
              <a:ext cx="3467056"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JANUARY</a:t>
              </a:r>
            </a:p>
          </p:txBody>
        </p:sp>
        <p:sp>
          <p:nvSpPr>
            <p:cNvPr id="13" name="Freeform 12">
              <a:extLst>
                <a:ext uri="{FF2B5EF4-FFF2-40B4-BE49-F238E27FC236}">
                  <a16:creationId xmlns:a16="http://schemas.microsoft.com/office/drawing/2014/main" id="{10D12767-7BB5-8174-BF02-6CF02C643543}"/>
                </a:ext>
              </a:extLst>
            </p:cNvPr>
            <p:cNvSpPr/>
            <p:nvPr userDrawn="1"/>
          </p:nvSpPr>
          <p:spPr>
            <a:xfrm>
              <a:off x="6267505"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latin typeface="+mn-lt"/>
              </a:endParaRPr>
            </a:p>
          </p:txBody>
        </p:sp>
        <p:grpSp>
          <p:nvGrpSpPr>
            <p:cNvPr id="14" name="Group 13">
              <a:extLst>
                <a:ext uri="{FF2B5EF4-FFF2-40B4-BE49-F238E27FC236}">
                  <a16:creationId xmlns:a16="http://schemas.microsoft.com/office/drawing/2014/main" id="{6AB7512F-A961-4E63-5272-26A775D9182E}"/>
                </a:ext>
              </a:extLst>
            </p:cNvPr>
            <p:cNvGrpSpPr/>
            <p:nvPr userDrawn="1"/>
          </p:nvGrpSpPr>
          <p:grpSpPr>
            <a:xfrm>
              <a:off x="7030737" y="5240576"/>
              <a:ext cx="501082" cy="501082"/>
              <a:chOff x="0" y="0"/>
              <a:chExt cx="812800" cy="812800"/>
            </a:xfrm>
          </p:grpSpPr>
          <p:sp>
            <p:nvSpPr>
              <p:cNvPr id="15" name="Freeform 14">
                <a:extLst>
                  <a:ext uri="{FF2B5EF4-FFF2-40B4-BE49-F238E27FC236}">
                    <a16:creationId xmlns:a16="http://schemas.microsoft.com/office/drawing/2014/main" id="{F2DA3F76-789F-A2D9-9F44-962DE7D060C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16" name="TextBox 15">
                <a:extLst>
                  <a:ext uri="{FF2B5EF4-FFF2-40B4-BE49-F238E27FC236}">
                    <a16:creationId xmlns:a16="http://schemas.microsoft.com/office/drawing/2014/main" id="{894EC70F-7659-3932-CCED-1D79C53840E3}"/>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17" name="TextBox 16">
              <a:extLst>
                <a:ext uri="{FF2B5EF4-FFF2-40B4-BE49-F238E27FC236}">
                  <a16:creationId xmlns:a16="http://schemas.microsoft.com/office/drawing/2014/main" id="{7AEC1CD3-75C1-C92C-00BD-F900432CCD80}"/>
                </a:ext>
              </a:extLst>
            </p:cNvPr>
            <p:cNvSpPr txBox="1"/>
            <p:nvPr userDrawn="1"/>
          </p:nvSpPr>
          <p:spPr>
            <a:xfrm>
              <a:off x="6358965"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2</a:t>
              </a:r>
            </a:p>
          </p:txBody>
        </p:sp>
        <p:sp>
          <p:nvSpPr>
            <p:cNvPr id="18" name="Freeform 17">
              <a:extLst>
                <a:ext uri="{FF2B5EF4-FFF2-40B4-BE49-F238E27FC236}">
                  <a16:creationId xmlns:a16="http://schemas.microsoft.com/office/drawing/2014/main" id="{FB2EBFE3-FC19-F6D6-5F35-10D02F9E4FD1}"/>
                </a:ext>
              </a:extLst>
            </p:cNvPr>
            <p:cNvSpPr/>
            <p:nvPr userDrawn="1"/>
          </p:nvSpPr>
          <p:spPr>
            <a:xfrm>
              <a:off x="9758062"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grpSp>
          <p:nvGrpSpPr>
            <p:cNvPr id="19" name="Group 18">
              <a:extLst>
                <a:ext uri="{FF2B5EF4-FFF2-40B4-BE49-F238E27FC236}">
                  <a16:creationId xmlns:a16="http://schemas.microsoft.com/office/drawing/2014/main" id="{9949A4AD-0136-2DF7-7F76-8A183A2D8B16}"/>
                </a:ext>
              </a:extLst>
            </p:cNvPr>
            <p:cNvGrpSpPr/>
            <p:nvPr userDrawn="1"/>
          </p:nvGrpSpPr>
          <p:grpSpPr>
            <a:xfrm>
              <a:off x="10521294" y="5240576"/>
              <a:ext cx="501082" cy="501082"/>
              <a:chOff x="0" y="0"/>
              <a:chExt cx="812800" cy="812800"/>
            </a:xfrm>
          </p:grpSpPr>
          <p:sp>
            <p:nvSpPr>
              <p:cNvPr id="20" name="Freeform 19">
                <a:extLst>
                  <a:ext uri="{FF2B5EF4-FFF2-40B4-BE49-F238E27FC236}">
                    <a16:creationId xmlns:a16="http://schemas.microsoft.com/office/drawing/2014/main" id="{F889D1F2-CC80-A5E9-D3D5-7D24960A7E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21" name="TextBox 20">
                <a:extLst>
                  <a:ext uri="{FF2B5EF4-FFF2-40B4-BE49-F238E27FC236}">
                    <a16:creationId xmlns:a16="http://schemas.microsoft.com/office/drawing/2014/main" id="{67F4A447-F7AB-FE18-C40B-052ED8D692B7}"/>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22" name="TextBox 21">
              <a:extLst>
                <a:ext uri="{FF2B5EF4-FFF2-40B4-BE49-F238E27FC236}">
                  <a16:creationId xmlns:a16="http://schemas.microsoft.com/office/drawing/2014/main" id="{CCDDED16-7E7B-2B77-8E5E-416F44F156AE}"/>
                </a:ext>
              </a:extLst>
            </p:cNvPr>
            <p:cNvSpPr txBox="1"/>
            <p:nvPr userDrawn="1"/>
          </p:nvSpPr>
          <p:spPr>
            <a:xfrm>
              <a:off x="9849522"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3</a:t>
              </a:r>
            </a:p>
          </p:txBody>
        </p:sp>
        <p:sp>
          <p:nvSpPr>
            <p:cNvPr id="23" name="Freeform 22">
              <a:extLst>
                <a:ext uri="{FF2B5EF4-FFF2-40B4-BE49-F238E27FC236}">
                  <a16:creationId xmlns:a16="http://schemas.microsoft.com/office/drawing/2014/main" id="{84BF2039-7E92-6DF3-9538-97DA6C98BFB3}"/>
                </a:ext>
              </a:extLst>
            </p:cNvPr>
            <p:cNvSpPr/>
            <p:nvPr userDrawn="1"/>
          </p:nvSpPr>
          <p:spPr>
            <a:xfrm>
              <a:off x="13248619"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grpSp>
          <p:nvGrpSpPr>
            <p:cNvPr id="24" name="Group 23">
              <a:extLst>
                <a:ext uri="{FF2B5EF4-FFF2-40B4-BE49-F238E27FC236}">
                  <a16:creationId xmlns:a16="http://schemas.microsoft.com/office/drawing/2014/main" id="{07C0D9F2-9032-32A5-CE36-B610BE8CCC6A}"/>
                </a:ext>
              </a:extLst>
            </p:cNvPr>
            <p:cNvGrpSpPr/>
            <p:nvPr userDrawn="1"/>
          </p:nvGrpSpPr>
          <p:grpSpPr>
            <a:xfrm>
              <a:off x="14011851" y="5240576"/>
              <a:ext cx="501082" cy="501082"/>
              <a:chOff x="0" y="0"/>
              <a:chExt cx="812800" cy="812800"/>
            </a:xfrm>
          </p:grpSpPr>
          <p:sp>
            <p:nvSpPr>
              <p:cNvPr id="25" name="Freeform 24">
                <a:extLst>
                  <a:ext uri="{FF2B5EF4-FFF2-40B4-BE49-F238E27FC236}">
                    <a16:creationId xmlns:a16="http://schemas.microsoft.com/office/drawing/2014/main" id="{EEF48E7E-E147-E521-716D-14640D8F118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26" name="TextBox 25">
                <a:extLst>
                  <a:ext uri="{FF2B5EF4-FFF2-40B4-BE49-F238E27FC236}">
                    <a16:creationId xmlns:a16="http://schemas.microsoft.com/office/drawing/2014/main" id="{7AA9CF47-1407-5CAF-BAAC-A3B975204F6C}"/>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27" name="TextBox 26">
              <a:extLst>
                <a:ext uri="{FF2B5EF4-FFF2-40B4-BE49-F238E27FC236}">
                  <a16:creationId xmlns:a16="http://schemas.microsoft.com/office/drawing/2014/main" id="{5364D298-AC88-FDEB-AC40-4D4A8BC1FAB9}"/>
                </a:ext>
              </a:extLst>
            </p:cNvPr>
            <p:cNvSpPr txBox="1"/>
            <p:nvPr userDrawn="1"/>
          </p:nvSpPr>
          <p:spPr>
            <a:xfrm>
              <a:off x="13340079"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4</a:t>
              </a:r>
            </a:p>
          </p:txBody>
        </p:sp>
        <p:sp>
          <p:nvSpPr>
            <p:cNvPr id="28" name="TextBox 27">
              <a:extLst>
                <a:ext uri="{FF2B5EF4-FFF2-40B4-BE49-F238E27FC236}">
                  <a16:creationId xmlns:a16="http://schemas.microsoft.com/office/drawing/2014/main" id="{DA240909-7C92-10CE-B78C-472B68D8A8DB}"/>
                </a:ext>
              </a:extLst>
            </p:cNvPr>
            <p:cNvSpPr txBox="1"/>
            <p:nvPr userDrawn="1"/>
          </p:nvSpPr>
          <p:spPr>
            <a:xfrm>
              <a:off x="5679015"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29" name="TextBox 28">
              <a:extLst>
                <a:ext uri="{FF2B5EF4-FFF2-40B4-BE49-F238E27FC236}">
                  <a16:creationId xmlns:a16="http://schemas.microsoft.com/office/drawing/2014/main" id="{248B4168-7F02-3B0F-AD6A-BC839454AB22}"/>
                </a:ext>
              </a:extLst>
            </p:cNvPr>
            <p:cNvSpPr txBox="1"/>
            <p:nvPr userDrawn="1"/>
          </p:nvSpPr>
          <p:spPr>
            <a:xfrm>
              <a:off x="5889723" y="5941547"/>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FEBRUARY</a:t>
              </a:r>
            </a:p>
          </p:txBody>
        </p:sp>
        <p:sp>
          <p:nvSpPr>
            <p:cNvPr id="30" name="TextBox 29">
              <a:extLst>
                <a:ext uri="{FF2B5EF4-FFF2-40B4-BE49-F238E27FC236}">
                  <a16:creationId xmlns:a16="http://schemas.microsoft.com/office/drawing/2014/main" id="{B048AAC6-CA3E-995F-5D06-700AADED1A41}"/>
                </a:ext>
              </a:extLst>
            </p:cNvPr>
            <p:cNvSpPr txBox="1"/>
            <p:nvPr userDrawn="1"/>
          </p:nvSpPr>
          <p:spPr>
            <a:xfrm>
              <a:off x="9169572"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31" name="TextBox 30">
              <a:extLst>
                <a:ext uri="{FF2B5EF4-FFF2-40B4-BE49-F238E27FC236}">
                  <a16:creationId xmlns:a16="http://schemas.microsoft.com/office/drawing/2014/main" id="{EAE8CCDE-D69E-577E-384E-AEBFC19939CB}"/>
                </a:ext>
              </a:extLst>
            </p:cNvPr>
            <p:cNvSpPr txBox="1"/>
            <p:nvPr userDrawn="1"/>
          </p:nvSpPr>
          <p:spPr>
            <a:xfrm>
              <a:off x="9380278" y="5941547"/>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MARCH</a:t>
              </a:r>
            </a:p>
          </p:txBody>
        </p:sp>
        <p:sp>
          <p:nvSpPr>
            <p:cNvPr id="32" name="TextBox 31">
              <a:extLst>
                <a:ext uri="{FF2B5EF4-FFF2-40B4-BE49-F238E27FC236}">
                  <a16:creationId xmlns:a16="http://schemas.microsoft.com/office/drawing/2014/main" id="{5C85DF7F-1A8F-DFCD-D4ED-194F3324FC10}"/>
                </a:ext>
              </a:extLst>
            </p:cNvPr>
            <p:cNvSpPr txBox="1"/>
            <p:nvPr userDrawn="1"/>
          </p:nvSpPr>
          <p:spPr>
            <a:xfrm>
              <a:off x="12660131" y="6538853"/>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33" name="TextBox 32">
              <a:extLst>
                <a:ext uri="{FF2B5EF4-FFF2-40B4-BE49-F238E27FC236}">
                  <a16:creationId xmlns:a16="http://schemas.microsoft.com/office/drawing/2014/main" id="{02CA73FB-07C8-13B9-515D-708262CB6B49}"/>
                </a:ext>
              </a:extLst>
            </p:cNvPr>
            <p:cNvSpPr txBox="1"/>
            <p:nvPr userDrawn="1"/>
          </p:nvSpPr>
          <p:spPr>
            <a:xfrm>
              <a:off x="12870835" y="5942960"/>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APRIL</a:t>
              </a:r>
            </a:p>
          </p:txBody>
        </p:sp>
      </p:grpSp>
    </p:spTree>
    <p:extLst>
      <p:ext uri="{BB962C8B-B14F-4D97-AF65-F5344CB8AC3E}">
        <p14:creationId xmlns:p14="http://schemas.microsoft.com/office/powerpoint/2010/main" val="2590206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02D7A-A1B8-6E61-1839-391AB763F385}"/>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11/12/2024</a:t>
            </a:fld>
            <a:endParaRPr lang="en-US"/>
          </a:p>
        </p:txBody>
      </p:sp>
      <p:sp>
        <p:nvSpPr>
          <p:cNvPr id="3" name="Footer Placeholder 2">
            <a:extLst>
              <a:ext uri="{FF2B5EF4-FFF2-40B4-BE49-F238E27FC236}">
                <a16:creationId xmlns:a16="http://schemas.microsoft.com/office/drawing/2014/main" id="{825BEB04-B03E-6AAD-1219-B39AB16097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31A78BB-6CF6-91E7-20A9-967381BA11D6}"/>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2338175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3FD5-085E-1BF3-15E5-28AE969EDB88}"/>
              </a:ext>
            </a:extLst>
          </p:cNvPr>
          <p:cNvSpPr>
            <a:spLocks noGrp="1"/>
          </p:cNvSpPr>
          <p:nvPr>
            <p:ph type="title" hasCustomPrompt="1"/>
          </p:nvPr>
        </p:nvSpPr>
        <p:spPr>
          <a:xfrm>
            <a:off x="839788" y="457200"/>
            <a:ext cx="3932237" cy="1600200"/>
          </a:xfrm>
          <a:prstGeom prst="rect">
            <a:avLst/>
          </a:prstGeom>
        </p:spPr>
        <p:txBody>
          <a:bodyPr anchor="b"/>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18C4B4AE-75D5-5651-48D5-CD5111A1F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D5091-36B9-CBDC-5D48-0D442A979F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A17F102-5450-E53A-54E6-82BFEC60DF1A}"/>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9B8D2CDC-1082-43A7-AC00-B4ACBE26EDB6}" type="slidenum">
              <a:rPr lang="en-US" smtClean="0"/>
              <a:pPr/>
              <a:t>‹#›</a:t>
            </a:fld>
            <a:endParaRPr lang="en-US"/>
          </a:p>
        </p:txBody>
      </p:sp>
    </p:spTree>
    <p:extLst>
      <p:ext uri="{BB962C8B-B14F-4D97-AF65-F5344CB8AC3E}">
        <p14:creationId xmlns:p14="http://schemas.microsoft.com/office/powerpoint/2010/main" val="960893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135C-7C87-F643-7DB8-19A367D7DC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45D07-F593-A564-4ACC-B8B8BEF7CB2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87D5E2-8BA9-B57B-E661-3B1714EF0E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90D34-9C93-E73D-2F8E-5A530D398FC1}"/>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11/12/2024</a:t>
            </a:fld>
            <a:endParaRPr lang="en-US"/>
          </a:p>
        </p:txBody>
      </p:sp>
      <p:sp>
        <p:nvSpPr>
          <p:cNvPr id="6" name="Footer Placeholder 5">
            <a:extLst>
              <a:ext uri="{FF2B5EF4-FFF2-40B4-BE49-F238E27FC236}">
                <a16:creationId xmlns:a16="http://schemas.microsoft.com/office/drawing/2014/main" id="{7202BB7F-498B-5937-D6D1-A545DEF69A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F60723-D090-B409-BAAF-EA351E004802}"/>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32558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B14E-787F-B3D5-0BA2-8A46AC594FF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CB9971-3199-03B4-DB5C-96A9CBC933C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430C1-9B2B-1EAB-DB31-F3FBA9171D1E}"/>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11/12/2024</a:t>
            </a:fld>
            <a:endParaRPr lang="en-US"/>
          </a:p>
        </p:txBody>
      </p:sp>
      <p:sp>
        <p:nvSpPr>
          <p:cNvPr id="5" name="Footer Placeholder 4">
            <a:extLst>
              <a:ext uri="{FF2B5EF4-FFF2-40B4-BE49-F238E27FC236}">
                <a16:creationId xmlns:a16="http://schemas.microsoft.com/office/drawing/2014/main" id="{861C2576-23EF-2BB6-60F5-911991F719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970F31-6FBF-D971-C203-5395C9F18A7A}"/>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3950595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171CD0-F40A-4B75-6ADF-B3202BA1374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AE446E-D573-652A-E974-54EB65CDF09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4142B-B107-528C-EDC0-EB5C578D7B36}"/>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11/12/2024</a:t>
            </a:fld>
            <a:endParaRPr lang="en-US"/>
          </a:p>
        </p:txBody>
      </p:sp>
      <p:sp>
        <p:nvSpPr>
          <p:cNvPr id="5" name="Footer Placeholder 4">
            <a:extLst>
              <a:ext uri="{FF2B5EF4-FFF2-40B4-BE49-F238E27FC236}">
                <a16:creationId xmlns:a16="http://schemas.microsoft.com/office/drawing/2014/main" id="{82099CCE-E1F3-FB3C-707A-F3A4C5412D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958FE-BAB8-112C-C6C3-6847E141CD86}"/>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4082193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515" y="107528"/>
            <a:ext cx="10972800" cy="731617"/>
          </a:xfrm>
        </p:spPr>
        <p:txBody>
          <a:bodyPr/>
          <a:lstStyle>
            <a:lvl1pPr>
              <a:defRPr/>
            </a:lvl1pPr>
          </a:lstStyle>
          <a:p>
            <a:r>
              <a:rPr lang="en-US"/>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53515" y="1340107"/>
            <a:ext cx="10972800" cy="4758684"/>
          </a:xfrm>
        </p:spPr>
        <p:txBody>
          <a:bodyPr/>
          <a:lstStyle>
            <a:lvl1pPr>
              <a:defRPr sz="1867">
                <a:solidFill>
                  <a:schemeClr val="tx1"/>
                </a:solidFill>
              </a:defRPr>
            </a:lvl1pPr>
            <a:lvl2pPr>
              <a:defRPr sz="1867">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467">
                <a:latin typeface="Arial" panose="020B0604020202020204" pitchFamily="34" charset="0"/>
                <a:cs typeface="Arial" panose="020B0604020202020204" pitchFamily="34" charset="0"/>
              </a:defRPr>
            </a:lvl5pPr>
          </a:lstStyle>
          <a:p>
            <a:pPr lvl="0"/>
            <a:r>
              <a:rPr lang="en-US"/>
              <a:t>Master text style</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64429" y="836559"/>
            <a:ext cx="10972800" cy="319617"/>
          </a:xfrm>
        </p:spPr>
        <p:txBody>
          <a:bodyPr/>
          <a:lstStyle>
            <a:lvl1pPr>
              <a:defRPr/>
            </a:lvl1pPr>
          </a:lstStyle>
          <a:p>
            <a:pPr lvl="0"/>
            <a:r>
              <a:rPr lang="en-US"/>
              <a:t>Master text style</a:t>
            </a:r>
            <a:endParaRPr lang="en-GB"/>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22899" y="6415823"/>
            <a:ext cx="10972800"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a:p>
        </p:txBody>
      </p:sp>
    </p:spTree>
    <p:extLst>
      <p:ext uri="{BB962C8B-B14F-4D97-AF65-F5344CB8AC3E}">
        <p14:creationId xmlns:p14="http://schemas.microsoft.com/office/powerpoint/2010/main" val="31132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AEA4FD94-BF7F-C44F-394C-289057DE5FBA}"/>
              </a:ext>
            </a:extLst>
          </p:cNvPr>
          <p:cNvSpPr/>
          <p:nvPr/>
        </p:nvSpPr>
        <p:spPr>
          <a:xfrm flipH="1">
            <a:off x="-48484" y="-25803"/>
            <a:ext cx="13004769" cy="695858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35000"/>
              <a:extLst>
                <a:ext uri="{28A0092B-C50C-407E-A947-70E740481C1C}">
                  <a14:useLocalDpi xmlns:a14="http://schemas.microsoft.com/office/drawing/2010/main"/>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6034DF03-2468-9321-290F-DC8B69678305}"/>
              </a:ext>
            </a:extLst>
          </p:cNvPr>
          <p:cNvSpPr>
            <a:spLocks noGrp="1"/>
          </p:cNvSpPr>
          <p:nvPr>
            <p:ph type="ctrTitle" hasCustomPrompt="1"/>
          </p:nvPr>
        </p:nvSpPr>
        <p:spPr>
          <a:xfrm>
            <a:off x="704660" y="1833949"/>
            <a:ext cx="7154826" cy="2387600"/>
          </a:xfrm>
          <a:prstGeom prst="rect">
            <a:avLst/>
          </a:prstGeom>
        </p:spPr>
        <p:txBody>
          <a:bodyPr anchor="b"/>
          <a:lstStyle>
            <a:lvl1pPr algn="l">
              <a:lnSpc>
                <a:spcPts val="6100"/>
              </a:lnSpc>
              <a:defRPr sz="6000" b="1">
                <a:solidFill>
                  <a:schemeClr val="accent5"/>
                </a:solidFill>
              </a:defRPr>
            </a:lvl1pPr>
          </a:lstStyle>
          <a:p>
            <a:r>
              <a:rPr lang="en-US"/>
              <a:t>CLICK TO EDIT SECTION TITLE STYLE</a:t>
            </a:r>
          </a:p>
        </p:txBody>
      </p:sp>
      <p:sp>
        <p:nvSpPr>
          <p:cNvPr id="3" name="Subtitle 2">
            <a:extLst>
              <a:ext uri="{FF2B5EF4-FFF2-40B4-BE49-F238E27FC236}">
                <a16:creationId xmlns:a16="http://schemas.microsoft.com/office/drawing/2014/main" id="{42D1FF1C-9143-1E88-79A2-332FE6BE5E7E}"/>
              </a:ext>
            </a:extLst>
          </p:cNvPr>
          <p:cNvSpPr>
            <a:spLocks noGrp="1"/>
          </p:cNvSpPr>
          <p:nvPr>
            <p:ph type="subTitle" idx="1"/>
          </p:nvPr>
        </p:nvSpPr>
        <p:spPr>
          <a:xfrm>
            <a:off x="704659" y="4564989"/>
            <a:ext cx="5444251" cy="165576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594E26E8-338C-F072-9E8F-5BA748A8BF96}"/>
              </a:ext>
            </a:extLst>
          </p:cNvPr>
          <p:cNvSpPr/>
          <p:nvPr userDrawn="1"/>
        </p:nvSpPr>
        <p:spPr>
          <a:xfrm>
            <a:off x="769976" y="4332518"/>
            <a:ext cx="2833197" cy="1088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45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5A99-5474-9FAC-7DD1-B73320CAF0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760E8B-1425-F2EE-5A1B-AECB377029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D8E0CB-B5C9-6137-2D10-B9F4C2C46EE0}"/>
              </a:ext>
            </a:extLst>
          </p:cNvPr>
          <p:cNvSpPr>
            <a:spLocks noGrp="1"/>
          </p:cNvSpPr>
          <p:nvPr>
            <p:ph type="dt" sz="half" idx="10"/>
          </p:nvPr>
        </p:nvSpPr>
        <p:spPr/>
        <p:txBody>
          <a:bodyPr/>
          <a:lstStyle/>
          <a:p>
            <a:fld id="{7A403EDB-57C6-4D34-88DA-DE852B46685C}" type="datetimeFigureOut">
              <a:rPr lang="en-US" smtClean="0"/>
              <a:t>11/12/2024</a:t>
            </a:fld>
            <a:endParaRPr lang="en-US"/>
          </a:p>
        </p:txBody>
      </p:sp>
      <p:sp>
        <p:nvSpPr>
          <p:cNvPr id="5" name="Footer Placeholder 4">
            <a:extLst>
              <a:ext uri="{FF2B5EF4-FFF2-40B4-BE49-F238E27FC236}">
                <a16:creationId xmlns:a16="http://schemas.microsoft.com/office/drawing/2014/main" id="{10945993-B2C6-BAA0-19E3-D13CC21CD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1A04A-5B6E-C642-4E34-53783EAE2F2E}"/>
              </a:ext>
            </a:extLst>
          </p:cNvPr>
          <p:cNvSpPr>
            <a:spLocks noGrp="1"/>
          </p:cNvSpPr>
          <p:nvPr>
            <p:ph type="sldNum" sz="quarter" idx="12"/>
          </p:nvPr>
        </p:nvSpPr>
        <p:spPr/>
        <p:txBody>
          <a:bodyPr/>
          <a:lstStyle/>
          <a:p>
            <a:fld id="{F5945551-748B-473C-A73D-32F3B26113CB}" type="slidenum">
              <a:rPr lang="en-US" smtClean="0"/>
              <a:t>‹#›</a:t>
            </a:fld>
            <a:endParaRPr lang="en-US"/>
          </a:p>
        </p:txBody>
      </p:sp>
    </p:spTree>
    <p:extLst>
      <p:ext uri="{BB962C8B-B14F-4D97-AF65-F5344CB8AC3E}">
        <p14:creationId xmlns:p14="http://schemas.microsoft.com/office/powerpoint/2010/main" val="2466201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61AD-7B06-DF05-0354-26F3A5C2F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90F3A-1FB2-D6F1-F3C4-4ECCAEB50E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2EEC1-4501-4789-4BDC-2FC400AEFEB3}"/>
              </a:ext>
            </a:extLst>
          </p:cNvPr>
          <p:cNvSpPr>
            <a:spLocks noGrp="1"/>
          </p:cNvSpPr>
          <p:nvPr>
            <p:ph type="dt" sz="half" idx="10"/>
          </p:nvPr>
        </p:nvSpPr>
        <p:spPr/>
        <p:txBody>
          <a:bodyPr/>
          <a:lstStyle/>
          <a:p>
            <a:fld id="{7A403EDB-57C6-4D34-88DA-DE852B46685C}" type="datetimeFigureOut">
              <a:rPr lang="en-US" smtClean="0"/>
              <a:t>11/12/2024</a:t>
            </a:fld>
            <a:endParaRPr lang="en-US"/>
          </a:p>
        </p:txBody>
      </p:sp>
      <p:sp>
        <p:nvSpPr>
          <p:cNvPr id="5" name="Footer Placeholder 4">
            <a:extLst>
              <a:ext uri="{FF2B5EF4-FFF2-40B4-BE49-F238E27FC236}">
                <a16:creationId xmlns:a16="http://schemas.microsoft.com/office/drawing/2014/main" id="{8FC149A2-6FEE-5A7F-F771-03BA7E549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F7DEB-37A1-DDC5-0D16-58E50AD2A4CD}"/>
              </a:ext>
            </a:extLst>
          </p:cNvPr>
          <p:cNvSpPr>
            <a:spLocks noGrp="1"/>
          </p:cNvSpPr>
          <p:nvPr>
            <p:ph type="sldNum" sz="quarter" idx="12"/>
          </p:nvPr>
        </p:nvSpPr>
        <p:spPr/>
        <p:txBody>
          <a:bodyPr/>
          <a:lstStyle/>
          <a:p>
            <a:fld id="{F5945551-748B-473C-A73D-32F3B26113CB}" type="slidenum">
              <a:rPr lang="en-US" smtClean="0"/>
              <a:t>‹#›</a:t>
            </a:fld>
            <a:endParaRPr lang="en-US"/>
          </a:p>
        </p:txBody>
      </p:sp>
    </p:spTree>
    <p:extLst>
      <p:ext uri="{BB962C8B-B14F-4D97-AF65-F5344CB8AC3E}">
        <p14:creationId xmlns:p14="http://schemas.microsoft.com/office/powerpoint/2010/main" val="333425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C8CC-21BE-C074-27E9-94FC09D98A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4C8119-17B1-8488-B81B-70127DFDEF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3C08D0-4CD3-B31B-130F-120F222F1646}"/>
              </a:ext>
            </a:extLst>
          </p:cNvPr>
          <p:cNvSpPr>
            <a:spLocks noGrp="1"/>
          </p:cNvSpPr>
          <p:nvPr>
            <p:ph type="dt" sz="half" idx="10"/>
          </p:nvPr>
        </p:nvSpPr>
        <p:spPr/>
        <p:txBody>
          <a:bodyPr/>
          <a:lstStyle/>
          <a:p>
            <a:fld id="{7A403EDB-57C6-4D34-88DA-DE852B46685C}" type="datetimeFigureOut">
              <a:rPr lang="en-US" smtClean="0"/>
              <a:t>11/12/2024</a:t>
            </a:fld>
            <a:endParaRPr lang="en-US"/>
          </a:p>
        </p:txBody>
      </p:sp>
      <p:sp>
        <p:nvSpPr>
          <p:cNvPr id="5" name="Footer Placeholder 4">
            <a:extLst>
              <a:ext uri="{FF2B5EF4-FFF2-40B4-BE49-F238E27FC236}">
                <a16:creationId xmlns:a16="http://schemas.microsoft.com/office/drawing/2014/main" id="{159152C2-B733-002F-646C-E312FC13C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4A09D-9B6F-6930-70A7-0AB2D4FAF1C3}"/>
              </a:ext>
            </a:extLst>
          </p:cNvPr>
          <p:cNvSpPr>
            <a:spLocks noGrp="1"/>
          </p:cNvSpPr>
          <p:nvPr>
            <p:ph type="sldNum" sz="quarter" idx="12"/>
          </p:nvPr>
        </p:nvSpPr>
        <p:spPr/>
        <p:txBody>
          <a:bodyPr/>
          <a:lstStyle/>
          <a:p>
            <a:fld id="{F5945551-748B-473C-A73D-32F3B26113CB}" type="slidenum">
              <a:rPr lang="en-US" smtClean="0"/>
              <a:t>‹#›</a:t>
            </a:fld>
            <a:endParaRPr lang="en-US"/>
          </a:p>
        </p:txBody>
      </p:sp>
    </p:spTree>
    <p:extLst>
      <p:ext uri="{BB962C8B-B14F-4D97-AF65-F5344CB8AC3E}">
        <p14:creationId xmlns:p14="http://schemas.microsoft.com/office/powerpoint/2010/main" val="406745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4406-92E2-BAB4-FD62-F02AFED57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9866C-3F54-479C-6866-51D4991DE8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EEE968-A8BE-9C1E-85BA-4858D35EAF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DF8981-1C4C-3ACB-A906-725388DE1B14}"/>
              </a:ext>
            </a:extLst>
          </p:cNvPr>
          <p:cNvSpPr>
            <a:spLocks noGrp="1"/>
          </p:cNvSpPr>
          <p:nvPr>
            <p:ph type="dt" sz="half" idx="10"/>
          </p:nvPr>
        </p:nvSpPr>
        <p:spPr/>
        <p:txBody>
          <a:bodyPr/>
          <a:lstStyle/>
          <a:p>
            <a:fld id="{7A403EDB-57C6-4D34-88DA-DE852B46685C}" type="datetimeFigureOut">
              <a:rPr lang="en-US" smtClean="0"/>
              <a:t>11/12/2024</a:t>
            </a:fld>
            <a:endParaRPr lang="en-US"/>
          </a:p>
        </p:txBody>
      </p:sp>
      <p:sp>
        <p:nvSpPr>
          <p:cNvPr id="6" name="Footer Placeholder 5">
            <a:extLst>
              <a:ext uri="{FF2B5EF4-FFF2-40B4-BE49-F238E27FC236}">
                <a16:creationId xmlns:a16="http://schemas.microsoft.com/office/drawing/2014/main" id="{7AF1CB2C-EE04-06CA-A43D-B6683C7B04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23ED2F-1CDC-19A5-7FA8-5E535A685430}"/>
              </a:ext>
            </a:extLst>
          </p:cNvPr>
          <p:cNvSpPr>
            <a:spLocks noGrp="1"/>
          </p:cNvSpPr>
          <p:nvPr>
            <p:ph type="sldNum" sz="quarter" idx="12"/>
          </p:nvPr>
        </p:nvSpPr>
        <p:spPr/>
        <p:txBody>
          <a:bodyPr/>
          <a:lstStyle/>
          <a:p>
            <a:fld id="{F5945551-748B-473C-A73D-32F3B26113CB}" type="slidenum">
              <a:rPr lang="en-US" smtClean="0"/>
              <a:t>‹#›</a:t>
            </a:fld>
            <a:endParaRPr lang="en-US"/>
          </a:p>
        </p:txBody>
      </p:sp>
    </p:spTree>
    <p:extLst>
      <p:ext uri="{BB962C8B-B14F-4D97-AF65-F5344CB8AC3E}">
        <p14:creationId xmlns:p14="http://schemas.microsoft.com/office/powerpoint/2010/main" val="282725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3E2EF-FA98-FFBC-1691-FB30FC8FD9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895AFE-CE26-0605-15EC-AA1AA19143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AF9EB6-C715-1ED4-C3AB-44166DD64E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E09B40-7349-705D-9501-751D429A20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3831C3-5AB2-3BA4-8E79-5E8F52A9EC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51D859-2D53-0CBD-D91C-8186ADED52C3}"/>
              </a:ext>
            </a:extLst>
          </p:cNvPr>
          <p:cNvSpPr>
            <a:spLocks noGrp="1"/>
          </p:cNvSpPr>
          <p:nvPr>
            <p:ph type="dt" sz="half" idx="10"/>
          </p:nvPr>
        </p:nvSpPr>
        <p:spPr/>
        <p:txBody>
          <a:bodyPr/>
          <a:lstStyle/>
          <a:p>
            <a:fld id="{7A403EDB-57C6-4D34-88DA-DE852B46685C}" type="datetimeFigureOut">
              <a:rPr lang="en-US" smtClean="0"/>
              <a:t>11/12/2024</a:t>
            </a:fld>
            <a:endParaRPr lang="en-US"/>
          </a:p>
        </p:txBody>
      </p:sp>
      <p:sp>
        <p:nvSpPr>
          <p:cNvPr id="8" name="Footer Placeholder 7">
            <a:extLst>
              <a:ext uri="{FF2B5EF4-FFF2-40B4-BE49-F238E27FC236}">
                <a16:creationId xmlns:a16="http://schemas.microsoft.com/office/drawing/2014/main" id="{DFF43EFA-388A-ADD6-7820-09C654B49D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FB6030-F92E-B058-DD47-56BCFE5B19F6}"/>
              </a:ext>
            </a:extLst>
          </p:cNvPr>
          <p:cNvSpPr>
            <a:spLocks noGrp="1"/>
          </p:cNvSpPr>
          <p:nvPr>
            <p:ph type="sldNum" sz="quarter" idx="12"/>
          </p:nvPr>
        </p:nvSpPr>
        <p:spPr/>
        <p:txBody>
          <a:bodyPr/>
          <a:lstStyle/>
          <a:p>
            <a:fld id="{F5945551-748B-473C-A73D-32F3B26113CB}" type="slidenum">
              <a:rPr lang="en-US" smtClean="0"/>
              <a:t>‹#›</a:t>
            </a:fld>
            <a:endParaRPr lang="en-US"/>
          </a:p>
        </p:txBody>
      </p:sp>
    </p:spTree>
    <p:extLst>
      <p:ext uri="{BB962C8B-B14F-4D97-AF65-F5344CB8AC3E}">
        <p14:creationId xmlns:p14="http://schemas.microsoft.com/office/powerpoint/2010/main" val="3310721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ADBE-3787-B70F-D80C-BF6E69930B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CCEA32-3C32-67D3-8FB0-F7DEC931C168}"/>
              </a:ext>
            </a:extLst>
          </p:cNvPr>
          <p:cNvSpPr>
            <a:spLocks noGrp="1"/>
          </p:cNvSpPr>
          <p:nvPr>
            <p:ph type="dt" sz="half" idx="10"/>
          </p:nvPr>
        </p:nvSpPr>
        <p:spPr/>
        <p:txBody>
          <a:bodyPr/>
          <a:lstStyle/>
          <a:p>
            <a:fld id="{7A403EDB-57C6-4D34-88DA-DE852B46685C}" type="datetimeFigureOut">
              <a:rPr lang="en-US" smtClean="0"/>
              <a:t>11/12/2024</a:t>
            </a:fld>
            <a:endParaRPr lang="en-US"/>
          </a:p>
        </p:txBody>
      </p:sp>
      <p:sp>
        <p:nvSpPr>
          <p:cNvPr id="4" name="Footer Placeholder 3">
            <a:extLst>
              <a:ext uri="{FF2B5EF4-FFF2-40B4-BE49-F238E27FC236}">
                <a16:creationId xmlns:a16="http://schemas.microsoft.com/office/drawing/2014/main" id="{A4FCCF4D-ECB7-2607-0F54-82CD14975D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071DB9-D8C0-C045-8904-DEFCAA7669B3}"/>
              </a:ext>
            </a:extLst>
          </p:cNvPr>
          <p:cNvSpPr>
            <a:spLocks noGrp="1"/>
          </p:cNvSpPr>
          <p:nvPr>
            <p:ph type="sldNum" sz="quarter" idx="12"/>
          </p:nvPr>
        </p:nvSpPr>
        <p:spPr/>
        <p:txBody>
          <a:bodyPr/>
          <a:lstStyle/>
          <a:p>
            <a:fld id="{F5945551-748B-473C-A73D-32F3B26113CB}" type="slidenum">
              <a:rPr lang="en-US" smtClean="0"/>
              <a:t>‹#›</a:t>
            </a:fld>
            <a:endParaRPr lang="en-US"/>
          </a:p>
        </p:txBody>
      </p:sp>
    </p:spTree>
    <p:extLst>
      <p:ext uri="{BB962C8B-B14F-4D97-AF65-F5344CB8AC3E}">
        <p14:creationId xmlns:p14="http://schemas.microsoft.com/office/powerpoint/2010/main" val="496976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A07EA2-2566-E7EC-3F88-72F399BC720B}"/>
              </a:ext>
            </a:extLst>
          </p:cNvPr>
          <p:cNvSpPr>
            <a:spLocks noGrp="1"/>
          </p:cNvSpPr>
          <p:nvPr>
            <p:ph type="dt" sz="half" idx="10"/>
          </p:nvPr>
        </p:nvSpPr>
        <p:spPr/>
        <p:txBody>
          <a:bodyPr/>
          <a:lstStyle/>
          <a:p>
            <a:fld id="{7A403EDB-57C6-4D34-88DA-DE852B46685C}" type="datetimeFigureOut">
              <a:rPr lang="en-US" smtClean="0"/>
              <a:t>11/12/2024</a:t>
            </a:fld>
            <a:endParaRPr lang="en-US"/>
          </a:p>
        </p:txBody>
      </p:sp>
      <p:sp>
        <p:nvSpPr>
          <p:cNvPr id="3" name="Footer Placeholder 2">
            <a:extLst>
              <a:ext uri="{FF2B5EF4-FFF2-40B4-BE49-F238E27FC236}">
                <a16:creationId xmlns:a16="http://schemas.microsoft.com/office/drawing/2014/main" id="{C4EFF947-E75D-CEF7-E02F-29EC1A27CC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B710F9-6FDD-781C-D92C-ED68AD488D24}"/>
              </a:ext>
            </a:extLst>
          </p:cNvPr>
          <p:cNvSpPr>
            <a:spLocks noGrp="1"/>
          </p:cNvSpPr>
          <p:nvPr>
            <p:ph type="sldNum" sz="quarter" idx="12"/>
          </p:nvPr>
        </p:nvSpPr>
        <p:spPr/>
        <p:txBody>
          <a:bodyPr/>
          <a:lstStyle/>
          <a:p>
            <a:fld id="{F5945551-748B-473C-A73D-32F3B26113CB}" type="slidenum">
              <a:rPr lang="en-US" smtClean="0"/>
              <a:t>‹#›</a:t>
            </a:fld>
            <a:endParaRPr lang="en-US"/>
          </a:p>
        </p:txBody>
      </p:sp>
    </p:spTree>
    <p:extLst>
      <p:ext uri="{BB962C8B-B14F-4D97-AF65-F5344CB8AC3E}">
        <p14:creationId xmlns:p14="http://schemas.microsoft.com/office/powerpoint/2010/main" val="198368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433D-5A49-48DF-D25E-A5D77BCA53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291C3F-9921-6676-B14A-7AB2533E55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DD09E5-D749-7CCE-8A69-46AE11249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88762-E496-8F3F-464A-4F10788EC4F5}"/>
              </a:ext>
            </a:extLst>
          </p:cNvPr>
          <p:cNvSpPr>
            <a:spLocks noGrp="1"/>
          </p:cNvSpPr>
          <p:nvPr>
            <p:ph type="dt" sz="half" idx="10"/>
          </p:nvPr>
        </p:nvSpPr>
        <p:spPr/>
        <p:txBody>
          <a:bodyPr/>
          <a:lstStyle/>
          <a:p>
            <a:fld id="{7A403EDB-57C6-4D34-88DA-DE852B46685C}" type="datetimeFigureOut">
              <a:rPr lang="en-US" smtClean="0"/>
              <a:t>11/12/2024</a:t>
            </a:fld>
            <a:endParaRPr lang="en-US"/>
          </a:p>
        </p:txBody>
      </p:sp>
      <p:sp>
        <p:nvSpPr>
          <p:cNvPr id="6" name="Footer Placeholder 5">
            <a:extLst>
              <a:ext uri="{FF2B5EF4-FFF2-40B4-BE49-F238E27FC236}">
                <a16:creationId xmlns:a16="http://schemas.microsoft.com/office/drawing/2014/main" id="{5292490B-F3DA-B9EE-E7E1-63C2234B8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99321-1A9B-7930-1070-050332643574}"/>
              </a:ext>
            </a:extLst>
          </p:cNvPr>
          <p:cNvSpPr>
            <a:spLocks noGrp="1"/>
          </p:cNvSpPr>
          <p:nvPr>
            <p:ph type="sldNum" sz="quarter" idx="12"/>
          </p:nvPr>
        </p:nvSpPr>
        <p:spPr/>
        <p:txBody>
          <a:bodyPr/>
          <a:lstStyle/>
          <a:p>
            <a:fld id="{F5945551-748B-473C-A73D-32F3B26113CB}" type="slidenum">
              <a:rPr lang="en-US" smtClean="0"/>
              <a:t>‹#›</a:t>
            </a:fld>
            <a:endParaRPr lang="en-US"/>
          </a:p>
        </p:txBody>
      </p:sp>
    </p:spTree>
    <p:extLst>
      <p:ext uri="{BB962C8B-B14F-4D97-AF65-F5344CB8AC3E}">
        <p14:creationId xmlns:p14="http://schemas.microsoft.com/office/powerpoint/2010/main" val="4039199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D2E73-9F23-F90E-978B-FA402880B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D57801-22D1-D62F-051E-ED322DDE9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3B84F1-8A07-1926-E09D-6D75EC50A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A58A04-5A3A-30B6-A597-7482845DB288}"/>
              </a:ext>
            </a:extLst>
          </p:cNvPr>
          <p:cNvSpPr>
            <a:spLocks noGrp="1"/>
          </p:cNvSpPr>
          <p:nvPr>
            <p:ph type="dt" sz="half" idx="10"/>
          </p:nvPr>
        </p:nvSpPr>
        <p:spPr/>
        <p:txBody>
          <a:bodyPr/>
          <a:lstStyle/>
          <a:p>
            <a:fld id="{7A403EDB-57C6-4D34-88DA-DE852B46685C}" type="datetimeFigureOut">
              <a:rPr lang="en-US" smtClean="0"/>
              <a:t>11/12/2024</a:t>
            </a:fld>
            <a:endParaRPr lang="en-US"/>
          </a:p>
        </p:txBody>
      </p:sp>
      <p:sp>
        <p:nvSpPr>
          <p:cNvPr id="6" name="Footer Placeholder 5">
            <a:extLst>
              <a:ext uri="{FF2B5EF4-FFF2-40B4-BE49-F238E27FC236}">
                <a16:creationId xmlns:a16="http://schemas.microsoft.com/office/drawing/2014/main" id="{67546E3F-E9C0-EAB7-961D-DCCFB4474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BA58C-E4D8-E0A9-712E-A8EC129576BC}"/>
              </a:ext>
            </a:extLst>
          </p:cNvPr>
          <p:cNvSpPr>
            <a:spLocks noGrp="1"/>
          </p:cNvSpPr>
          <p:nvPr>
            <p:ph type="sldNum" sz="quarter" idx="12"/>
          </p:nvPr>
        </p:nvSpPr>
        <p:spPr/>
        <p:txBody>
          <a:bodyPr/>
          <a:lstStyle/>
          <a:p>
            <a:fld id="{F5945551-748B-473C-A73D-32F3B26113CB}" type="slidenum">
              <a:rPr lang="en-US" smtClean="0"/>
              <a:t>‹#›</a:t>
            </a:fld>
            <a:endParaRPr lang="en-US"/>
          </a:p>
        </p:txBody>
      </p:sp>
    </p:spTree>
    <p:extLst>
      <p:ext uri="{BB962C8B-B14F-4D97-AF65-F5344CB8AC3E}">
        <p14:creationId xmlns:p14="http://schemas.microsoft.com/office/powerpoint/2010/main" val="263234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E676-09D0-31E4-013C-754DC977B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23812E-53E3-A4A2-91AE-C266BC3068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16A45-0B66-E571-FD93-70F457D6BB4C}"/>
              </a:ext>
            </a:extLst>
          </p:cNvPr>
          <p:cNvSpPr>
            <a:spLocks noGrp="1"/>
          </p:cNvSpPr>
          <p:nvPr>
            <p:ph type="dt" sz="half" idx="10"/>
          </p:nvPr>
        </p:nvSpPr>
        <p:spPr/>
        <p:txBody>
          <a:bodyPr/>
          <a:lstStyle/>
          <a:p>
            <a:fld id="{7A403EDB-57C6-4D34-88DA-DE852B46685C}" type="datetimeFigureOut">
              <a:rPr lang="en-US" smtClean="0"/>
              <a:t>11/12/2024</a:t>
            </a:fld>
            <a:endParaRPr lang="en-US"/>
          </a:p>
        </p:txBody>
      </p:sp>
      <p:sp>
        <p:nvSpPr>
          <p:cNvPr id="5" name="Footer Placeholder 4">
            <a:extLst>
              <a:ext uri="{FF2B5EF4-FFF2-40B4-BE49-F238E27FC236}">
                <a16:creationId xmlns:a16="http://schemas.microsoft.com/office/drawing/2014/main" id="{C64424FF-F9F8-3FFB-6A3D-EB4B612B1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D373E-5A33-34CA-5ABB-EFF257736568}"/>
              </a:ext>
            </a:extLst>
          </p:cNvPr>
          <p:cNvSpPr>
            <a:spLocks noGrp="1"/>
          </p:cNvSpPr>
          <p:nvPr>
            <p:ph type="sldNum" sz="quarter" idx="12"/>
          </p:nvPr>
        </p:nvSpPr>
        <p:spPr/>
        <p:txBody>
          <a:bodyPr/>
          <a:lstStyle/>
          <a:p>
            <a:fld id="{F5945551-748B-473C-A73D-32F3B26113CB}" type="slidenum">
              <a:rPr lang="en-US" smtClean="0"/>
              <a:t>‹#›</a:t>
            </a:fld>
            <a:endParaRPr lang="en-US"/>
          </a:p>
        </p:txBody>
      </p:sp>
    </p:spTree>
    <p:extLst>
      <p:ext uri="{BB962C8B-B14F-4D97-AF65-F5344CB8AC3E}">
        <p14:creationId xmlns:p14="http://schemas.microsoft.com/office/powerpoint/2010/main" val="312065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80FD-A67B-3B86-65FD-F4707EC19235}"/>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3E4FD55F-8CC5-7BB0-747F-5B67CC0A5352}"/>
              </a:ext>
            </a:extLst>
          </p:cNvPr>
          <p:cNvSpPr>
            <a:spLocks noGrp="1"/>
          </p:cNvSpPr>
          <p:nvPr>
            <p:ph idx="1"/>
          </p:nvPr>
        </p:nvSpPr>
        <p:spPr>
          <a:xfrm>
            <a:off x="281901" y="1271847"/>
            <a:ext cx="11628199"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97A7CD4-8800-996C-5371-7A3E06DD0C28}"/>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29FFA17B-977F-AD89-F6BA-ECB422F8C91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3072829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B16B78-CF5E-079B-BD07-C37371130D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37E994-A1FC-D93E-A289-D6D53007F3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82845-5797-2B33-E5D9-177C3BBF3C29}"/>
              </a:ext>
            </a:extLst>
          </p:cNvPr>
          <p:cNvSpPr>
            <a:spLocks noGrp="1"/>
          </p:cNvSpPr>
          <p:nvPr>
            <p:ph type="dt" sz="half" idx="10"/>
          </p:nvPr>
        </p:nvSpPr>
        <p:spPr/>
        <p:txBody>
          <a:bodyPr/>
          <a:lstStyle/>
          <a:p>
            <a:fld id="{7A403EDB-57C6-4D34-88DA-DE852B46685C}" type="datetimeFigureOut">
              <a:rPr lang="en-US" smtClean="0"/>
              <a:t>11/12/2024</a:t>
            </a:fld>
            <a:endParaRPr lang="en-US"/>
          </a:p>
        </p:txBody>
      </p:sp>
      <p:sp>
        <p:nvSpPr>
          <p:cNvPr id="5" name="Footer Placeholder 4">
            <a:extLst>
              <a:ext uri="{FF2B5EF4-FFF2-40B4-BE49-F238E27FC236}">
                <a16:creationId xmlns:a16="http://schemas.microsoft.com/office/drawing/2014/main" id="{B509E2A2-61DC-790A-C72B-4603EE327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B15F6-E660-3D38-8477-7E3D9133F72A}"/>
              </a:ext>
            </a:extLst>
          </p:cNvPr>
          <p:cNvSpPr>
            <a:spLocks noGrp="1"/>
          </p:cNvSpPr>
          <p:nvPr>
            <p:ph type="sldNum" sz="quarter" idx="12"/>
          </p:nvPr>
        </p:nvSpPr>
        <p:spPr/>
        <p:txBody>
          <a:bodyPr/>
          <a:lstStyle/>
          <a:p>
            <a:fld id="{F5945551-748B-473C-A73D-32F3B26113CB}" type="slidenum">
              <a:rPr lang="en-US" smtClean="0"/>
              <a:t>‹#›</a:t>
            </a:fld>
            <a:endParaRPr lang="en-US"/>
          </a:p>
        </p:txBody>
      </p:sp>
    </p:spTree>
    <p:extLst>
      <p:ext uri="{BB962C8B-B14F-4D97-AF65-F5344CB8AC3E}">
        <p14:creationId xmlns:p14="http://schemas.microsoft.com/office/powerpoint/2010/main" val="175584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41E8-7DA7-6BE7-EC8D-10F98A091189}"/>
              </a:ext>
            </a:extLst>
          </p:cNvPr>
          <p:cNvSpPr>
            <a:spLocks noGrp="1"/>
          </p:cNvSpPr>
          <p:nvPr>
            <p:ph type="title" hasCustomPrompt="1"/>
          </p:nvPr>
        </p:nvSpPr>
        <p:spPr>
          <a:xfrm>
            <a:off x="831850" y="1709738"/>
            <a:ext cx="10515600" cy="2852737"/>
          </a:xfrm>
          <a:prstGeom prst="rect">
            <a:avLst/>
          </a:prstGeom>
        </p:spPr>
        <p:txBody>
          <a:bodyPr anchor="b"/>
          <a:lstStyle>
            <a:lvl1pPr>
              <a:defRPr sz="4800" b="1"/>
            </a:lvl1pPr>
          </a:lstStyle>
          <a:p>
            <a:r>
              <a:rPr lang="en-US"/>
              <a:t>CLICK TO EDIT MASTER TITLE STYLE</a:t>
            </a:r>
          </a:p>
        </p:txBody>
      </p:sp>
      <p:sp>
        <p:nvSpPr>
          <p:cNvPr id="3" name="Text Placeholder 2">
            <a:extLst>
              <a:ext uri="{FF2B5EF4-FFF2-40B4-BE49-F238E27FC236}">
                <a16:creationId xmlns:a16="http://schemas.microsoft.com/office/drawing/2014/main" id="{A1698F62-274C-98D2-F0A0-6C45D102D1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accent4"/>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FB61C07-FEA0-D5B5-7C0F-9C476C0E1837}"/>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9B8D2CDC-1082-43A7-AC00-B4ACBE26EDB6}" type="slidenum">
              <a:rPr lang="en-US" smtClean="0"/>
              <a:pPr/>
              <a:t>‹#›</a:t>
            </a:fld>
            <a:endParaRPr lang="en-US"/>
          </a:p>
        </p:txBody>
      </p:sp>
    </p:spTree>
    <p:extLst>
      <p:ext uri="{BB962C8B-B14F-4D97-AF65-F5344CB8AC3E}">
        <p14:creationId xmlns:p14="http://schemas.microsoft.com/office/powerpoint/2010/main" val="105295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71844"/>
            <a:ext cx="542894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9E4A8-07DF-A563-CAA2-4C3E2AF058F4}"/>
              </a:ext>
            </a:extLst>
          </p:cNvPr>
          <p:cNvSpPr>
            <a:spLocks noGrp="1"/>
          </p:cNvSpPr>
          <p:nvPr>
            <p:ph sz="half" idx="2"/>
          </p:nvPr>
        </p:nvSpPr>
        <p:spPr>
          <a:xfrm>
            <a:off x="6018415" y="1271844"/>
            <a:ext cx="5891683"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371644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78D5A-558C-7B3F-2383-1085A4A40004}"/>
              </a:ext>
            </a:extLst>
          </p:cNvPr>
          <p:cNvSpPr>
            <a:spLocks noGrp="1"/>
          </p:cNvSpPr>
          <p:nvPr>
            <p:ph sz="half" idx="10"/>
          </p:nvPr>
        </p:nvSpPr>
        <p:spPr>
          <a:xfrm>
            <a:off x="4261755"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4101192"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8081048" y="1251034"/>
            <a:ext cx="0" cy="4905116"/>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2">
            <a:extLst>
              <a:ext uri="{FF2B5EF4-FFF2-40B4-BE49-F238E27FC236}">
                <a16:creationId xmlns:a16="http://schemas.microsoft.com/office/drawing/2014/main" id="{7544DC72-F4DB-2619-FBCA-0D8DF57620A5}"/>
              </a:ext>
            </a:extLst>
          </p:cNvPr>
          <p:cNvSpPr>
            <a:spLocks noGrp="1"/>
          </p:cNvSpPr>
          <p:nvPr>
            <p:ph sz="half" idx="11"/>
          </p:nvPr>
        </p:nvSpPr>
        <p:spPr>
          <a:xfrm>
            <a:off x="8241610"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140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51034"/>
            <a:ext cx="252661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9E4A8-07DF-A563-CAA2-4C3E2AF058F4}"/>
              </a:ext>
            </a:extLst>
          </p:cNvPr>
          <p:cNvSpPr>
            <a:spLocks noGrp="1"/>
          </p:cNvSpPr>
          <p:nvPr>
            <p:ph sz="half" idx="2"/>
          </p:nvPr>
        </p:nvSpPr>
        <p:spPr>
          <a:xfrm>
            <a:off x="9111343"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
        <p:nvSpPr>
          <p:cNvPr id="2" name="Content Placeholder 3">
            <a:extLst>
              <a:ext uri="{FF2B5EF4-FFF2-40B4-BE49-F238E27FC236}">
                <a16:creationId xmlns:a16="http://schemas.microsoft.com/office/drawing/2014/main" id="{1F349EB5-F78F-AA7C-DFF9-B5997194D98F}"/>
              </a:ext>
            </a:extLst>
          </p:cNvPr>
          <p:cNvSpPr>
            <a:spLocks noGrp="1"/>
          </p:cNvSpPr>
          <p:nvPr>
            <p:ph sz="half" idx="10"/>
          </p:nvPr>
        </p:nvSpPr>
        <p:spPr>
          <a:xfrm>
            <a:off x="6077481"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65E233ED-2D46-8222-F3BF-11D5DCFC57D2}"/>
              </a:ext>
            </a:extLst>
          </p:cNvPr>
          <p:cNvSpPr>
            <a:spLocks noGrp="1"/>
          </p:cNvSpPr>
          <p:nvPr>
            <p:ph sz="half" idx="11"/>
          </p:nvPr>
        </p:nvSpPr>
        <p:spPr>
          <a:xfrm>
            <a:off x="3043620"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2926067"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B310C3-970C-DC54-6C04-D2F0FA546463}"/>
              </a:ext>
            </a:extLst>
          </p:cNvPr>
          <p:cNvCxnSpPr>
            <a:cxnSpLocks/>
          </p:cNvCxnSpPr>
          <p:nvPr userDrawn="1"/>
        </p:nvCxnSpPr>
        <p:spPr>
          <a:xfrm>
            <a:off x="5959928"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8993789" y="1251034"/>
            <a:ext cx="0" cy="490511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682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68F865F-91C5-126B-0643-41D6963CBFE4}"/>
              </a:ext>
            </a:extLst>
          </p:cNvPr>
          <p:cNvSpPr>
            <a:spLocks noGrp="1"/>
          </p:cNvSpPr>
          <p:nvPr>
            <p:ph sz="half" idx="10"/>
          </p:nvPr>
        </p:nvSpPr>
        <p:spPr>
          <a:xfrm>
            <a:off x="2693368"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07DE53D7-C66F-09EB-AEDB-30FC163C3C08}"/>
              </a:ext>
            </a:extLst>
          </p:cNvPr>
          <p:cNvSpPr>
            <a:spLocks noGrp="1"/>
          </p:cNvSpPr>
          <p:nvPr>
            <p:ph sz="half" idx="11"/>
          </p:nvPr>
        </p:nvSpPr>
        <p:spPr>
          <a:xfrm>
            <a:off x="5104836"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900"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2478799"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B310C3-970C-DC54-6C04-D2F0FA546463}"/>
              </a:ext>
            </a:extLst>
          </p:cNvPr>
          <p:cNvCxnSpPr>
            <a:cxnSpLocks/>
          </p:cNvCxnSpPr>
          <p:nvPr userDrawn="1"/>
        </p:nvCxnSpPr>
        <p:spPr>
          <a:xfrm>
            <a:off x="4890267"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7301735"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56EFA99-593D-AD7F-B455-9BAA6D3DD79F}"/>
              </a:ext>
            </a:extLst>
          </p:cNvPr>
          <p:cNvCxnSpPr>
            <a:cxnSpLocks/>
          </p:cNvCxnSpPr>
          <p:nvPr userDrawn="1"/>
        </p:nvCxnSpPr>
        <p:spPr>
          <a:xfrm>
            <a:off x="9713203" y="2057672"/>
            <a:ext cx="0" cy="3291840"/>
          </a:xfrm>
          <a:prstGeom prst="line">
            <a:avLst/>
          </a:prstGeom>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CF732B9A-D9F8-553E-39F7-E35F0DA5FC46}"/>
              </a:ext>
            </a:extLst>
          </p:cNvPr>
          <p:cNvSpPr>
            <a:spLocks noGrp="1"/>
          </p:cNvSpPr>
          <p:nvPr>
            <p:ph sz="half" idx="12"/>
          </p:nvPr>
        </p:nvSpPr>
        <p:spPr>
          <a:xfrm>
            <a:off x="7516304"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B0D59CB2-C86B-0ADD-BB37-7CEC2459353C}"/>
              </a:ext>
            </a:extLst>
          </p:cNvPr>
          <p:cNvSpPr>
            <a:spLocks noGrp="1"/>
          </p:cNvSpPr>
          <p:nvPr>
            <p:ph sz="half" idx="13"/>
          </p:nvPr>
        </p:nvSpPr>
        <p:spPr>
          <a:xfrm>
            <a:off x="9927769"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1314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2A7AC6F6-42C6-8A35-5D94-B91F6EB23A2C}"/>
              </a:ext>
            </a:extLst>
          </p:cNvPr>
          <p:cNvSpPr>
            <a:spLocks noGrp="1"/>
          </p:cNvSpPr>
          <p:nvPr>
            <p:ph idx="10"/>
          </p:nvPr>
        </p:nvSpPr>
        <p:spPr>
          <a:xfrm>
            <a:off x="7876316" y="-36987"/>
            <a:ext cx="4734467" cy="719342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10" name="Content Placeholder 2">
            <a:extLst>
              <a:ext uri="{FF2B5EF4-FFF2-40B4-BE49-F238E27FC236}">
                <a16:creationId xmlns:a16="http://schemas.microsoft.com/office/drawing/2014/main" id="{11ED5A22-144B-0E1A-FB19-844FAF201927}"/>
              </a:ext>
            </a:extLst>
          </p:cNvPr>
          <p:cNvSpPr>
            <a:spLocks noGrp="1"/>
          </p:cNvSpPr>
          <p:nvPr>
            <p:ph sz="half" idx="1"/>
          </p:nvPr>
        </p:nvSpPr>
        <p:spPr>
          <a:xfrm>
            <a:off x="281899" y="1271844"/>
            <a:ext cx="542894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579E9AEA-6EEC-B563-1406-906439EFA013}"/>
              </a:ext>
            </a:extLst>
          </p:cNvPr>
          <p:cNvSpPr>
            <a:spLocks noGrp="1"/>
          </p:cNvSpPr>
          <p:nvPr>
            <p:ph type="title" hasCustomPrompt="1"/>
          </p:nvPr>
        </p:nvSpPr>
        <p:spPr>
          <a:xfrm>
            <a:off x="281901" y="223835"/>
            <a:ext cx="6995199" cy="781051"/>
          </a:xfrm>
          <a:prstGeom prst="rect">
            <a:avLst/>
          </a:prstGeom>
        </p:spPr>
        <p:txBody>
          <a:bodyPr/>
          <a:lstStyle>
            <a:lvl1pPr>
              <a:defRPr b="1"/>
            </a:lvl1pPr>
          </a:lstStyle>
          <a:p>
            <a:r>
              <a:rPr lang="en-US"/>
              <a:t>CLICK TO EDIT MASTER</a:t>
            </a:r>
          </a:p>
        </p:txBody>
      </p:sp>
      <p:sp>
        <p:nvSpPr>
          <p:cNvPr id="13" name="Rectangle 12">
            <a:extLst>
              <a:ext uri="{FF2B5EF4-FFF2-40B4-BE49-F238E27FC236}">
                <a16:creationId xmlns:a16="http://schemas.microsoft.com/office/drawing/2014/main" id="{C1ACA225-300B-79B5-7446-1F1C957B570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30182F1B-F0FF-DACD-74DF-2287934C66EB}"/>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18" name="Group 17">
            <a:extLst>
              <a:ext uri="{FF2B5EF4-FFF2-40B4-BE49-F238E27FC236}">
                <a16:creationId xmlns:a16="http://schemas.microsoft.com/office/drawing/2014/main" id="{A109FE6C-1D86-470C-D57D-11DD5DF76D7C}"/>
              </a:ext>
            </a:extLst>
          </p:cNvPr>
          <p:cNvGrpSpPr/>
          <p:nvPr userDrawn="1"/>
        </p:nvGrpSpPr>
        <p:grpSpPr>
          <a:xfrm>
            <a:off x="6096000" y="-701461"/>
            <a:ext cx="3556078" cy="8565722"/>
            <a:chOff x="2759659" y="-3225609"/>
            <a:chExt cx="5443005" cy="13110867"/>
          </a:xfrm>
        </p:grpSpPr>
        <p:grpSp>
          <p:nvGrpSpPr>
            <p:cNvPr id="3" name="Group 2">
              <a:extLst>
                <a:ext uri="{FF2B5EF4-FFF2-40B4-BE49-F238E27FC236}">
                  <a16:creationId xmlns:a16="http://schemas.microsoft.com/office/drawing/2014/main" id="{3E9C508D-911F-4929-45E2-6B3F54596298}"/>
                </a:ext>
              </a:extLst>
            </p:cNvPr>
            <p:cNvGrpSpPr/>
            <p:nvPr userDrawn="1"/>
          </p:nvGrpSpPr>
          <p:grpSpPr>
            <a:xfrm rot="10799999">
              <a:off x="2759659" y="4341221"/>
              <a:ext cx="5443005" cy="4805153"/>
              <a:chOff x="0" y="-6350"/>
              <a:chExt cx="812800" cy="717550"/>
            </a:xfrm>
          </p:grpSpPr>
          <p:sp>
            <p:nvSpPr>
              <p:cNvPr id="15" name="Freeform 6">
                <a:extLst>
                  <a:ext uri="{FF2B5EF4-FFF2-40B4-BE49-F238E27FC236}">
                    <a16:creationId xmlns:a16="http://schemas.microsoft.com/office/drawing/2014/main" id="{8C327301-B297-DD95-13B4-AB2C7003936D}"/>
                  </a:ext>
                </a:extLst>
              </p:cNvPr>
              <p:cNvSpPr/>
              <p:nvPr userDrawn="1"/>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chemeClr val="accent3"/>
              </a:solidFill>
            </p:spPr>
            <p:txBody>
              <a:bodyPr/>
              <a:lstStyle/>
              <a:p>
                <a:endParaRPr lang="en-US"/>
              </a:p>
            </p:txBody>
          </p:sp>
          <p:sp>
            <p:nvSpPr>
              <p:cNvPr id="16" name="TextBox 7">
                <a:extLst>
                  <a:ext uri="{FF2B5EF4-FFF2-40B4-BE49-F238E27FC236}">
                    <a16:creationId xmlns:a16="http://schemas.microsoft.com/office/drawing/2014/main" id="{E62E0E9A-E7CB-08C1-90FE-8642C894DE4D}"/>
                  </a:ext>
                </a:extLst>
              </p:cNvPr>
              <p:cNvSpPr txBox="1"/>
              <p:nvPr userDrawn="1"/>
            </p:nvSpPr>
            <p:spPr>
              <a:xfrm>
                <a:off x="127000" y="-6350"/>
                <a:ext cx="558800" cy="3873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4" name="Group 3">
              <a:extLst>
                <a:ext uri="{FF2B5EF4-FFF2-40B4-BE49-F238E27FC236}">
                  <a16:creationId xmlns:a16="http://schemas.microsoft.com/office/drawing/2014/main" id="{19D7C2A5-A70E-9D5B-3431-78A32BFB0123}"/>
                </a:ext>
              </a:extLst>
            </p:cNvPr>
            <p:cNvGrpSpPr/>
            <p:nvPr userDrawn="1"/>
          </p:nvGrpSpPr>
          <p:grpSpPr>
            <a:xfrm rot="-1772257">
              <a:off x="5460148" y="2205425"/>
              <a:ext cx="1688777" cy="7679833"/>
              <a:chOff x="0" y="-57150"/>
              <a:chExt cx="444781" cy="2022672"/>
            </a:xfrm>
          </p:grpSpPr>
          <p:sp>
            <p:nvSpPr>
              <p:cNvPr id="8" name="Freeform 11">
                <a:extLst>
                  <a:ext uri="{FF2B5EF4-FFF2-40B4-BE49-F238E27FC236}">
                    <a16:creationId xmlns:a16="http://schemas.microsoft.com/office/drawing/2014/main" id="{FDC105A6-0E5B-D43A-EDB4-EC170F7F8962}"/>
                  </a:ext>
                </a:extLst>
              </p:cNvPr>
              <p:cNvSpPr/>
              <p:nvPr userDrawn="1"/>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3D60"/>
              </a:solidFill>
            </p:spPr>
            <p:txBody>
              <a:bodyPr/>
              <a:lstStyle/>
              <a:p>
                <a:endParaRPr lang="en-US"/>
              </a:p>
            </p:txBody>
          </p:sp>
          <p:sp>
            <p:nvSpPr>
              <p:cNvPr id="9" name="TextBox 12">
                <a:extLst>
                  <a:ext uri="{FF2B5EF4-FFF2-40B4-BE49-F238E27FC236}">
                    <a16:creationId xmlns:a16="http://schemas.microsoft.com/office/drawing/2014/main" id="{04E9B440-B5D2-C120-CF8A-07976217056C}"/>
                  </a:ext>
                </a:extLst>
              </p:cNvPr>
              <p:cNvSpPr txBox="1"/>
              <p:nvPr userDrawn="1"/>
            </p:nvSpPr>
            <p:spPr>
              <a:xfrm>
                <a:off x="0" y="-57150"/>
                <a:ext cx="444781" cy="2022672"/>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5" name="Group 4">
              <a:extLst>
                <a:ext uri="{FF2B5EF4-FFF2-40B4-BE49-F238E27FC236}">
                  <a16:creationId xmlns:a16="http://schemas.microsoft.com/office/drawing/2014/main" id="{DD867FA1-B727-F5A9-006A-0CA48E815C92}"/>
                </a:ext>
              </a:extLst>
            </p:cNvPr>
            <p:cNvGrpSpPr/>
            <p:nvPr userDrawn="1"/>
          </p:nvGrpSpPr>
          <p:grpSpPr>
            <a:xfrm rot="997894">
              <a:off x="4738222" y="-3225609"/>
              <a:ext cx="1896148" cy="6946337"/>
              <a:chOff x="0" y="-57150"/>
              <a:chExt cx="499397" cy="1829488"/>
            </a:xfrm>
          </p:grpSpPr>
          <p:sp>
            <p:nvSpPr>
              <p:cNvPr id="6" name="Freeform 20">
                <a:extLst>
                  <a:ext uri="{FF2B5EF4-FFF2-40B4-BE49-F238E27FC236}">
                    <a16:creationId xmlns:a16="http://schemas.microsoft.com/office/drawing/2014/main" id="{8B1B70BB-00C3-5DC0-BEF9-337F1A5FF236}"/>
                  </a:ext>
                </a:extLst>
              </p:cNvPr>
              <p:cNvSpPr/>
              <p:nvPr userDrawn="1"/>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003D60"/>
              </a:solidFill>
            </p:spPr>
            <p:txBody>
              <a:bodyPr/>
              <a:lstStyle/>
              <a:p>
                <a:endParaRPr lang="en-US"/>
              </a:p>
            </p:txBody>
          </p:sp>
          <p:sp>
            <p:nvSpPr>
              <p:cNvPr id="7" name="TextBox 21">
                <a:extLst>
                  <a:ext uri="{FF2B5EF4-FFF2-40B4-BE49-F238E27FC236}">
                    <a16:creationId xmlns:a16="http://schemas.microsoft.com/office/drawing/2014/main" id="{F46E8BA3-D24F-C548-0112-7E8A1039156F}"/>
                  </a:ext>
                </a:extLst>
              </p:cNvPr>
              <p:cNvSpPr txBox="1"/>
              <p:nvPr userDrawn="1"/>
            </p:nvSpPr>
            <p:spPr>
              <a:xfrm>
                <a:off x="0" y="-57150"/>
                <a:ext cx="499397" cy="1829488"/>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spTree>
    <p:extLst>
      <p:ext uri="{BB962C8B-B14F-4D97-AF65-F5344CB8AC3E}">
        <p14:creationId xmlns:p14="http://schemas.microsoft.com/office/powerpoint/2010/main" val="360536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5727A1-F735-07D5-8CE6-6AD6A163F6FF}"/>
              </a:ext>
            </a:extLst>
          </p:cNvPr>
          <p:cNvSpPr/>
          <p:nvPr userDrawn="1"/>
        </p:nvSpPr>
        <p:spPr>
          <a:xfrm>
            <a:off x="-166254" y="6330142"/>
            <a:ext cx="12477404"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3D0E999-9043-EEFC-1EC2-BB5B1EDC64B2}"/>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3099302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E92F54-5501-8E4E-DEB0-DC612B2720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70520E-4AD5-1B09-7BCB-C02D6ECD1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BA46A-5BA0-DB87-1B9B-E767EB8E9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403EDB-57C6-4D34-88DA-DE852B46685C}" type="datetimeFigureOut">
              <a:rPr lang="en-US" smtClean="0"/>
              <a:t>11/12/2024</a:t>
            </a:fld>
            <a:endParaRPr lang="en-US"/>
          </a:p>
        </p:txBody>
      </p:sp>
      <p:sp>
        <p:nvSpPr>
          <p:cNvPr id="5" name="Footer Placeholder 4">
            <a:extLst>
              <a:ext uri="{FF2B5EF4-FFF2-40B4-BE49-F238E27FC236}">
                <a16:creationId xmlns:a16="http://schemas.microsoft.com/office/drawing/2014/main" id="{4BB84F3B-81F3-BBCC-C4BD-8FD7EE24A1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CA269CF-DEB6-16E9-1F5D-E21E79C324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945551-748B-473C-A73D-32F3B26113CB}" type="slidenum">
              <a:rPr lang="en-US" smtClean="0"/>
              <a:t>‹#›</a:t>
            </a:fld>
            <a:endParaRPr lang="en-US"/>
          </a:p>
        </p:txBody>
      </p:sp>
    </p:spTree>
    <p:extLst>
      <p:ext uri="{BB962C8B-B14F-4D97-AF65-F5344CB8AC3E}">
        <p14:creationId xmlns:p14="http://schemas.microsoft.com/office/powerpoint/2010/main" val="189555424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15CE-830C-56A7-5D7B-A0D296E83030}"/>
              </a:ext>
            </a:extLst>
          </p:cNvPr>
          <p:cNvSpPr>
            <a:spLocks noGrp="1"/>
          </p:cNvSpPr>
          <p:nvPr>
            <p:ph type="ctrTitle"/>
          </p:nvPr>
        </p:nvSpPr>
        <p:spPr/>
        <p:txBody>
          <a:bodyPr/>
          <a:lstStyle/>
          <a:p>
            <a:r>
              <a:rPr lang="en-US"/>
              <a:t>Kansas Water Plan Implementation</a:t>
            </a:r>
          </a:p>
        </p:txBody>
      </p:sp>
      <p:sp>
        <p:nvSpPr>
          <p:cNvPr id="3" name="Subtitle 2">
            <a:extLst>
              <a:ext uri="{FF2B5EF4-FFF2-40B4-BE49-F238E27FC236}">
                <a16:creationId xmlns:a16="http://schemas.microsoft.com/office/drawing/2014/main" id="{B47B3737-0CB6-D4F7-BF8C-99DD7A2336AF}"/>
              </a:ext>
            </a:extLst>
          </p:cNvPr>
          <p:cNvSpPr>
            <a:spLocks noGrp="1"/>
          </p:cNvSpPr>
          <p:nvPr>
            <p:ph type="subTitle" idx="1"/>
          </p:nvPr>
        </p:nvSpPr>
        <p:spPr>
          <a:xfrm>
            <a:off x="704660" y="4705666"/>
            <a:ext cx="5444251" cy="1655762"/>
          </a:xfrm>
        </p:spPr>
        <p:txBody>
          <a:bodyPr/>
          <a:lstStyle/>
          <a:p>
            <a:r>
              <a:rPr lang="en-US" dirty="0"/>
              <a:t>Kansas Water Authority</a:t>
            </a:r>
          </a:p>
          <a:p>
            <a:r>
              <a:rPr lang="en-US" dirty="0"/>
              <a:t>November 2024</a:t>
            </a:r>
          </a:p>
        </p:txBody>
      </p:sp>
    </p:spTree>
    <p:extLst>
      <p:ext uri="{BB962C8B-B14F-4D97-AF65-F5344CB8AC3E}">
        <p14:creationId xmlns:p14="http://schemas.microsoft.com/office/powerpoint/2010/main" val="357511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BAAE-8F06-6686-766C-3EB7F2F127D5}"/>
              </a:ext>
            </a:extLst>
          </p:cNvPr>
          <p:cNvSpPr>
            <a:spLocks noGrp="1"/>
          </p:cNvSpPr>
          <p:nvPr>
            <p:ph type="title"/>
          </p:nvPr>
        </p:nvSpPr>
        <p:spPr/>
        <p:txBody>
          <a:bodyPr/>
          <a:lstStyle/>
          <a:p>
            <a:r>
              <a:rPr lang="en-US" dirty="0"/>
              <a:t>Recommendations Overview</a:t>
            </a:r>
          </a:p>
        </p:txBody>
      </p:sp>
      <p:sp>
        <p:nvSpPr>
          <p:cNvPr id="3" name="Text Placeholder 2">
            <a:extLst>
              <a:ext uri="{FF2B5EF4-FFF2-40B4-BE49-F238E27FC236}">
                <a16:creationId xmlns:a16="http://schemas.microsoft.com/office/drawing/2014/main" id="{3B68AB99-6055-13D4-D1DF-EA618F0C52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67439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E73D-379F-D2A2-6510-70B9481F3E00}"/>
              </a:ext>
            </a:extLst>
          </p:cNvPr>
          <p:cNvSpPr>
            <a:spLocks noGrp="1"/>
          </p:cNvSpPr>
          <p:nvPr>
            <p:ph type="title"/>
          </p:nvPr>
        </p:nvSpPr>
        <p:spPr/>
        <p:txBody>
          <a:bodyPr/>
          <a:lstStyle/>
          <a:p>
            <a:r>
              <a:rPr lang="en-US" dirty="0"/>
              <a:t>Waves of 3 – A Generational Promise</a:t>
            </a:r>
          </a:p>
        </p:txBody>
      </p:sp>
      <p:grpSp>
        <p:nvGrpSpPr>
          <p:cNvPr id="5" name="Group 4">
            <a:extLst>
              <a:ext uri="{FF2B5EF4-FFF2-40B4-BE49-F238E27FC236}">
                <a16:creationId xmlns:a16="http://schemas.microsoft.com/office/drawing/2014/main" id="{374123F7-5EEA-C905-680D-E7AD7CDF51A3}"/>
              </a:ext>
            </a:extLst>
          </p:cNvPr>
          <p:cNvGrpSpPr/>
          <p:nvPr/>
        </p:nvGrpSpPr>
        <p:grpSpPr>
          <a:xfrm>
            <a:off x="50661" y="1363847"/>
            <a:ext cx="11963213" cy="4505587"/>
            <a:chOff x="50661" y="1363847"/>
            <a:chExt cx="11963213" cy="4505587"/>
          </a:xfrm>
        </p:grpSpPr>
        <p:grpSp>
          <p:nvGrpSpPr>
            <p:cNvPr id="6" name="Group 5">
              <a:extLst>
                <a:ext uri="{FF2B5EF4-FFF2-40B4-BE49-F238E27FC236}">
                  <a16:creationId xmlns:a16="http://schemas.microsoft.com/office/drawing/2014/main" id="{1268BDF2-A058-100B-ACE4-A4864E4084DE}"/>
                </a:ext>
              </a:extLst>
            </p:cNvPr>
            <p:cNvGrpSpPr/>
            <p:nvPr/>
          </p:nvGrpSpPr>
          <p:grpSpPr>
            <a:xfrm>
              <a:off x="342900" y="3594045"/>
              <a:ext cx="10163907" cy="378071"/>
              <a:chOff x="518746" y="3666392"/>
              <a:chExt cx="6910757" cy="272562"/>
            </a:xfrm>
          </p:grpSpPr>
          <p:sp>
            <p:nvSpPr>
              <p:cNvPr id="35" name="Rectangle 34">
                <a:extLst>
                  <a:ext uri="{FF2B5EF4-FFF2-40B4-BE49-F238E27FC236}">
                    <a16:creationId xmlns:a16="http://schemas.microsoft.com/office/drawing/2014/main" id="{3006E476-94B7-E1CE-B0E2-C2D65210F216}"/>
                  </a:ext>
                </a:extLst>
              </p:cNvPr>
              <p:cNvSpPr/>
              <p:nvPr/>
            </p:nvSpPr>
            <p:spPr>
              <a:xfrm>
                <a:off x="518746" y="3666392"/>
                <a:ext cx="870439" cy="272562"/>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5B23D017-D738-23C8-3FCD-8D9AEF9D5807}"/>
                  </a:ext>
                </a:extLst>
              </p:cNvPr>
              <p:cNvSpPr/>
              <p:nvPr/>
            </p:nvSpPr>
            <p:spPr>
              <a:xfrm>
                <a:off x="1389185" y="3666392"/>
                <a:ext cx="870439" cy="2725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C124C9FB-20E0-4EFC-7057-8EEF64EBDE47}"/>
                  </a:ext>
                </a:extLst>
              </p:cNvPr>
              <p:cNvSpPr/>
              <p:nvPr/>
            </p:nvSpPr>
            <p:spPr>
              <a:xfrm>
                <a:off x="2259624" y="3666392"/>
                <a:ext cx="870439" cy="272562"/>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3EB6CB8A-DC28-7559-51DD-29E7291C0A66}"/>
                  </a:ext>
                </a:extLst>
              </p:cNvPr>
              <p:cNvSpPr/>
              <p:nvPr/>
            </p:nvSpPr>
            <p:spPr>
              <a:xfrm>
                <a:off x="3130063" y="3666392"/>
                <a:ext cx="870439" cy="272562"/>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DB2BD31A-C925-DE3C-13ED-457A327F0ED0}"/>
                  </a:ext>
                </a:extLst>
              </p:cNvPr>
              <p:cNvSpPr/>
              <p:nvPr/>
            </p:nvSpPr>
            <p:spPr>
              <a:xfrm>
                <a:off x="3947747" y="3666392"/>
                <a:ext cx="870439" cy="2725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42636571-3E02-FC85-6BD6-45D4F937CCFC}"/>
                  </a:ext>
                </a:extLst>
              </p:cNvPr>
              <p:cNvSpPr/>
              <p:nvPr/>
            </p:nvSpPr>
            <p:spPr>
              <a:xfrm>
                <a:off x="4818186" y="3666392"/>
                <a:ext cx="870439" cy="272562"/>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CC4622ED-6660-34BE-C7B8-1ED813DB3B20}"/>
                  </a:ext>
                </a:extLst>
              </p:cNvPr>
              <p:cNvSpPr/>
              <p:nvPr/>
            </p:nvSpPr>
            <p:spPr>
              <a:xfrm>
                <a:off x="5688625" y="3666392"/>
                <a:ext cx="870439" cy="272562"/>
              </a:xfrm>
              <a:prstGeom prst="rect">
                <a:avLst/>
              </a:prstGeom>
              <a:solidFill>
                <a:srgbClr val="1D5B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8A110E07-3844-90DB-5CEA-ABB9B865B3FF}"/>
                  </a:ext>
                </a:extLst>
              </p:cNvPr>
              <p:cNvSpPr/>
              <p:nvPr/>
            </p:nvSpPr>
            <p:spPr>
              <a:xfrm>
                <a:off x="6559064" y="3666392"/>
                <a:ext cx="870439" cy="2725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Rectangle 6">
              <a:extLst>
                <a:ext uri="{FF2B5EF4-FFF2-40B4-BE49-F238E27FC236}">
                  <a16:creationId xmlns:a16="http://schemas.microsoft.com/office/drawing/2014/main" id="{B22EBDDF-8C28-C5B9-45C4-61BD8AB019AB}"/>
                </a:ext>
              </a:extLst>
            </p:cNvPr>
            <p:cNvSpPr/>
            <p:nvPr/>
          </p:nvSpPr>
          <p:spPr>
            <a:xfrm>
              <a:off x="10506807" y="3594045"/>
              <a:ext cx="1280187" cy="378071"/>
            </a:xfrm>
            <a:prstGeom prst="rect">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74960908-423C-6B3D-9457-F2152F690B4D}"/>
                </a:ext>
              </a:extLst>
            </p:cNvPr>
            <p:cNvCxnSpPr>
              <a:cxnSpLocks/>
            </p:cNvCxnSpPr>
            <p:nvPr/>
          </p:nvCxnSpPr>
          <p:spPr>
            <a:xfrm>
              <a:off x="917051" y="2868680"/>
              <a:ext cx="0" cy="1828800"/>
            </a:xfrm>
            <a:prstGeom prst="line">
              <a:avLst/>
            </a:prstGeom>
            <a:ln w="38100">
              <a:solidFill>
                <a:srgbClr val="1D5B8A"/>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78012EF-5865-691D-2E8E-964FBD21753D}"/>
                </a:ext>
              </a:extLst>
            </p:cNvPr>
            <p:cNvSpPr txBox="1"/>
            <p:nvPr/>
          </p:nvSpPr>
          <p:spPr>
            <a:xfrm>
              <a:off x="54460" y="2169534"/>
              <a:ext cx="17251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Greatest Generation</a:t>
              </a:r>
            </a:p>
          </p:txBody>
        </p:sp>
        <p:sp>
          <p:nvSpPr>
            <p:cNvPr id="10" name="TextBox 9">
              <a:extLst>
                <a:ext uri="{FF2B5EF4-FFF2-40B4-BE49-F238E27FC236}">
                  <a16:creationId xmlns:a16="http://schemas.microsoft.com/office/drawing/2014/main" id="{BF86959F-4A58-3F8A-8023-BB139C9C39C7}"/>
                </a:ext>
              </a:extLst>
            </p:cNvPr>
            <p:cNvSpPr txBox="1"/>
            <p:nvPr/>
          </p:nvSpPr>
          <p:spPr>
            <a:xfrm>
              <a:off x="50661" y="4589466"/>
              <a:ext cx="17251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Born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1901-27</a:t>
              </a:r>
            </a:p>
          </p:txBody>
        </p:sp>
        <p:cxnSp>
          <p:nvCxnSpPr>
            <p:cNvPr id="11" name="Straight Connector 10">
              <a:extLst>
                <a:ext uri="{FF2B5EF4-FFF2-40B4-BE49-F238E27FC236}">
                  <a16:creationId xmlns:a16="http://schemas.microsoft.com/office/drawing/2014/main" id="{62B4C241-89AA-5FF1-434F-897DEA337127}"/>
                </a:ext>
              </a:extLst>
            </p:cNvPr>
            <p:cNvCxnSpPr>
              <a:cxnSpLocks/>
            </p:cNvCxnSpPr>
            <p:nvPr/>
          </p:nvCxnSpPr>
          <p:spPr>
            <a:xfrm>
              <a:off x="4821656" y="2885114"/>
              <a:ext cx="0" cy="1828800"/>
            </a:xfrm>
            <a:prstGeom prst="line">
              <a:avLst/>
            </a:prstGeom>
            <a:ln w="38100">
              <a:solidFill>
                <a:srgbClr val="1D5B8A"/>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DDF12CA-32DB-1ED0-9648-7D32B8A3374F}"/>
                </a:ext>
              </a:extLst>
            </p:cNvPr>
            <p:cNvSpPr txBox="1"/>
            <p:nvPr/>
          </p:nvSpPr>
          <p:spPr>
            <a:xfrm>
              <a:off x="3959065" y="2185968"/>
              <a:ext cx="17251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X</a:t>
              </a:r>
            </a:p>
          </p:txBody>
        </p:sp>
        <p:sp>
          <p:nvSpPr>
            <p:cNvPr id="13" name="TextBox 12">
              <a:extLst>
                <a:ext uri="{FF2B5EF4-FFF2-40B4-BE49-F238E27FC236}">
                  <a16:creationId xmlns:a16="http://schemas.microsoft.com/office/drawing/2014/main" id="{04A3B902-2C83-B858-F51B-7AF9E66C5C62}"/>
                </a:ext>
              </a:extLst>
            </p:cNvPr>
            <p:cNvSpPr txBox="1"/>
            <p:nvPr/>
          </p:nvSpPr>
          <p:spPr>
            <a:xfrm>
              <a:off x="3955266" y="4605900"/>
              <a:ext cx="17251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Born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1965-1980</a:t>
              </a:r>
            </a:p>
          </p:txBody>
        </p:sp>
        <p:cxnSp>
          <p:nvCxnSpPr>
            <p:cNvPr id="14" name="Straight Connector 13">
              <a:extLst>
                <a:ext uri="{FF2B5EF4-FFF2-40B4-BE49-F238E27FC236}">
                  <a16:creationId xmlns:a16="http://schemas.microsoft.com/office/drawing/2014/main" id="{37A7B302-41B0-F703-68AE-9EB83C3C57C0}"/>
                </a:ext>
              </a:extLst>
            </p:cNvPr>
            <p:cNvCxnSpPr>
              <a:cxnSpLocks/>
            </p:cNvCxnSpPr>
            <p:nvPr/>
          </p:nvCxnSpPr>
          <p:spPr>
            <a:xfrm>
              <a:off x="8584628" y="2933681"/>
              <a:ext cx="0" cy="1828800"/>
            </a:xfrm>
            <a:prstGeom prst="line">
              <a:avLst/>
            </a:prstGeom>
            <a:ln w="38100">
              <a:solidFill>
                <a:srgbClr val="1D5B8A"/>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E69B7670-6097-2B1E-BEE1-ACB4A4F1CF2A}"/>
                </a:ext>
              </a:extLst>
            </p:cNvPr>
            <p:cNvSpPr txBox="1"/>
            <p:nvPr/>
          </p:nvSpPr>
          <p:spPr>
            <a:xfrm>
              <a:off x="7722037" y="2234535"/>
              <a:ext cx="17251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Alpha</a:t>
              </a:r>
            </a:p>
          </p:txBody>
        </p:sp>
        <p:sp>
          <p:nvSpPr>
            <p:cNvPr id="16" name="TextBox 15">
              <a:extLst>
                <a:ext uri="{FF2B5EF4-FFF2-40B4-BE49-F238E27FC236}">
                  <a16:creationId xmlns:a16="http://schemas.microsoft.com/office/drawing/2014/main" id="{D73495D9-F2F4-A43F-8E78-5258267BD134}"/>
                </a:ext>
              </a:extLst>
            </p:cNvPr>
            <p:cNvSpPr txBox="1"/>
            <p:nvPr/>
          </p:nvSpPr>
          <p:spPr>
            <a:xfrm>
              <a:off x="7718238" y="4654467"/>
              <a:ext cx="17251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Born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2012-2026</a:t>
              </a:r>
            </a:p>
          </p:txBody>
        </p:sp>
        <p:cxnSp>
          <p:nvCxnSpPr>
            <p:cNvPr id="17" name="Straight Connector 16">
              <a:extLst>
                <a:ext uri="{FF2B5EF4-FFF2-40B4-BE49-F238E27FC236}">
                  <a16:creationId xmlns:a16="http://schemas.microsoft.com/office/drawing/2014/main" id="{F1647A33-CBD3-F80B-B255-DD041FA08144}"/>
                </a:ext>
              </a:extLst>
            </p:cNvPr>
            <p:cNvCxnSpPr>
              <a:cxnSpLocks/>
            </p:cNvCxnSpPr>
            <p:nvPr/>
          </p:nvCxnSpPr>
          <p:spPr>
            <a:xfrm>
              <a:off x="2351428" y="3403700"/>
              <a:ext cx="0" cy="860657"/>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ECD179F-1F41-D39E-08DB-02EA14B388DB}"/>
                </a:ext>
              </a:extLst>
            </p:cNvPr>
            <p:cNvSpPr txBox="1"/>
            <p:nvPr/>
          </p:nvSpPr>
          <p:spPr>
            <a:xfrm>
              <a:off x="1491203" y="2742568"/>
              <a:ext cx="17251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CB31C">
                      <a:lumMod val="75000"/>
                    </a:srgbClr>
                  </a:solidFill>
                  <a:effectLst/>
                  <a:uLnTx/>
                  <a:uFillTx/>
                  <a:latin typeface="Arial"/>
                  <a:ea typeface="+mn-ea"/>
                  <a:cs typeface="+mn-cs"/>
                </a:rPr>
                <a:t>Silent Generation</a:t>
              </a:r>
            </a:p>
          </p:txBody>
        </p:sp>
        <p:sp>
          <p:nvSpPr>
            <p:cNvPr id="19" name="TextBox 18">
              <a:extLst>
                <a:ext uri="{FF2B5EF4-FFF2-40B4-BE49-F238E27FC236}">
                  <a16:creationId xmlns:a16="http://schemas.microsoft.com/office/drawing/2014/main" id="{1ED9381E-0B85-9E69-5014-7D3C66260715}"/>
                </a:ext>
              </a:extLst>
            </p:cNvPr>
            <p:cNvSpPr txBox="1"/>
            <p:nvPr/>
          </p:nvSpPr>
          <p:spPr>
            <a:xfrm>
              <a:off x="1341325" y="4173821"/>
              <a:ext cx="191055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CB31C">
                      <a:lumMod val="75000"/>
                    </a:srgbClr>
                  </a:solidFill>
                  <a:effectLst/>
                  <a:uLnTx/>
                  <a:uFillTx/>
                  <a:latin typeface="Arial"/>
                  <a:ea typeface="+mn-ea"/>
                  <a:cs typeface="+mn-cs"/>
                </a:rPr>
                <a:t>Born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CB31C">
                      <a:lumMod val="75000"/>
                    </a:srgbClr>
                  </a:solidFill>
                  <a:effectLst/>
                  <a:uLnTx/>
                  <a:uFillTx/>
                  <a:latin typeface="Arial"/>
                  <a:ea typeface="+mn-ea"/>
                  <a:cs typeface="+mn-cs"/>
                </a:rPr>
                <a:t>1928-45</a:t>
              </a:r>
            </a:p>
          </p:txBody>
        </p:sp>
        <p:cxnSp>
          <p:nvCxnSpPr>
            <p:cNvPr id="20" name="Straight Connector 19">
              <a:extLst>
                <a:ext uri="{FF2B5EF4-FFF2-40B4-BE49-F238E27FC236}">
                  <a16:creationId xmlns:a16="http://schemas.microsoft.com/office/drawing/2014/main" id="{260E5E9F-D6DE-DAFE-094D-3954F818B06E}"/>
                </a:ext>
              </a:extLst>
            </p:cNvPr>
            <p:cNvCxnSpPr>
              <a:cxnSpLocks/>
            </p:cNvCxnSpPr>
            <p:nvPr/>
          </p:nvCxnSpPr>
          <p:spPr>
            <a:xfrm>
              <a:off x="6066494" y="3400524"/>
              <a:ext cx="0" cy="860657"/>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3E38D014-1D00-9365-6588-37F6C357BAF4}"/>
                </a:ext>
              </a:extLst>
            </p:cNvPr>
            <p:cNvSpPr txBox="1"/>
            <p:nvPr/>
          </p:nvSpPr>
          <p:spPr>
            <a:xfrm>
              <a:off x="5262534" y="2995406"/>
              <a:ext cx="172518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CB31C">
                      <a:lumMod val="75000"/>
                    </a:srgbClr>
                  </a:solidFill>
                  <a:effectLst/>
                  <a:uLnTx/>
                  <a:uFillTx/>
                  <a:latin typeface="Arial"/>
                  <a:ea typeface="+mn-ea"/>
                  <a:cs typeface="+mn-cs"/>
                </a:rPr>
                <a:t>Millennials</a:t>
              </a:r>
            </a:p>
          </p:txBody>
        </p:sp>
        <p:sp>
          <p:nvSpPr>
            <p:cNvPr id="22" name="TextBox 21">
              <a:extLst>
                <a:ext uri="{FF2B5EF4-FFF2-40B4-BE49-F238E27FC236}">
                  <a16:creationId xmlns:a16="http://schemas.microsoft.com/office/drawing/2014/main" id="{7CBB02F5-0C54-D366-80F9-8F65E3016ADC}"/>
                </a:ext>
              </a:extLst>
            </p:cNvPr>
            <p:cNvSpPr txBox="1"/>
            <p:nvPr/>
          </p:nvSpPr>
          <p:spPr>
            <a:xfrm>
              <a:off x="5056391" y="4170645"/>
              <a:ext cx="191055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CB31C">
                      <a:lumMod val="75000"/>
                    </a:srgbClr>
                  </a:solidFill>
                  <a:effectLst/>
                  <a:uLnTx/>
                  <a:uFillTx/>
                  <a:latin typeface="Arial"/>
                  <a:ea typeface="+mn-ea"/>
                  <a:cs typeface="+mn-cs"/>
                </a:rPr>
                <a:t>Born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CB31C">
                      <a:lumMod val="75000"/>
                    </a:srgbClr>
                  </a:solidFill>
                  <a:effectLst/>
                  <a:uLnTx/>
                  <a:uFillTx/>
                  <a:latin typeface="Arial"/>
                  <a:ea typeface="+mn-ea"/>
                  <a:cs typeface="+mn-cs"/>
                </a:rPr>
                <a:t>1981-96</a:t>
              </a:r>
            </a:p>
          </p:txBody>
        </p:sp>
        <p:cxnSp>
          <p:nvCxnSpPr>
            <p:cNvPr id="23" name="Straight Connector 22">
              <a:extLst>
                <a:ext uri="{FF2B5EF4-FFF2-40B4-BE49-F238E27FC236}">
                  <a16:creationId xmlns:a16="http://schemas.microsoft.com/office/drawing/2014/main" id="{6C70320D-AAC5-F471-4E26-15DE2B0CB83F}"/>
                </a:ext>
              </a:extLst>
            </p:cNvPr>
            <p:cNvCxnSpPr>
              <a:cxnSpLocks/>
            </p:cNvCxnSpPr>
            <p:nvPr/>
          </p:nvCxnSpPr>
          <p:spPr>
            <a:xfrm>
              <a:off x="9885731" y="3406168"/>
              <a:ext cx="0" cy="860657"/>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4F546BCC-9854-841D-F243-45991066A7FC}"/>
                </a:ext>
              </a:extLst>
            </p:cNvPr>
            <p:cNvSpPr txBox="1"/>
            <p:nvPr/>
          </p:nvSpPr>
          <p:spPr>
            <a:xfrm>
              <a:off x="9025506" y="2745036"/>
              <a:ext cx="17251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CB31C">
                      <a:lumMod val="75000"/>
                    </a:srgbClr>
                  </a:solidFill>
                  <a:effectLst/>
                  <a:uLnTx/>
                  <a:uFillTx/>
                  <a:latin typeface="Arial"/>
                  <a:ea typeface="+mn-ea"/>
                  <a:cs typeface="+mn-cs"/>
                </a:rPr>
                <a:t>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CB31C">
                      <a:lumMod val="75000"/>
                    </a:srgbClr>
                  </a:solidFill>
                  <a:effectLst/>
                  <a:uLnTx/>
                  <a:uFillTx/>
                  <a:latin typeface="Arial"/>
                  <a:ea typeface="+mn-ea"/>
                  <a:cs typeface="+mn-cs"/>
                </a:rPr>
                <a:t>Beta</a:t>
              </a:r>
            </a:p>
          </p:txBody>
        </p:sp>
        <p:sp>
          <p:nvSpPr>
            <p:cNvPr id="25" name="TextBox 24">
              <a:extLst>
                <a:ext uri="{FF2B5EF4-FFF2-40B4-BE49-F238E27FC236}">
                  <a16:creationId xmlns:a16="http://schemas.microsoft.com/office/drawing/2014/main" id="{74E81699-FC8E-9B73-480D-D9E5B0B35634}"/>
                </a:ext>
              </a:extLst>
            </p:cNvPr>
            <p:cNvSpPr txBox="1"/>
            <p:nvPr/>
          </p:nvSpPr>
          <p:spPr>
            <a:xfrm>
              <a:off x="8875628" y="4176289"/>
              <a:ext cx="191055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CB31C">
                      <a:lumMod val="75000"/>
                    </a:srgbClr>
                  </a:solidFill>
                  <a:effectLst/>
                  <a:uLnTx/>
                  <a:uFillTx/>
                  <a:latin typeface="Arial"/>
                  <a:ea typeface="+mn-ea"/>
                  <a:cs typeface="+mn-cs"/>
                </a:rPr>
                <a:t>Born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CB31C">
                      <a:lumMod val="75000"/>
                    </a:srgbClr>
                  </a:solidFill>
                  <a:effectLst/>
                  <a:uLnTx/>
                  <a:uFillTx/>
                  <a:latin typeface="Arial"/>
                  <a:ea typeface="+mn-ea"/>
                  <a:cs typeface="+mn-cs"/>
                </a:rPr>
                <a:t>2027-2041</a:t>
              </a:r>
            </a:p>
          </p:txBody>
        </p:sp>
        <p:cxnSp>
          <p:nvCxnSpPr>
            <p:cNvPr id="26" name="Straight Connector 25">
              <a:extLst>
                <a:ext uri="{FF2B5EF4-FFF2-40B4-BE49-F238E27FC236}">
                  <a16:creationId xmlns:a16="http://schemas.microsoft.com/office/drawing/2014/main" id="{82E4447F-0F0A-2146-1A4E-0A0062AC463A}"/>
                </a:ext>
              </a:extLst>
            </p:cNvPr>
            <p:cNvCxnSpPr>
              <a:cxnSpLocks/>
              <a:stCxn id="27" idx="2"/>
              <a:endCxn id="28" idx="0"/>
            </p:cNvCxnSpPr>
            <p:nvPr/>
          </p:nvCxnSpPr>
          <p:spPr>
            <a:xfrm flipH="1">
              <a:off x="3531356" y="2071733"/>
              <a:ext cx="2486" cy="3089815"/>
            </a:xfrm>
            <a:prstGeom prst="line">
              <a:avLst/>
            </a:prstGeom>
            <a:ln w="38100">
              <a:solidFill>
                <a:srgbClr val="8DC63F"/>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9E6226A2-C599-6C51-0E80-0C65B2B7B766}"/>
                </a:ext>
              </a:extLst>
            </p:cNvPr>
            <p:cNvSpPr txBox="1"/>
            <p:nvPr/>
          </p:nvSpPr>
          <p:spPr>
            <a:xfrm>
              <a:off x="2671251" y="1363847"/>
              <a:ext cx="17251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C63F">
                      <a:lumMod val="75000"/>
                    </a:srgbClr>
                  </a:solidFill>
                  <a:effectLst/>
                  <a:uLnTx/>
                  <a:uFillTx/>
                  <a:latin typeface="Arial"/>
                  <a:ea typeface="+mn-ea"/>
                  <a:cs typeface="+mn-cs"/>
                </a:rPr>
                <a:t>Baby Boomers</a:t>
              </a:r>
            </a:p>
          </p:txBody>
        </p:sp>
        <p:sp>
          <p:nvSpPr>
            <p:cNvPr id="28" name="TextBox 27">
              <a:extLst>
                <a:ext uri="{FF2B5EF4-FFF2-40B4-BE49-F238E27FC236}">
                  <a16:creationId xmlns:a16="http://schemas.microsoft.com/office/drawing/2014/main" id="{409B3E6D-5257-C999-9A9E-4099806AF4C8}"/>
                </a:ext>
              </a:extLst>
            </p:cNvPr>
            <p:cNvSpPr txBox="1"/>
            <p:nvPr/>
          </p:nvSpPr>
          <p:spPr>
            <a:xfrm>
              <a:off x="2668765" y="5161548"/>
              <a:ext cx="17251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C63F">
                      <a:lumMod val="75000"/>
                    </a:srgbClr>
                  </a:solidFill>
                  <a:effectLst/>
                  <a:uLnTx/>
                  <a:uFillTx/>
                  <a:latin typeface="Arial"/>
                  <a:ea typeface="+mn-ea"/>
                  <a:cs typeface="+mn-cs"/>
                </a:rPr>
                <a:t>Born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C63F">
                      <a:lumMod val="75000"/>
                    </a:srgbClr>
                  </a:solidFill>
                  <a:effectLst/>
                  <a:uLnTx/>
                  <a:uFillTx/>
                  <a:latin typeface="Arial"/>
                  <a:ea typeface="+mn-ea"/>
                  <a:cs typeface="+mn-cs"/>
                </a:rPr>
                <a:t>1946-64</a:t>
              </a:r>
            </a:p>
          </p:txBody>
        </p:sp>
        <p:cxnSp>
          <p:nvCxnSpPr>
            <p:cNvPr id="29" name="Straight Connector 28">
              <a:extLst>
                <a:ext uri="{FF2B5EF4-FFF2-40B4-BE49-F238E27FC236}">
                  <a16:creationId xmlns:a16="http://schemas.microsoft.com/office/drawing/2014/main" id="{060492D3-1D3C-6C5A-9D3C-B429A7435CAD}"/>
                </a:ext>
              </a:extLst>
            </p:cNvPr>
            <p:cNvCxnSpPr>
              <a:cxnSpLocks/>
              <a:stCxn id="30" idx="2"/>
              <a:endCxn id="31" idx="0"/>
            </p:cNvCxnSpPr>
            <p:nvPr/>
          </p:nvCxnSpPr>
          <p:spPr>
            <a:xfrm flipH="1">
              <a:off x="7379544" y="2071733"/>
              <a:ext cx="2486" cy="3089815"/>
            </a:xfrm>
            <a:prstGeom prst="line">
              <a:avLst/>
            </a:prstGeom>
            <a:ln w="38100">
              <a:solidFill>
                <a:srgbClr val="8DC63F"/>
              </a:solidFill>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622255C7-990F-8900-991B-43A4800956BB}"/>
                </a:ext>
              </a:extLst>
            </p:cNvPr>
            <p:cNvSpPr txBox="1"/>
            <p:nvPr/>
          </p:nvSpPr>
          <p:spPr>
            <a:xfrm>
              <a:off x="6519439" y="1363847"/>
              <a:ext cx="17251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C63F">
                      <a:lumMod val="75000"/>
                    </a:srgbClr>
                  </a:solidFill>
                  <a:effectLst/>
                  <a:uLnTx/>
                  <a:uFillTx/>
                  <a:latin typeface="Arial"/>
                  <a:ea typeface="+mn-ea"/>
                  <a:cs typeface="+mn-cs"/>
                </a:rPr>
                <a:t>Zoomers/ Gen Z</a:t>
              </a:r>
            </a:p>
          </p:txBody>
        </p:sp>
        <p:sp>
          <p:nvSpPr>
            <p:cNvPr id="31" name="TextBox 30">
              <a:extLst>
                <a:ext uri="{FF2B5EF4-FFF2-40B4-BE49-F238E27FC236}">
                  <a16:creationId xmlns:a16="http://schemas.microsoft.com/office/drawing/2014/main" id="{434F3E29-B58A-8A14-43B0-0DBD6C87B572}"/>
                </a:ext>
              </a:extLst>
            </p:cNvPr>
            <p:cNvSpPr txBox="1"/>
            <p:nvPr/>
          </p:nvSpPr>
          <p:spPr>
            <a:xfrm>
              <a:off x="6516953" y="5161548"/>
              <a:ext cx="17251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C63F">
                      <a:lumMod val="75000"/>
                    </a:srgbClr>
                  </a:solidFill>
                  <a:effectLst/>
                  <a:uLnTx/>
                  <a:uFillTx/>
                  <a:latin typeface="Arial"/>
                  <a:ea typeface="+mn-ea"/>
                  <a:cs typeface="+mn-cs"/>
                </a:rPr>
                <a:t>Born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C63F">
                      <a:lumMod val="75000"/>
                    </a:srgbClr>
                  </a:solidFill>
                  <a:effectLst/>
                  <a:uLnTx/>
                  <a:uFillTx/>
                  <a:latin typeface="Arial"/>
                  <a:ea typeface="+mn-ea"/>
                  <a:cs typeface="+mn-cs"/>
                </a:rPr>
                <a:t>1997-2011</a:t>
              </a:r>
            </a:p>
          </p:txBody>
        </p:sp>
        <p:cxnSp>
          <p:nvCxnSpPr>
            <p:cNvPr id="32" name="Straight Connector 31">
              <a:extLst>
                <a:ext uri="{FF2B5EF4-FFF2-40B4-BE49-F238E27FC236}">
                  <a16:creationId xmlns:a16="http://schemas.microsoft.com/office/drawing/2014/main" id="{686BD0C5-F911-C04E-1B19-B60BDDD62AE1}"/>
                </a:ext>
              </a:extLst>
            </p:cNvPr>
            <p:cNvCxnSpPr>
              <a:cxnSpLocks/>
              <a:stCxn id="33" idx="2"/>
              <a:endCxn id="34" idx="0"/>
            </p:cNvCxnSpPr>
            <p:nvPr/>
          </p:nvCxnSpPr>
          <p:spPr>
            <a:xfrm flipH="1">
              <a:off x="11148798" y="2071733"/>
              <a:ext cx="2486" cy="3089815"/>
            </a:xfrm>
            <a:prstGeom prst="line">
              <a:avLst/>
            </a:prstGeom>
            <a:ln w="38100">
              <a:solidFill>
                <a:srgbClr val="8DC63F"/>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A460025C-9515-BEE2-627A-14CB372CE9D4}"/>
                </a:ext>
              </a:extLst>
            </p:cNvPr>
            <p:cNvSpPr txBox="1"/>
            <p:nvPr/>
          </p:nvSpPr>
          <p:spPr>
            <a:xfrm>
              <a:off x="10288693" y="1363847"/>
              <a:ext cx="17251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C63F">
                      <a:lumMod val="75000"/>
                    </a:srgbClr>
                  </a:solidFill>
                  <a:effectLst/>
                  <a:uLnTx/>
                  <a:uFillTx/>
                  <a:latin typeface="Arial"/>
                  <a:ea typeface="+mn-ea"/>
                  <a:cs typeface="+mn-cs"/>
                </a:rPr>
                <a:t>Generation Gamma</a:t>
              </a:r>
            </a:p>
          </p:txBody>
        </p:sp>
        <p:sp>
          <p:nvSpPr>
            <p:cNvPr id="34" name="TextBox 33">
              <a:extLst>
                <a:ext uri="{FF2B5EF4-FFF2-40B4-BE49-F238E27FC236}">
                  <a16:creationId xmlns:a16="http://schemas.microsoft.com/office/drawing/2014/main" id="{FB4EDA97-B0D0-3B3F-37BE-6441CDE9EF1F}"/>
                </a:ext>
              </a:extLst>
            </p:cNvPr>
            <p:cNvSpPr txBox="1"/>
            <p:nvPr/>
          </p:nvSpPr>
          <p:spPr>
            <a:xfrm>
              <a:off x="10286207" y="5161548"/>
              <a:ext cx="17251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C63F">
                      <a:lumMod val="75000"/>
                    </a:srgbClr>
                  </a:solidFill>
                  <a:effectLst/>
                  <a:uLnTx/>
                  <a:uFillTx/>
                  <a:latin typeface="Arial"/>
                  <a:ea typeface="+mn-ea"/>
                  <a:cs typeface="+mn-cs"/>
                </a:rPr>
                <a:t>Born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C63F">
                      <a:lumMod val="75000"/>
                    </a:srgbClr>
                  </a:solidFill>
                  <a:effectLst/>
                  <a:uLnTx/>
                  <a:uFillTx/>
                  <a:latin typeface="Arial"/>
                  <a:ea typeface="+mn-ea"/>
                  <a:cs typeface="+mn-cs"/>
                </a:rPr>
                <a:t>2042-56</a:t>
              </a:r>
            </a:p>
          </p:txBody>
        </p:sp>
      </p:grpSp>
    </p:spTree>
    <p:extLst>
      <p:ext uri="{BB962C8B-B14F-4D97-AF65-F5344CB8AC3E}">
        <p14:creationId xmlns:p14="http://schemas.microsoft.com/office/powerpoint/2010/main" val="331229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D0D33CD-FE54-402C-2100-6016CD3F490E}"/>
              </a:ext>
            </a:extLst>
          </p:cNvPr>
          <p:cNvCxnSpPr>
            <a:cxnSpLocks/>
          </p:cNvCxnSpPr>
          <p:nvPr/>
        </p:nvCxnSpPr>
        <p:spPr>
          <a:xfrm>
            <a:off x="6781798" y="3607215"/>
            <a:ext cx="0" cy="315910"/>
          </a:xfrm>
          <a:prstGeom prst="line">
            <a:avLst/>
          </a:prstGeom>
          <a:ln w="76200">
            <a:solidFill>
              <a:schemeClr val="accent6"/>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4E2D5B17-30C0-E0F9-856F-37345BBFBDEC}"/>
              </a:ext>
            </a:extLst>
          </p:cNvPr>
          <p:cNvSpPr>
            <a:spLocks noGrp="1"/>
          </p:cNvSpPr>
          <p:nvPr>
            <p:ph type="title"/>
          </p:nvPr>
        </p:nvSpPr>
        <p:spPr/>
        <p:txBody>
          <a:bodyPr/>
          <a:lstStyle/>
          <a:p>
            <a:r>
              <a:rPr lang="en-US" dirty="0"/>
              <a:t>A rolling generational planning target</a:t>
            </a:r>
          </a:p>
        </p:txBody>
      </p:sp>
      <p:cxnSp>
        <p:nvCxnSpPr>
          <p:cNvPr id="5" name="Straight Connector 4">
            <a:extLst>
              <a:ext uri="{FF2B5EF4-FFF2-40B4-BE49-F238E27FC236}">
                <a16:creationId xmlns:a16="http://schemas.microsoft.com/office/drawing/2014/main" id="{1775562F-B6B6-5B6A-8771-1284BEE7A712}"/>
              </a:ext>
            </a:extLst>
          </p:cNvPr>
          <p:cNvCxnSpPr>
            <a:cxnSpLocks/>
          </p:cNvCxnSpPr>
          <p:nvPr/>
        </p:nvCxnSpPr>
        <p:spPr>
          <a:xfrm flipV="1">
            <a:off x="450574" y="3919812"/>
            <a:ext cx="10774017" cy="3313"/>
          </a:xfrm>
          <a:prstGeom prst="line">
            <a:avLst/>
          </a:prstGeom>
          <a:ln w="76200"/>
        </p:spPr>
        <p:style>
          <a:lnRef idx="2">
            <a:schemeClr val="accent5"/>
          </a:lnRef>
          <a:fillRef idx="0">
            <a:schemeClr val="accent5"/>
          </a:fillRef>
          <a:effectRef idx="1">
            <a:schemeClr val="accent5"/>
          </a:effectRef>
          <a:fontRef idx="minor">
            <a:schemeClr val="tx1"/>
          </a:fontRef>
        </p:style>
      </p:cxnSp>
      <p:grpSp>
        <p:nvGrpSpPr>
          <p:cNvPr id="10" name="Group 9">
            <a:extLst>
              <a:ext uri="{FF2B5EF4-FFF2-40B4-BE49-F238E27FC236}">
                <a16:creationId xmlns:a16="http://schemas.microsoft.com/office/drawing/2014/main" id="{C97145D1-4345-CB92-B131-FA181D330C37}"/>
              </a:ext>
            </a:extLst>
          </p:cNvPr>
          <p:cNvGrpSpPr/>
          <p:nvPr/>
        </p:nvGrpSpPr>
        <p:grpSpPr>
          <a:xfrm>
            <a:off x="662609" y="3926438"/>
            <a:ext cx="1484244" cy="1114335"/>
            <a:chOff x="-119270" y="3429000"/>
            <a:chExt cx="1484244" cy="1114335"/>
          </a:xfrm>
        </p:grpSpPr>
        <p:cxnSp>
          <p:nvCxnSpPr>
            <p:cNvPr id="7" name="Straight Connector 6">
              <a:extLst>
                <a:ext uri="{FF2B5EF4-FFF2-40B4-BE49-F238E27FC236}">
                  <a16:creationId xmlns:a16="http://schemas.microsoft.com/office/drawing/2014/main" id="{E3CB7B6C-E62D-35AD-3769-0D8809FEF063}"/>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7B4DC2A-1D95-7340-2FBF-86B5BCDA3BB7}"/>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2025</a:t>
              </a:r>
            </a:p>
          </p:txBody>
        </p:sp>
      </p:grpSp>
      <p:grpSp>
        <p:nvGrpSpPr>
          <p:cNvPr id="11" name="Group 10">
            <a:extLst>
              <a:ext uri="{FF2B5EF4-FFF2-40B4-BE49-F238E27FC236}">
                <a16:creationId xmlns:a16="http://schemas.microsoft.com/office/drawing/2014/main" id="{9C0772E5-2F57-92F0-1FD5-5B0F0188AB37}"/>
              </a:ext>
            </a:extLst>
          </p:cNvPr>
          <p:cNvGrpSpPr/>
          <p:nvPr/>
        </p:nvGrpSpPr>
        <p:grpSpPr>
          <a:xfrm>
            <a:off x="1732721" y="3926438"/>
            <a:ext cx="1484244" cy="1114335"/>
            <a:chOff x="-119270" y="3429000"/>
            <a:chExt cx="1484244" cy="1114335"/>
          </a:xfrm>
        </p:grpSpPr>
        <p:cxnSp>
          <p:nvCxnSpPr>
            <p:cNvPr id="12" name="Straight Connector 11">
              <a:extLst>
                <a:ext uri="{FF2B5EF4-FFF2-40B4-BE49-F238E27FC236}">
                  <a16:creationId xmlns:a16="http://schemas.microsoft.com/office/drawing/2014/main" id="{45CD4954-A75B-8C23-205B-4BBCF3E86B23}"/>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BE84C03-2F50-8331-0360-710937C7B245}"/>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2035</a:t>
              </a:r>
            </a:p>
          </p:txBody>
        </p:sp>
      </p:grpSp>
      <p:grpSp>
        <p:nvGrpSpPr>
          <p:cNvPr id="14" name="Group 13">
            <a:extLst>
              <a:ext uri="{FF2B5EF4-FFF2-40B4-BE49-F238E27FC236}">
                <a16:creationId xmlns:a16="http://schemas.microsoft.com/office/drawing/2014/main" id="{98FBD1C2-DE0A-7047-A79B-6924026CBB75}"/>
              </a:ext>
            </a:extLst>
          </p:cNvPr>
          <p:cNvGrpSpPr/>
          <p:nvPr/>
        </p:nvGrpSpPr>
        <p:grpSpPr>
          <a:xfrm>
            <a:off x="2802834" y="3926438"/>
            <a:ext cx="1484244" cy="1114335"/>
            <a:chOff x="-119270" y="3429000"/>
            <a:chExt cx="1484244" cy="1114335"/>
          </a:xfrm>
        </p:grpSpPr>
        <p:cxnSp>
          <p:nvCxnSpPr>
            <p:cNvPr id="15" name="Straight Connector 14">
              <a:extLst>
                <a:ext uri="{FF2B5EF4-FFF2-40B4-BE49-F238E27FC236}">
                  <a16:creationId xmlns:a16="http://schemas.microsoft.com/office/drawing/2014/main" id="{CB3B5B85-791A-2BA8-F0D1-7716C2E801FD}"/>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3BA984B-FFCD-D710-3027-AF0919AC0312}"/>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2045</a:t>
              </a:r>
            </a:p>
          </p:txBody>
        </p:sp>
      </p:grpSp>
      <p:grpSp>
        <p:nvGrpSpPr>
          <p:cNvPr id="17" name="Group 16">
            <a:extLst>
              <a:ext uri="{FF2B5EF4-FFF2-40B4-BE49-F238E27FC236}">
                <a16:creationId xmlns:a16="http://schemas.microsoft.com/office/drawing/2014/main" id="{26294A71-47A1-3A79-CD66-D441FB22049A}"/>
              </a:ext>
            </a:extLst>
          </p:cNvPr>
          <p:cNvGrpSpPr/>
          <p:nvPr/>
        </p:nvGrpSpPr>
        <p:grpSpPr>
          <a:xfrm>
            <a:off x="3872946" y="3926438"/>
            <a:ext cx="1484244" cy="1114335"/>
            <a:chOff x="-119270" y="3429000"/>
            <a:chExt cx="1484244" cy="1114335"/>
          </a:xfrm>
        </p:grpSpPr>
        <p:cxnSp>
          <p:nvCxnSpPr>
            <p:cNvPr id="18" name="Straight Connector 17">
              <a:extLst>
                <a:ext uri="{FF2B5EF4-FFF2-40B4-BE49-F238E27FC236}">
                  <a16:creationId xmlns:a16="http://schemas.microsoft.com/office/drawing/2014/main" id="{6FE24359-E27C-69E4-8ED5-6B695EB4AFE6}"/>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7181484-BF85-5CB0-A783-2274F17F46F0}"/>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2055</a:t>
              </a:r>
            </a:p>
          </p:txBody>
        </p:sp>
      </p:grpSp>
      <p:grpSp>
        <p:nvGrpSpPr>
          <p:cNvPr id="20" name="Group 19">
            <a:extLst>
              <a:ext uri="{FF2B5EF4-FFF2-40B4-BE49-F238E27FC236}">
                <a16:creationId xmlns:a16="http://schemas.microsoft.com/office/drawing/2014/main" id="{C7049C00-9483-4DB1-FA58-0AEB159286A9}"/>
              </a:ext>
            </a:extLst>
          </p:cNvPr>
          <p:cNvGrpSpPr/>
          <p:nvPr/>
        </p:nvGrpSpPr>
        <p:grpSpPr>
          <a:xfrm>
            <a:off x="4943059" y="3926438"/>
            <a:ext cx="1484244" cy="1114335"/>
            <a:chOff x="-119270" y="3429000"/>
            <a:chExt cx="1484244" cy="1114335"/>
          </a:xfrm>
        </p:grpSpPr>
        <p:cxnSp>
          <p:nvCxnSpPr>
            <p:cNvPr id="21" name="Straight Connector 20">
              <a:extLst>
                <a:ext uri="{FF2B5EF4-FFF2-40B4-BE49-F238E27FC236}">
                  <a16:creationId xmlns:a16="http://schemas.microsoft.com/office/drawing/2014/main" id="{DEA91051-EA8D-DB72-36A3-81040661E2E1}"/>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E5B239D9-54A8-BE84-E227-16D6A422D1CB}"/>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2065</a:t>
              </a:r>
            </a:p>
          </p:txBody>
        </p:sp>
      </p:grpSp>
      <p:grpSp>
        <p:nvGrpSpPr>
          <p:cNvPr id="32" name="Group 31">
            <a:extLst>
              <a:ext uri="{FF2B5EF4-FFF2-40B4-BE49-F238E27FC236}">
                <a16:creationId xmlns:a16="http://schemas.microsoft.com/office/drawing/2014/main" id="{DA1F3AA2-403D-F0B0-6478-1AE5591A8CE0}"/>
              </a:ext>
            </a:extLst>
          </p:cNvPr>
          <p:cNvGrpSpPr/>
          <p:nvPr/>
        </p:nvGrpSpPr>
        <p:grpSpPr>
          <a:xfrm>
            <a:off x="6039676" y="3923125"/>
            <a:ext cx="1484244" cy="1114335"/>
            <a:chOff x="-119270" y="3429000"/>
            <a:chExt cx="1484244" cy="1114335"/>
          </a:xfrm>
        </p:grpSpPr>
        <p:cxnSp>
          <p:nvCxnSpPr>
            <p:cNvPr id="33" name="Straight Connector 32">
              <a:extLst>
                <a:ext uri="{FF2B5EF4-FFF2-40B4-BE49-F238E27FC236}">
                  <a16:creationId xmlns:a16="http://schemas.microsoft.com/office/drawing/2014/main" id="{0BE3AA1E-9BF3-3D4D-E6B4-150777385070}"/>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1EE09AF-A5A0-C9AF-7072-69CDEB6F3A13}"/>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2075</a:t>
              </a:r>
            </a:p>
          </p:txBody>
        </p:sp>
      </p:grpSp>
      <p:grpSp>
        <p:nvGrpSpPr>
          <p:cNvPr id="35" name="Group 34">
            <a:extLst>
              <a:ext uri="{FF2B5EF4-FFF2-40B4-BE49-F238E27FC236}">
                <a16:creationId xmlns:a16="http://schemas.microsoft.com/office/drawing/2014/main" id="{A14F3C2F-3F76-0EB3-594D-24C731D2B046}"/>
              </a:ext>
            </a:extLst>
          </p:cNvPr>
          <p:cNvGrpSpPr/>
          <p:nvPr/>
        </p:nvGrpSpPr>
        <p:grpSpPr>
          <a:xfrm>
            <a:off x="7109788" y="3923125"/>
            <a:ext cx="1484244" cy="1114335"/>
            <a:chOff x="-119270" y="3429000"/>
            <a:chExt cx="1484244" cy="1114335"/>
          </a:xfrm>
        </p:grpSpPr>
        <p:cxnSp>
          <p:nvCxnSpPr>
            <p:cNvPr id="36" name="Straight Connector 35">
              <a:extLst>
                <a:ext uri="{FF2B5EF4-FFF2-40B4-BE49-F238E27FC236}">
                  <a16:creationId xmlns:a16="http://schemas.microsoft.com/office/drawing/2014/main" id="{1323AC3D-8FD2-18C9-2F74-BCE4A06C44EE}"/>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44B58286-E1CF-0D51-764C-7870F6C211C9}"/>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2085</a:t>
              </a:r>
            </a:p>
          </p:txBody>
        </p:sp>
      </p:grpSp>
      <p:grpSp>
        <p:nvGrpSpPr>
          <p:cNvPr id="38" name="Group 37">
            <a:extLst>
              <a:ext uri="{FF2B5EF4-FFF2-40B4-BE49-F238E27FC236}">
                <a16:creationId xmlns:a16="http://schemas.microsoft.com/office/drawing/2014/main" id="{7F7FBC76-5F6E-14D6-3FF1-3CC2A682D083}"/>
              </a:ext>
            </a:extLst>
          </p:cNvPr>
          <p:cNvGrpSpPr/>
          <p:nvPr/>
        </p:nvGrpSpPr>
        <p:grpSpPr>
          <a:xfrm>
            <a:off x="8179901" y="3923125"/>
            <a:ext cx="1484244" cy="1114335"/>
            <a:chOff x="-119270" y="3429000"/>
            <a:chExt cx="1484244" cy="1114335"/>
          </a:xfrm>
        </p:grpSpPr>
        <p:cxnSp>
          <p:nvCxnSpPr>
            <p:cNvPr id="39" name="Straight Connector 38">
              <a:extLst>
                <a:ext uri="{FF2B5EF4-FFF2-40B4-BE49-F238E27FC236}">
                  <a16:creationId xmlns:a16="http://schemas.microsoft.com/office/drawing/2014/main" id="{072A59C8-2E4B-D88F-1324-35FB5B647106}"/>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2714D9AF-1EDA-6BF9-7CE2-E57A22AB9E44}"/>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2095</a:t>
              </a:r>
            </a:p>
          </p:txBody>
        </p:sp>
      </p:grpSp>
      <p:grpSp>
        <p:nvGrpSpPr>
          <p:cNvPr id="41" name="Group 40">
            <a:extLst>
              <a:ext uri="{FF2B5EF4-FFF2-40B4-BE49-F238E27FC236}">
                <a16:creationId xmlns:a16="http://schemas.microsoft.com/office/drawing/2014/main" id="{1C88A71C-0E8B-D867-7022-8E1283CC1462}"/>
              </a:ext>
            </a:extLst>
          </p:cNvPr>
          <p:cNvGrpSpPr/>
          <p:nvPr/>
        </p:nvGrpSpPr>
        <p:grpSpPr>
          <a:xfrm>
            <a:off x="9250013" y="3923125"/>
            <a:ext cx="1484244" cy="1114335"/>
            <a:chOff x="-119270" y="3429000"/>
            <a:chExt cx="1484244" cy="1114335"/>
          </a:xfrm>
        </p:grpSpPr>
        <p:cxnSp>
          <p:nvCxnSpPr>
            <p:cNvPr id="42" name="Straight Connector 41">
              <a:extLst>
                <a:ext uri="{FF2B5EF4-FFF2-40B4-BE49-F238E27FC236}">
                  <a16:creationId xmlns:a16="http://schemas.microsoft.com/office/drawing/2014/main" id="{081142F5-4733-92AD-EC29-2D243ABFFB55}"/>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BE2CB2A6-9B0A-566A-E8AA-C4B197B0CE41}"/>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2100</a:t>
              </a:r>
            </a:p>
          </p:txBody>
        </p:sp>
      </p:grpSp>
      <p:pic>
        <p:nvPicPr>
          <p:cNvPr id="4" name="Graphic 3" descr="Bullseye with solid fill">
            <a:extLst>
              <a:ext uri="{FF2B5EF4-FFF2-40B4-BE49-F238E27FC236}">
                <a16:creationId xmlns:a16="http://schemas.microsoft.com/office/drawing/2014/main" id="{8B3F01BE-31A8-49E3-9D98-20E1D0CE3C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24598" y="2832445"/>
            <a:ext cx="914400" cy="914400"/>
          </a:xfrm>
          <a:prstGeom prst="rect">
            <a:avLst/>
          </a:prstGeom>
        </p:spPr>
      </p:pic>
      <p:pic>
        <p:nvPicPr>
          <p:cNvPr id="25" name="Graphic 24" descr="Marker with solid fill">
            <a:extLst>
              <a:ext uri="{FF2B5EF4-FFF2-40B4-BE49-F238E27FC236}">
                <a16:creationId xmlns:a16="http://schemas.microsoft.com/office/drawing/2014/main" id="{D2BC27AD-E74C-1331-FA30-928EB05973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4279" y="3087549"/>
            <a:ext cx="914400" cy="914400"/>
          </a:xfrm>
          <a:prstGeom prst="rect">
            <a:avLst/>
          </a:prstGeom>
        </p:spPr>
      </p:pic>
    </p:spTree>
    <p:extLst>
      <p:ext uri="{BB962C8B-B14F-4D97-AF65-F5344CB8AC3E}">
        <p14:creationId xmlns:p14="http://schemas.microsoft.com/office/powerpoint/2010/main" val="3537578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D0D33CD-FE54-402C-2100-6016CD3F490E}"/>
              </a:ext>
            </a:extLst>
          </p:cNvPr>
          <p:cNvCxnSpPr>
            <a:cxnSpLocks/>
          </p:cNvCxnSpPr>
          <p:nvPr/>
        </p:nvCxnSpPr>
        <p:spPr>
          <a:xfrm>
            <a:off x="7851910" y="3557128"/>
            <a:ext cx="0" cy="315910"/>
          </a:xfrm>
          <a:prstGeom prst="line">
            <a:avLst/>
          </a:prstGeom>
          <a:ln w="762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1775562F-B6B6-5B6A-8771-1284BEE7A712}"/>
              </a:ext>
            </a:extLst>
          </p:cNvPr>
          <p:cNvCxnSpPr>
            <a:cxnSpLocks/>
          </p:cNvCxnSpPr>
          <p:nvPr/>
        </p:nvCxnSpPr>
        <p:spPr>
          <a:xfrm flipV="1">
            <a:off x="450574" y="3919812"/>
            <a:ext cx="10774017" cy="3313"/>
          </a:xfrm>
          <a:prstGeom prst="line">
            <a:avLst/>
          </a:prstGeom>
          <a:ln w="76200"/>
        </p:spPr>
        <p:style>
          <a:lnRef idx="2">
            <a:schemeClr val="accent5"/>
          </a:lnRef>
          <a:fillRef idx="0">
            <a:schemeClr val="accent5"/>
          </a:fillRef>
          <a:effectRef idx="1">
            <a:schemeClr val="accent5"/>
          </a:effectRef>
          <a:fontRef idx="minor">
            <a:schemeClr val="tx1"/>
          </a:fontRef>
        </p:style>
      </p:cxnSp>
      <p:grpSp>
        <p:nvGrpSpPr>
          <p:cNvPr id="10" name="Group 9">
            <a:extLst>
              <a:ext uri="{FF2B5EF4-FFF2-40B4-BE49-F238E27FC236}">
                <a16:creationId xmlns:a16="http://schemas.microsoft.com/office/drawing/2014/main" id="{C97145D1-4345-CB92-B131-FA181D330C37}"/>
              </a:ext>
            </a:extLst>
          </p:cNvPr>
          <p:cNvGrpSpPr/>
          <p:nvPr/>
        </p:nvGrpSpPr>
        <p:grpSpPr>
          <a:xfrm>
            <a:off x="662609" y="3926438"/>
            <a:ext cx="1484244" cy="1114335"/>
            <a:chOff x="-119270" y="3429000"/>
            <a:chExt cx="1484244" cy="1114335"/>
          </a:xfrm>
        </p:grpSpPr>
        <p:cxnSp>
          <p:nvCxnSpPr>
            <p:cNvPr id="7" name="Straight Connector 6">
              <a:extLst>
                <a:ext uri="{FF2B5EF4-FFF2-40B4-BE49-F238E27FC236}">
                  <a16:creationId xmlns:a16="http://schemas.microsoft.com/office/drawing/2014/main" id="{E3CB7B6C-E62D-35AD-3769-0D8809FEF063}"/>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7B4DC2A-1D95-7340-2FBF-86B5BCDA3BB7}"/>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2025</a:t>
              </a:r>
            </a:p>
          </p:txBody>
        </p:sp>
      </p:grpSp>
      <p:grpSp>
        <p:nvGrpSpPr>
          <p:cNvPr id="11" name="Group 10">
            <a:extLst>
              <a:ext uri="{FF2B5EF4-FFF2-40B4-BE49-F238E27FC236}">
                <a16:creationId xmlns:a16="http://schemas.microsoft.com/office/drawing/2014/main" id="{9C0772E5-2F57-92F0-1FD5-5B0F0188AB37}"/>
              </a:ext>
            </a:extLst>
          </p:cNvPr>
          <p:cNvGrpSpPr/>
          <p:nvPr/>
        </p:nvGrpSpPr>
        <p:grpSpPr>
          <a:xfrm>
            <a:off x="1732721" y="3926438"/>
            <a:ext cx="1484244" cy="1114335"/>
            <a:chOff x="-119270" y="3429000"/>
            <a:chExt cx="1484244" cy="1114335"/>
          </a:xfrm>
        </p:grpSpPr>
        <p:cxnSp>
          <p:nvCxnSpPr>
            <p:cNvPr id="12" name="Straight Connector 11">
              <a:extLst>
                <a:ext uri="{FF2B5EF4-FFF2-40B4-BE49-F238E27FC236}">
                  <a16:creationId xmlns:a16="http://schemas.microsoft.com/office/drawing/2014/main" id="{45CD4954-A75B-8C23-205B-4BBCF3E86B23}"/>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BE84C03-2F50-8331-0360-710937C7B245}"/>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2035</a:t>
              </a:r>
            </a:p>
          </p:txBody>
        </p:sp>
      </p:grpSp>
      <p:grpSp>
        <p:nvGrpSpPr>
          <p:cNvPr id="14" name="Group 13">
            <a:extLst>
              <a:ext uri="{FF2B5EF4-FFF2-40B4-BE49-F238E27FC236}">
                <a16:creationId xmlns:a16="http://schemas.microsoft.com/office/drawing/2014/main" id="{98FBD1C2-DE0A-7047-A79B-6924026CBB75}"/>
              </a:ext>
            </a:extLst>
          </p:cNvPr>
          <p:cNvGrpSpPr/>
          <p:nvPr/>
        </p:nvGrpSpPr>
        <p:grpSpPr>
          <a:xfrm>
            <a:off x="2802834" y="3926438"/>
            <a:ext cx="1484244" cy="1114335"/>
            <a:chOff x="-119270" y="3429000"/>
            <a:chExt cx="1484244" cy="1114335"/>
          </a:xfrm>
        </p:grpSpPr>
        <p:cxnSp>
          <p:nvCxnSpPr>
            <p:cNvPr id="15" name="Straight Connector 14">
              <a:extLst>
                <a:ext uri="{FF2B5EF4-FFF2-40B4-BE49-F238E27FC236}">
                  <a16:creationId xmlns:a16="http://schemas.microsoft.com/office/drawing/2014/main" id="{CB3B5B85-791A-2BA8-F0D1-7716C2E801FD}"/>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3BA984B-FFCD-D710-3027-AF0919AC0312}"/>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2045</a:t>
              </a:r>
            </a:p>
          </p:txBody>
        </p:sp>
      </p:grpSp>
      <p:grpSp>
        <p:nvGrpSpPr>
          <p:cNvPr id="17" name="Group 16">
            <a:extLst>
              <a:ext uri="{FF2B5EF4-FFF2-40B4-BE49-F238E27FC236}">
                <a16:creationId xmlns:a16="http://schemas.microsoft.com/office/drawing/2014/main" id="{26294A71-47A1-3A79-CD66-D441FB22049A}"/>
              </a:ext>
            </a:extLst>
          </p:cNvPr>
          <p:cNvGrpSpPr/>
          <p:nvPr/>
        </p:nvGrpSpPr>
        <p:grpSpPr>
          <a:xfrm>
            <a:off x="3872946" y="3926438"/>
            <a:ext cx="1484244" cy="1114335"/>
            <a:chOff x="-119270" y="3429000"/>
            <a:chExt cx="1484244" cy="1114335"/>
          </a:xfrm>
        </p:grpSpPr>
        <p:cxnSp>
          <p:nvCxnSpPr>
            <p:cNvPr id="18" name="Straight Connector 17">
              <a:extLst>
                <a:ext uri="{FF2B5EF4-FFF2-40B4-BE49-F238E27FC236}">
                  <a16:creationId xmlns:a16="http://schemas.microsoft.com/office/drawing/2014/main" id="{6FE24359-E27C-69E4-8ED5-6B695EB4AFE6}"/>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7181484-BF85-5CB0-A783-2274F17F46F0}"/>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2055</a:t>
              </a:r>
            </a:p>
          </p:txBody>
        </p:sp>
      </p:grpSp>
      <p:grpSp>
        <p:nvGrpSpPr>
          <p:cNvPr id="20" name="Group 19">
            <a:extLst>
              <a:ext uri="{FF2B5EF4-FFF2-40B4-BE49-F238E27FC236}">
                <a16:creationId xmlns:a16="http://schemas.microsoft.com/office/drawing/2014/main" id="{C7049C00-9483-4DB1-FA58-0AEB159286A9}"/>
              </a:ext>
            </a:extLst>
          </p:cNvPr>
          <p:cNvGrpSpPr/>
          <p:nvPr/>
        </p:nvGrpSpPr>
        <p:grpSpPr>
          <a:xfrm>
            <a:off x="4943059" y="3926438"/>
            <a:ext cx="1484244" cy="1114335"/>
            <a:chOff x="-119270" y="3429000"/>
            <a:chExt cx="1484244" cy="1114335"/>
          </a:xfrm>
        </p:grpSpPr>
        <p:cxnSp>
          <p:nvCxnSpPr>
            <p:cNvPr id="21" name="Straight Connector 20">
              <a:extLst>
                <a:ext uri="{FF2B5EF4-FFF2-40B4-BE49-F238E27FC236}">
                  <a16:creationId xmlns:a16="http://schemas.microsoft.com/office/drawing/2014/main" id="{DEA91051-EA8D-DB72-36A3-81040661E2E1}"/>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E5B239D9-54A8-BE84-E227-16D6A422D1CB}"/>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2065</a:t>
              </a:r>
            </a:p>
          </p:txBody>
        </p:sp>
      </p:grpSp>
      <p:grpSp>
        <p:nvGrpSpPr>
          <p:cNvPr id="32" name="Group 31">
            <a:extLst>
              <a:ext uri="{FF2B5EF4-FFF2-40B4-BE49-F238E27FC236}">
                <a16:creationId xmlns:a16="http://schemas.microsoft.com/office/drawing/2014/main" id="{DA1F3AA2-403D-F0B0-6478-1AE5591A8CE0}"/>
              </a:ext>
            </a:extLst>
          </p:cNvPr>
          <p:cNvGrpSpPr/>
          <p:nvPr/>
        </p:nvGrpSpPr>
        <p:grpSpPr>
          <a:xfrm>
            <a:off x="6039676" y="3923125"/>
            <a:ext cx="1484244" cy="1114335"/>
            <a:chOff x="-119270" y="3429000"/>
            <a:chExt cx="1484244" cy="1114335"/>
          </a:xfrm>
        </p:grpSpPr>
        <p:cxnSp>
          <p:nvCxnSpPr>
            <p:cNvPr id="33" name="Straight Connector 32">
              <a:extLst>
                <a:ext uri="{FF2B5EF4-FFF2-40B4-BE49-F238E27FC236}">
                  <a16:creationId xmlns:a16="http://schemas.microsoft.com/office/drawing/2014/main" id="{0BE3AA1E-9BF3-3D4D-E6B4-150777385070}"/>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1EE09AF-A5A0-C9AF-7072-69CDEB6F3A13}"/>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2075</a:t>
              </a:r>
            </a:p>
          </p:txBody>
        </p:sp>
      </p:grpSp>
      <p:grpSp>
        <p:nvGrpSpPr>
          <p:cNvPr id="35" name="Group 34">
            <a:extLst>
              <a:ext uri="{FF2B5EF4-FFF2-40B4-BE49-F238E27FC236}">
                <a16:creationId xmlns:a16="http://schemas.microsoft.com/office/drawing/2014/main" id="{A14F3C2F-3F76-0EB3-594D-24C731D2B046}"/>
              </a:ext>
            </a:extLst>
          </p:cNvPr>
          <p:cNvGrpSpPr/>
          <p:nvPr/>
        </p:nvGrpSpPr>
        <p:grpSpPr>
          <a:xfrm>
            <a:off x="7109788" y="3923125"/>
            <a:ext cx="1484244" cy="1114335"/>
            <a:chOff x="-119270" y="3429000"/>
            <a:chExt cx="1484244" cy="1114335"/>
          </a:xfrm>
        </p:grpSpPr>
        <p:cxnSp>
          <p:nvCxnSpPr>
            <p:cNvPr id="36" name="Straight Connector 35">
              <a:extLst>
                <a:ext uri="{FF2B5EF4-FFF2-40B4-BE49-F238E27FC236}">
                  <a16:creationId xmlns:a16="http://schemas.microsoft.com/office/drawing/2014/main" id="{1323AC3D-8FD2-18C9-2F74-BCE4A06C44EE}"/>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44B58286-E1CF-0D51-764C-7870F6C211C9}"/>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2085</a:t>
              </a:r>
            </a:p>
          </p:txBody>
        </p:sp>
      </p:grpSp>
      <p:grpSp>
        <p:nvGrpSpPr>
          <p:cNvPr id="38" name="Group 37">
            <a:extLst>
              <a:ext uri="{FF2B5EF4-FFF2-40B4-BE49-F238E27FC236}">
                <a16:creationId xmlns:a16="http://schemas.microsoft.com/office/drawing/2014/main" id="{7F7FBC76-5F6E-14D6-3FF1-3CC2A682D083}"/>
              </a:ext>
            </a:extLst>
          </p:cNvPr>
          <p:cNvGrpSpPr/>
          <p:nvPr/>
        </p:nvGrpSpPr>
        <p:grpSpPr>
          <a:xfrm>
            <a:off x="8179901" y="3923125"/>
            <a:ext cx="1484244" cy="1114335"/>
            <a:chOff x="-119270" y="3429000"/>
            <a:chExt cx="1484244" cy="1114335"/>
          </a:xfrm>
        </p:grpSpPr>
        <p:cxnSp>
          <p:nvCxnSpPr>
            <p:cNvPr id="39" name="Straight Connector 38">
              <a:extLst>
                <a:ext uri="{FF2B5EF4-FFF2-40B4-BE49-F238E27FC236}">
                  <a16:creationId xmlns:a16="http://schemas.microsoft.com/office/drawing/2014/main" id="{072A59C8-2E4B-D88F-1324-35FB5B647106}"/>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2714D9AF-1EDA-6BF9-7CE2-E57A22AB9E44}"/>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2095</a:t>
              </a:r>
            </a:p>
          </p:txBody>
        </p:sp>
      </p:grpSp>
      <p:grpSp>
        <p:nvGrpSpPr>
          <p:cNvPr id="41" name="Group 40">
            <a:extLst>
              <a:ext uri="{FF2B5EF4-FFF2-40B4-BE49-F238E27FC236}">
                <a16:creationId xmlns:a16="http://schemas.microsoft.com/office/drawing/2014/main" id="{1C88A71C-0E8B-D867-7022-8E1283CC1462}"/>
              </a:ext>
            </a:extLst>
          </p:cNvPr>
          <p:cNvGrpSpPr/>
          <p:nvPr/>
        </p:nvGrpSpPr>
        <p:grpSpPr>
          <a:xfrm>
            <a:off x="9250013" y="3923125"/>
            <a:ext cx="1484244" cy="1114335"/>
            <a:chOff x="-119270" y="3429000"/>
            <a:chExt cx="1484244" cy="1114335"/>
          </a:xfrm>
        </p:grpSpPr>
        <p:cxnSp>
          <p:nvCxnSpPr>
            <p:cNvPr id="42" name="Straight Connector 41">
              <a:extLst>
                <a:ext uri="{FF2B5EF4-FFF2-40B4-BE49-F238E27FC236}">
                  <a16:creationId xmlns:a16="http://schemas.microsoft.com/office/drawing/2014/main" id="{081142F5-4733-92AD-EC29-2D243ABFFB55}"/>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BE2CB2A6-9B0A-566A-E8AA-C4B197B0CE41}"/>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2100</a:t>
              </a:r>
            </a:p>
          </p:txBody>
        </p:sp>
      </p:grpSp>
      <p:pic>
        <p:nvPicPr>
          <p:cNvPr id="4" name="Graphic 3" descr="Bullseye with solid fill">
            <a:extLst>
              <a:ext uri="{FF2B5EF4-FFF2-40B4-BE49-F238E27FC236}">
                <a16:creationId xmlns:a16="http://schemas.microsoft.com/office/drawing/2014/main" id="{8B3F01BE-31A8-49E3-9D98-20E1D0CE3C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4710" y="2782358"/>
            <a:ext cx="914400" cy="914400"/>
          </a:xfrm>
          <a:prstGeom prst="rect">
            <a:avLst/>
          </a:prstGeom>
        </p:spPr>
      </p:pic>
      <p:pic>
        <p:nvPicPr>
          <p:cNvPr id="3" name="Graphic 2" descr="Marker with solid fill">
            <a:extLst>
              <a:ext uri="{FF2B5EF4-FFF2-40B4-BE49-F238E27FC236}">
                <a16:creationId xmlns:a16="http://schemas.microsoft.com/office/drawing/2014/main" id="{5AD7BF4D-39C1-9768-73D5-C000486ED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17644" y="3048481"/>
            <a:ext cx="914400" cy="914400"/>
          </a:xfrm>
          <a:prstGeom prst="rect">
            <a:avLst/>
          </a:prstGeom>
        </p:spPr>
      </p:pic>
      <p:sp>
        <p:nvSpPr>
          <p:cNvPr id="24" name="Title 1">
            <a:extLst>
              <a:ext uri="{FF2B5EF4-FFF2-40B4-BE49-F238E27FC236}">
                <a16:creationId xmlns:a16="http://schemas.microsoft.com/office/drawing/2014/main" id="{585EFA98-FA0E-71B5-3957-6F3643E66E0C}"/>
              </a:ext>
            </a:extLst>
          </p:cNvPr>
          <p:cNvSpPr txBox="1">
            <a:spLocks/>
          </p:cNvSpPr>
          <p:nvPr/>
        </p:nvSpPr>
        <p:spPr>
          <a:xfrm>
            <a:off x="414127" y="164200"/>
            <a:ext cx="11628198" cy="78105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A rolling generational planning target</a:t>
            </a:r>
          </a:p>
        </p:txBody>
      </p:sp>
    </p:spTree>
    <p:extLst>
      <p:ext uri="{BB962C8B-B14F-4D97-AF65-F5344CB8AC3E}">
        <p14:creationId xmlns:p14="http://schemas.microsoft.com/office/powerpoint/2010/main" val="3317692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D0D33CD-FE54-402C-2100-6016CD3F490E}"/>
              </a:ext>
            </a:extLst>
          </p:cNvPr>
          <p:cNvCxnSpPr>
            <a:cxnSpLocks/>
          </p:cNvCxnSpPr>
          <p:nvPr/>
        </p:nvCxnSpPr>
        <p:spPr>
          <a:xfrm>
            <a:off x="8922023" y="3557128"/>
            <a:ext cx="0" cy="315910"/>
          </a:xfrm>
          <a:prstGeom prst="line">
            <a:avLst/>
          </a:prstGeom>
          <a:ln w="762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1775562F-B6B6-5B6A-8771-1284BEE7A712}"/>
              </a:ext>
            </a:extLst>
          </p:cNvPr>
          <p:cNvCxnSpPr>
            <a:cxnSpLocks/>
          </p:cNvCxnSpPr>
          <p:nvPr/>
        </p:nvCxnSpPr>
        <p:spPr>
          <a:xfrm flipV="1">
            <a:off x="450574" y="3919812"/>
            <a:ext cx="10774017" cy="3313"/>
          </a:xfrm>
          <a:prstGeom prst="line">
            <a:avLst/>
          </a:prstGeom>
          <a:ln w="76200"/>
        </p:spPr>
        <p:style>
          <a:lnRef idx="2">
            <a:schemeClr val="accent5"/>
          </a:lnRef>
          <a:fillRef idx="0">
            <a:schemeClr val="accent5"/>
          </a:fillRef>
          <a:effectRef idx="1">
            <a:schemeClr val="accent5"/>
          </a:effectRef>
          <a:fontRef idx="minor">
            <a:schemeClr val="tx1"/>
          </a:fontRef>
        </p:style>
      </p:cxnSp>
      <p:grpSp>
        <p:nvGrpSpPr>
          <p:cNvPr id="10" name="Group 9">
            <a:extLst>
              <a:ext uri="{FF2B5EF4-FFF2-40B4-BE49-F238E27FC236}">
                <a16:creationId xmlns:a16="http://schemas.microsoft.com/office/drawing/2014/main" id="{C97145D1-4345-CB92-B131-FA181D330C37}"/>
              </a:ext>
            </a:extLst>
          </p:cNvPr>
          <p:cNvGrpSpPr/>
          <p:nvPr/>
        </p:nvGrpSpPr>
        <p:grpSpPr>
          <a:xfrm>
            <a:off x="662609" y="3926438"/>
            <a:ext cx="1484244" cy="1114335"/>
            <a:chOff x="-119270" y="3429000"/>
            <a:chExt cx="1484244" cy="1114335"/>
          </a:xfrm>
        </p:grpSpPr>
        <p:cxnSp>
          <p:nvCxnSpPr>
            <p:cNvPr id="7" name="Straight Connector 6">
              <a:extLst>
                <a:ext uri="{FF2B5EF4-FFF2-40B4-BE49-F238E27FC236}">
                  <a16:creationId xmlns:a16="http://schemas.microsoft.com/office/drawing/2014/main" id="{E3CB7B6C-E62D-35AD-3769-0D8809FEF063}"/>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7B4DC2A-1D95-7340-2FBF-86B5BCDA3BB7}"/>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2025</a:t>
              </a:r>
            </a:p>
          </p:txBody>
        </p:sp>
      </p:grpSp>
      <p:grpSp>
        <p:nvGrpSpPr>
          <p:cNvPr id="11" name="Group 10">
            <a:extLst>
              <a:ext uri="{FF2B5EF4-FFF2-40B4-BE49-F238E27FC236}">
                <a16:creationId xmlns:a16="http://schemas.microsoft.com/office/drawing/2014/main" id="{9C0772E5-2F57-92F0-1FD5-5B0F0188AB37}"/>
              </a:ext>
            </a:extLst>
          </p:cNvPr>
          <p:cNvGrpSpPr/>
          <p:nvPr/>
        </p:nvGrpSpPr>
        <p:grpSpPr>
          <a:xfrm>
            <a:off x="1732721" y="3926438"/>
            <a:ext cx="1484244" cy="1114335"/>
            <a:chOff x="-119270" y="3429000"/>
            <a:chExt cx="1484244" cy="1114335"/>
          </a:xfrm>
        </p:grpSpPr>
        <p:cxnSp>
          <p:nvCxnSpPr>
            <p:cNvPr id="12" name="Straight Connector 11">
              <a:extLst>
                <a:ext uri="{FF2B5EF4-FFF2-40B4-BE49-F238E27FC236}">
                  <a16:creationId xmlns:a16="http://schemas.microsoft.com/office/drawing/2014/main" id="{45CD4954-A75B-8C23-205B-4BBCF3E86B23}"/>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BE84C03-2F50-8331-0360-710937C7B245}"/>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2035</a:t>
              </a:r>
            </a:p>
          </p:txBody>
        </p:sp>
      </p:grpSp>
      <p:grpSp>
        <p:nvGrpSpPr>
          <p:cNvPr id="14" name="Group 13">
            <a:extLst>
              <a:ext uri="{FF2B5EF4-FFF2-40B4-BE49-F238E27FC236}">
                <a16:creationId xmlns:a16="http://schemas.microsoft.com/office/drawing/2014/main" id="{98FBD1C2-DE0A-7047-A79B-6924026CBB75}"/>
              </a:ext>
            </a:extLst>
          </p:cNvPr>
          <p:cNvGrpSpPr/>
          <p:nvPr/>
        </p:nvGrpSpPr>
        <p:grpSpPr>
          <a:xfrm>
            <a:off x="2802834" y="3926438"/>
            <a:ext cx="1484244" cy="1114335"/>
            <a:chOff x="-119270" y="3429000"/>
            <a:chExt cx="1484244" cy="1114335"/>
          </a:xfrm>
        </p:grpSpPr>
        <p:cxnSp>
          <p:nvCxnSpPr>
            <p:cNvPr id="15" name="Straight Connector 14">
              <a:extLst>
                <a:ext uri="{FF2B5EF4-FFF2-40B4-BE49-F238E27FC236}">
                  <a16:creationId xmlns:a16="http://schemas.microsoft.com/office/drawing/2014/main" id="{CB3B5B85-791A-2BA8-F0D1-7716C2E801FD}"/>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3BA984B-FFCD-D710-3027-AF0919AC0312}"/>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2045</a:t>
              </a:r>
            </a:p>
          </p:txBody>
        </p:sp>
      </p:grpSp>
      <p:grpSp>
        <p:nvGrpSpPr>
          <p:cNvPr id="17" name="Group 16">
            <a:extLst>
              <a:ext uri="{FF2B5EF4-FFF2-40B4-BE49-F238E27FC236}">
                <a16:creationId xmlns:a16="http://schemas.microsoft.com/office/drawing/2014/main" id="{26294A71-47A1-3A79-CD66-D441FB22049A}"/>
              </a:ext>
            </a:extLst>
          </p:cNvPr>
          <p:cNvGrpSpPr/>
          <p:nvPr/>
        </p:nvGrpSpPr>
        <p:grpSpPr>
          <a:xfrm>
            <a:off x="3872946" y="3926438"/>
            <a:ext cx="1484244" cy="1114335"/>
            <a:chOff x="-119270" y="3429000"/>
            <a:chExt cx="1484244" cy="1114335"/>
          </a:xfrm>
        </p:grpSpPr>
        <p:cxnSp>
          <p:nvCxnSpPr>
            <p:cNvPr id="18" name="Straight Connector 17">
              <a:extLst>
                <a:ext uri="{FF2B5EF4-FFF2-40B4-BE49-F238E27FC236}">
                  <a16:creationId xmlns:a16="http://schemas.microsoft.com/office/drawing/2014/main" id="{6FE24359-E27C-69E4-8ED5-6B695EB4AFE6}"/>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7181484-BF85-5CB0-A783-2274F17F46F0}"/>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2055</a:t>
              </a:r>
            </a:p>
          </p:txBody>
        </p:sp>
      </p:grpSp>
      <p:grpSp>
        <p:nvGrpSpPr>
          <p:cNvPr id="20" name="Group 19">
            <a:extLst>
              <a:ext uri="{FF2B5EF4-FFF2-40B4-BE49-F238E27FC236}">
                <a16:creationId xmlns:a16="http://schemas.microsoft.com/office/drawing/2014/main" id="{C7049C00-9483-4DB1-FA58-0AEB159286A9}"/>
              </a:ext>
            </a:extLst>
          </p:cNvPr>
          <p:cNvGrpSpPr/>
          <p:nvPr/>
        </p:nvGrpSpPr>
        <p:grpSpPr>
          <a:xfrm>
            <a:off x="4943059" y="3926438"/>
            <a:ext cx="1484244" cy="1114335"/>
            <a:chOff x="-119270" y="3429000"/>
            <a:chExt cx="1484244" cy="1114335"/>
          </a:xfrm>
        </p:grpSpPr>
        <p:cxnSp>
          <p:nvCxnSpPr>
            <p:cNvPr id="21" name="Straight Connector 20">
              <a:extLst>
                <a:ext uri="{FF2B5EF4-FFF2-40B4-BE49-F238E27FC236}">
                  <a16:creationId xmlns:a16="http://schemas.microsoft.com/office/drawing/2014/main" id="{DEA91051-EA8D-DB72-36A3-81040661E2E1}"/>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E5B239D9-54A8-BE84-E227-16D6A422D1CB}"/>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2065</a:t>
              </a:r>
            </a:p>
          </p:txBody>
        </p:sp>
      </p:grpSp>
      <p:grpSp>
        <p:nvGrpSpPr>
          <p:cNvPr id="32" name="Group 31">
            <a:extLst>
              <a:ext uri="{FF2B5EF4-FFF2-40B4-BE49-F238E27FC236}">
                <a16:creationId xmlns:a16="http://schemas.microsoft.com/office/drawing/2014/main" id="{DA1F3AA2-403D-F0B0-6478-1AE5591A8CE0}"/>
              </a:ext>
            </a:extLst>
          </p:cNvPr>
          <p:cNvGrpSpPr/>
          <p:nvPr/>
        </p:nvGrpSpPr>
        <p:grpSpPr>
          <a:xfrm>
            <a:off x="6039676" y="3923125"/>
            <a:ext cx="1484244" cy="1114335"/>
            <a:chOff x="-119270" y="3429000"/>
            <a:chExt cx="1484244" cy="1114335"/>
          </a:xfrm>
        </p:grpSpPr>
        <p:cxnSp>
          <p:nvCxnSpPr>
            <p:cNvPr id="33" name="Straight Connector 32">
              <a:extLst>
                <a:ext uri="{FF2B5EF4-FFF2-40B4-BE49-F238E27FC236}">
                  <a16:creationId xmlns:a16="http://schemas.microsoft.com/office/drawing/2014/main" id="{0BE3AA1E-9BF3-3D4D-E6B4-150777385070}"/>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1EE09AF-A5A0-C9AF-7072-69CDEB6F3A13}"/>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2075</a:t>
              </a:r>
            </a:p>
          </p:txBody>
        </p:sp>
      </p:grpSp>
      <p:grpSp>
        <p:nvGrpSpPr>
          <p:cNvPr id="35" name="Group 34">
            <a:extLst>
              <a:ext uri="{FF2B5EF4-FFF2-40B4-BE49-F238E27FC236}">
                <a16:creationId xmlns:a16="http://schemas.microsoft.com/office/drawing/2014/main" id="{A14F3C2F-3F76-0EB3-594D-24C731D2B046}"/>
              </a:ext>
            </a:extLst>
          </p:cNvPr>
          <p:cNvGrpSpPr/>
          <p:nvPr/>
        </p:nvGrpSpPr>
        <p:grpSpPr>
          <a:xfrm>
            <a:off x="7109788" y="3923125"/>
            <a:ext cx="1484244" cy="1114335"/>
            <a:chOff x="-119270" y="3429000"/>
            <a:chExt cx="1484244" cy="1114335"/>
          </a:xfrm>
        </p:grpSpPr>
        <p:cxnSp>
          <p:nvCxnSpPr>
            <p:cNvPr id="36" name="Straight Connector 35">
              <a:extLst>
                <a:ext uri="{FF2B5EF4-FFF2-40B4-BE49-F238E27FC236}">
                  <a16:creationId xmlns:a16="http://schemas.microsoft.com/office/drawing/2014/main" id="{1323AC3D-8FD2-18C9-2F74-BCE4A06C44EE}"/>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44B58286-E1CF-0D51-764C-7870F6C211C9}"/>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2085</a:t>
              </a:r>
            </a:p>
          </p:txBody>
        </p:sp>
      </p:grpSp>
      <p:grpSp>
        <p:nvGrpSpPr>
          <p:cNvPr id="38" name="Group 37">
            <a:extLst>
              <a:ext uri="{FF2B5EF4-FFF2-40B4-BE49-F238E27FC236}">
                <a16:creationId xmlns:a16="http://schemas.microsoft.com/office/drawing/2014/main" id="{7F7FBC76-5F6E-14D6-3FF1-3CC2A682D083}"/>
              </a:ext>
            </a:extLst>
          </p:cNvPr>
          <p:cNvGrpSpPr/>
          <p:nvPr/>
        </p:nvGrpSpPr>
        <p:grpSpPr>
          <a:xfrm>
            <a:off x="8179901" y="3923125"/>
            <a:ext cx="1484244" cy="1114335"/>
            <a:chOff x="-119270" y="3429000"/>
            <a:chExt cx="1484244" cy="1114335"/>
          </a:xfrm>
        </p:grpSpPr>
        <p:cxnSp>
          <p:nvCxnSpPr>
            <p:cNvPr id="39" name="Straight Connector 38">
              <a:extLst>
                <a:ext uri="{FF2B5EF4-FFF2-40B4-BE49-F238E27FC236}">
                  <a16:creationId xmlns:a16="http://schemas.microsoft.com/office/drawing/2014/main" id="{072A59C8-2E4B-D88F-1324-35FB5B647106}"/>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2714D9AF-1EDA-6BF9-7CE2-E57A22AB9E44}"/>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2095</a:t>
              </a:r>
            </a:p>
          </p:txBody>
        </p:sp>
      </p:grpSp>
      <p:grpSp>
        <p:nvGrpSpPr>
          <p:cNvPr id="41" name="Group 40">
            <a:extLst>
              <a:ext uri="{FF2B5EF4-FFF2-40B4-BE49-F238E27FC236}">
                <a16:creationId xmlns:a16="http://schemas.microsoft.com/office/drawing/2014/main" id="{1C88A71C-0E8B-D867-7022-8E1283CC1462}"/>
              </a:ext>
            </a:extLst>
          </p:cNvPr>
          <p:cNvGrpSpPr/>
          <p:nvPr/>
        </p:nvGrpSpPr>
        <p:grpSpPr>
          <a:xfrm>
            <a:off x="9250013" y="3923125"/>
            <a:ext cx="1484244" cy="1114335"/>
            <a:chOff x="-119270" y="3429000"/>
            <a:chExt cx="1484244" cy="1114335"/>
          </a:xfrm>
        </p:grpSpPr>
        <p:cxnSp>
          <p:nvCxnSpPr>
            <p:cNvPr id="42" name="Straight Connector 41">
              <a:extLst>
                <a:ext uri="{FF2B5EF4-FFF2-40B4-BE49-F238E27FC236}">
                  <a16:creationId xmlns:a16="http://schemas.microsoft.com/office/drawing/2014/main" id="{081142F5-4733-92AD-EC29-2D243ABFFB55}"/>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BE2CB2A6-9B0A-566A-E8AA-C4B197B0CE41}"/>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2100</a:t>
              </a:r>
            </a:p>
          </p:txBody>
        </p:sp>
      </p:grpSp>
      <p:pic>
        <p:nvPicPr>
          <p:cNvPr id="4" name="Graphic 3" descr="Bullseye with solid fill">
            <a:extLst>
              <a:ext uri="{FF2B5EF4-FFF2-40B4-BE49-F238E27FC236}">
                <a16:creationId xmlns:a16="http://schemas.microsoft.com/office/drawing/2014/main" id="{8B3F01BE-31A8-49E3-9D98-20E1D0CE3C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64823" y="2782358"/>
            <a:ext cx="914400" cy="914400"/>
          </a:xfrm>
          <a:prstGeom prst="rect">
            <a:avLst/>
          </a:prstGeom>
        </p:spPr>
      </p:pic>
      <p:pic>
        <p:nvPicPr>
          <p:cNvPr id="3" name="Graphic 2" descr="Marker with solid fill">
            <a:extLst>
              <a:ext uri="{FF2B5EF4-FFF2-40B4-BE49-F238E27FC236}">
                <a16:creationId xmlns:a16="http://schemas.microsoft.com/office/drawing/2014/main" id="{5AD7BF4D-39C1-9768-73D5-C000486ED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9473" y="3099928"/>
            <a:ext cx="914400" cy="914400"/>
          </a:xfrm>
          <a:prstGeom prst="rect">
            <a:avLst/>
          </a:prstGeom>
        </p:spPr>
      </p:pic>
      <p:sp>
        <p:nvSpPr>
          <p:cNvPr id="24" name="Title 1">
            <a:extLst>
              <a:ext uri="{FF2B5EF4-FFF2-40B4-BE49-F238E27FC236}">
                <a16:creationId xmlns:a16="http://schemas.microsoft.com/office/drawing/2014/main" id="{A7FF29DA-56DF-7ECC-8B6A-BA545E36FD40}"/>
              </a:ext>
            </a:extLst>
          </p:cNvPr>
          <p:cNvSpPr>
            <a:spLocks noGrp="1"/>
          </p:cNvSpPr>
          <p:nvPr>
            <p:ph type="title"/>
          </p:nvPr>
        </p:nvSpPr>
        <p:spPr>
          <a:xfrm>
            <a:off x="281901" y="223835"/>
            <a:ext cx="11628198" cy="781051"/>
          </a:xfrm>
        </p:spPr>
        <p:txBody>
          <a:bodyPr/>
          <a:lstStyle/>
          <a:p>
            <a:r>
              <a:rPr lang="en-US" dirty="0"/>
              <a:t>A rolling generational planning target</a:t>
            </a:r>
          </a:p>
        </p:txBody>
      </p:sp>
    </p:spTree>
    <p:extLst>
      <p:ext uri="{BB962C8B-B14F-4D97-AF65-F5344CB8AC3E}">
        <p14:creationId xmlns:p14="http://schemas.microsoft.com/office/powerpoint/2010/main" val="429061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D0D33CD-FE54-402C-2100-6016CD3F490E}"/>
              </a:ext>
            </a:extLst>
          </p:cNvPr>
          <p:cNvCxnSpPr>
            <a:cxnSpLocks/>
          </p:cNvCxnSpPr>
          <p:nvPr/>
        </p:nvCxnSpPr>
        <p:spPr>
          <a:xfrm>
            <a:off x="9992135" y="3557128"/>
            <a:ext cx="0" cy="315910"/>
          </a:xfrm>
          <a:prstGeom prst="line">
            <a:avLst/>
          </a:prstGeom>
          <a:ln w="762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1775562F-B6B6-5B6A-8771-1284BEE7A712}"/>
              </a:ext>
            </a:extLst>
          </p:cNvPr>
          <p:cNvCxnSpPr>
            <a:cxnSpLocks/>
          </p:cNvCxnSpPr>
          <p:nvPr/>
        </p:nvCxnSpPr>
        <p:spPr>
          <a:xfrm flipV="1">
            <a:off x="450574" y="3919812"/>
            <a:ext cx="10774017" cy="3313"/>
          </a:xfrm>
          <a:prstGeom prst="line">
            <a:avLst/>
          </a:prstGeom>
          <a:ln w="76200"/>
        </p:spPr>
        <p:style>
          <a:lnRef idx="2">
            <a:schemeClr val="accent5"/>
          </a:lnRef>
          <a:fillRef idx="0">
            <a:schemeClr val="accent5"/>
          </a:fillRef>
          <a:effectRef idx="1">
            <a:schemeClr val="accent5"/>
          </a:effectRef>
          <a:fontRef idx="minor">
            <a:schemeClr val="tx1"/>
          </a:fontRef>
        </p:style>
      </p:cxnSp>
      <p:grpSp>
        <p:nvGrpSpPr>
          <p:cNvPr id="10" name="Group 9">
            <a:extLst>
              <a:ext uri="{FF2B5EF4-FFF2-40B4-BE49-F238E27FC236}">
                <a16:creationId xmlns:a16="http://schemas.microsoft.com/office/drawing/2014/main" id="{C97145D1-4345-CB92-B131-FA181D330C37}"/>
              </a:ext>
            </a:extLst>
          </p:cNvPr>
          <p:cNvGrpSpPr/>
          <p:nvPr/>
        </p:nvGrpSpPr>
        <p:grpSpPr>
          <a:xfrm>
            <a:off x="662609" y="3926438"/>
            <a:ext cx="1484244" cy="1114335"/>
            <a:chOff x="-119270" y="3429000"/>
            <a:chExt cx="1484244" cy="1114335"/>
          </a:xfrm>
        </p:grpSpPr>
        <p:cxnSp>
          <p:nvCxnSpPr>
            <p:cNvPr id="7" name="Straight Connector 6">
              <a:extLst>
                <a:ext uri="{FF2B5EF4-FFF2-40B4-BE49-F238E27FC236}">
                  <a16:creationId xmlns:a16="http://schemas.microsoft.com/office/drawing/2014/main" id="{E3CB7B6C-E62D-35AD-3769-0D8809FEF063}"/>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7B4DC2A-1D95-7340-2FBF-86B5BCDA3BB7}"/>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2025</a:t>
              </a:r>
            </a:p>
          </p:txBody>
        </p:sp>
      </p:grpSp>
      <p:grpSp>
        <p:nvGrpSpPr>
          <p:cNvPr id="11" name="Group 10">
            <a:extLst>
              <a:ext uri="{FF2B5EF4-FFF2-40B4-BE49-F238E27FC236}">
                <a16:creationId xmlns:a16="http://schemas.microsoft.com/office/drawing/2014/main" id="{9C0772E5-2F57-92F0-1FD5-5B0F0188AB37}"/>
              </a:ext>
            </a:extLst>
          </p:cNvPr>
          <p:cNvGrpSpPr/>
          <p:nvPr/>
        </p:nvGrpSpPr>
        <p:grpSpPr>
          <a:xfrm>
            <a:off x="1732721" y="3926438"/>
            <a:ext cx="1484244" cy="1114335"/>
            <a:chOff x="-119270" y="3429000"/>
            <a:chExt cx="1484244" cy="1114335"/>
          </a:xfrm>
        </p:grpSpPr>
        <p:cxnSp>
          <p:nvCxnSpPr>
            <p:cNvPr id="12" name="Straight Connector 11">
              <a:extLst>
                <a:ext uri="{FF2B5EF4-FFF2-40B4-BE49-F238E27FC236}">
                  <a16:creationId xmlns:a16="http://schemas.microsoft.com/office/drawing/2014/main" id="{45CD4954-A75B-8C23-205B-4BBCF3E86B23}"/>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BE84C03-2F50-8331-0360-710937C7B245}"/>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2035</a:t>
              </a:r>
            </a:p>
          </p:txBody>
        </p:sp>
      </p:grpSp>
      <p:grpSp>
        <p:nvGrpSpPr>
          <p:cNvPr id="14" name="Group 13">
            <a:extLst>
              <a:ext uri="{FF2B5EF4-FFF2-40B4-BE49-F238E27FC236}">
                <a16:creationId xmlns:a16="http://schemas.microsoft.com/office/drawing/2014/main" id="{98FBD1C2-DE0A-7047-A79B-6924026CBB75}"/>
              </a:ext>
            </a:extLst>
          </p:cNvPr>
          <p:cNvGrpSpPr/>
          <p:nvPr/>
        </p:nvGrpSpPr>
        <p:grpSpPr>
          <a:xfrm>
            <a:off x="2802834" y="3926438"/>
            <a:ext cx="1484244" cy="1114335"/>
            <a:chOff x="-119270" y="3429000"/>
            <a:chExt cx="1484244" cy="1114335"/>
          </a:xfrm>
        </p:grpSpPr>
        <p:cxnSp>
          <p:nvCxnSpPr>
            <p:cNvPr id="15" name="Straight Connector 14">
              <a:extLst>
                <a:ext uri="{FF2B5EF4-FFF2-40B4-BE49-F238E27FC236}">
                  <a16:creationId xmlns:a16="http://schemas.microsoft.com/office/drawing/2014/main" id="{CB3B5B85-791A-2BA8-F0D1-7716C2E801FD}"/>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3BA984B-FFCD-D710-3027-AF0919AC0312}"/>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2045</a:t>
              </a:r>
            </a:p>
          </p:txBody>
        </p:sp>
      </p:grpSp>
      <p:grpSp>
        <p:nvGrpSpPr>
          <p:cNvPr id="17" name="Group 16">
            <a:extLst>
              <a:ext uri="{FF2B5EF4-FFF2-40B4-BE49-F238E27FC236}">
                <a16:creationId xmlns:a16="http://schemas.microsoft.com/office/drawing/2014/main" id="{26294A71-47A1-3A79-CD66-D441FB22049A}"/>
              </a:ext>
            </a:extLst>
          </p:cNvPr>
          <p:cNvGrpSpPr/>
          <p:nvPr/>
        </p:nvGrpSpPr>
        <p:grpSpPr>
          <a:xfrm>
            <a:off x="3872946" y="3926438"/>
            <a:ext cx="1484244" cy="1114335"/>
            <a:chOff x="-119270" y="3429000"/>
            <a:chExt cx="1484244" cy="1114335"/>
          </a:xfrm>
        </p:grpSpPr>
        <p:cxnSp>
          <p:nvCxnSpPr>
            <p:cNvPr id="18" name="Straight Connector 17">
              <a:extLst>
                <a:ext uri="{FF2B5EF4-FFF2-40B4-BE49-F238E27FC236}">
                  <a16:creationId xmlns:a16="http://schemas.microsoft.com/office/drawing/2014/main" id="{6FE24359-E27C-69E4-8ED5-6B695EB4AFE6}"/>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7181484-BF85-5CB0-A783-2274F17F46F0}"/>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2055</a:t>
              </a:r>
            </a:p>
          </p:txBody>
        </p:sp>
      </p:grpSp>
      <p:grpSp>
        <p:nvGrpSpPr>
          <p:cNvPr id="20" name="Group 19">
            <a:extLst>
              <a:ext uri="{FF2B5EF4-FFF2-40B4-BE49-F238E27FC236}">
                <a16:creationId xmlns:a16="http://schemas.microsoft.com/office/drawing/2014/main" id="{C7049C00-9483-4DB1-FA58-0AEB159286A9}"/>
              </a:ext>
            </a:extLst>
          </p:cNvPr>
          <p:cNvGrpSpPr/>
          <p:nvPr/>
        </p:nvGrpSpPr>
        <p:grpSpPr>
          <a:xfrm>
            <a:off x="4943059" y="3926438"/>
            <a:ext cx="1484244" cy="1114335"/>
            <a:chOff x="-119270" y="3429000"/>
            <a:chExt cx="1484244" cy="1114335"/>
          </a:xfrm>
        </p:grpSpPr>
        <p:cxnSp>
          <p:nvCxnSpPr>
            <p:cNvPr id="21" name="Straight Connector 20">
              <a:extLst>
                <a:ext uri="{FF2B5EF4-FFF2-40B4-BE49-F238E27FC236}">
                  <a16:creationId xmlns:a16="http://schemas.microsoft.com/office/drawing/2014/main" id="{DEA91051-EA8D-DB72-36A3-81040661E2E1}"/>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E5B239D9-54A8-BE84-E227-16D6A422D1CB}"/>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2065</a:t>
              </a:r>
            </a:p>
          </p:txBody>
        </p:sp>
      </p:grpSp>
      <p:grpSp>
        <p:nvGrpSpPr>
          <p:cNvPr id="32" name="Group 31">
            <a:extLst>
              <a:ext uri="{FF2B5EF4-FFF2-40B4-BE49-F238E27FC236}">
                <a16:creationId xmlns:a16="http://schemas.microsoft.com/office/drawing/2014/main" id="{DA1F3AA2-403D-F0B0-6478-1AE5591A8CE0}"/>
              </a:ext>
            </a:extLst>
          </p:cNvPr>
          <p:cNvGrpSpPr/>
          <p:nvPr/>
        </p:nvGrpSpPr>
        <p:grpSpPr>
          <a:xfrm>
            <a:off x="6039676" y="3923125"/>
            <a:ext cx="1484244" cy="1114335"/>
            <a:chOff x="-119270" y="3429000"/>
            <a:chExt cx="1484244" cy="1114335"/>
          </a:xfrm>
        </p:grpSpPr>
        <p:cxnSp>
          <p:nvCxnSpPr>
            <p:cNvPr id="33" name="Straight Connector 32">
              <a:extLst>
                <a:ext uri="{FF2B5EF4-FFF2-40B4-BE49-F238E27FC236}">
                  <a16:creationId xmlns:a16="http://schemas.microsoft.com/office/drawing/2014/main" id="{0BE3AA1E-9BF3-3D4D-E6B4-150777385070}"/>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1EE09AF-A5A0-C9AF-7072-69CDEB6F3A13}"/>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2075</a:t>
              </a:r>
            </a:p>
          </p:txBody>
        </p:sp>
      </p:grpSp>
      <p:grpSp>
        <p:nvGrpSpPr>
          <p:cNvPr id="35" name="Group 34">
            <a:extLst>
              <a:ext uri="{FF2B5EF4-FFF2-40B4-BE49-F238E27FC236}">
                <a16:creationId xmlns:a16="http://schemas.microsoft.com/office/drawing/2014/main" id="{A14F3C2F-3F76-0EB3-594D-24C731D2B046}"/>
              </a:ext>
            </a:extLst>
          </p:cNvPr>
          <p:cNvGrpSpPr/>
          <p:nvPr/>
        </p:nvGrpSpPr>
        <p:grpSpPr>
          <a:xfrm>
            <a:off x="7109788" y="3923125"/>
            <a:ext cx="1484244" cy="1114335"/>
            <a:chOff x="-119270" y="3429000"/>
            <a:chExt cx="1484244" cy="1114335"/>
          </a:xfrm>
        </p:grpSpPr>
        <p:cxnSp>
          <p:nvCxnSpPr>
            <p:cNvPr id="36" name="Straight Connector 35">
              <a:extLst>
                <a:ext uri="{FF2B5EF4-FFF2-40B4-BE49-F238E27FC236}">
                  <a16:creationId xmlns:a16="http://schemas.microsoft.com/office/drawing/2014/main" id="{1323AC3D-8FD2-18C9-2F74-BCE4A06C44EE}"/>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44B58286-E1CF-0D51-764C-7870F6C211C9}"/>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2085</a:t>
              </a:r>
            </a:p>
          </p:txBody>
        </p:sp>
      </p:grpSp>
      <p:grpSp>
        <p:nvGrpSpPr>
          <p:cNvPr id="38" name="Group 37">
            <a:extLst>
              <a:ext uri="{FF2B5EF4-FFF2-40B4-BE49-F238E27FC236}">
                <a16:creationId xmlns:a16="http://schemas.microsoft.com/office/drawing/2014/main" id="{7F7FBC76-5F6E-14D6-3FF1-3CC2A682D083}"/>
              </a:ext>
            </a:extLst>
          </p:cNvPr>
          <p:cNvGrpSpPr/>
          <p:nvPr/>
        </p:nvGrpSpPr>
        <p:grpSpPr>
          <a:xfrm>
            <a:off x="8179901" y="3923125"/>
            <a:ext cx="1484244" cy="1114335"/>
            <a:chOff x="-119270" y="3429000"/>
            <a:chExt cx="1484244" cy="1114335"/>
          </a:xfrm>
        </p:grpSpPr>
        <p:cxnSp>
          <p:nvCxnSpPr>
            <p:cNvPr id="39" name="Straight Connector 38">
              <a:extLst>
                <a:ext uri="{FF2B5EF4-FFF2-40B4-BE49-F238E27FC236}">
                  <a16:creationId xmlns:a16="http://schemas.microsoft.com/office/drawing/2014/main" id="{072A59C8-2E4B-D88F-1324-35FB5B647106}"/>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2714D9AF-1EDA-6BF9-7CE2-E57A22AB9E44}"/>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7F7F"/>
                  </a:solidFill>
                  <a:effectLst/>
                  <a:uLnTx/>
                  <a:uFillTx/>
                  <a:latin typeface="Arial"/>
                  <a:ea typeface="+mn-ea"/>
                  <a:cs typeface="+mn-cs"/>
                </a:rPr>
                <a:t>2095</a:t>
              </a:r>
            </a:p>
          </p:txBody>
        </p:sp>
      </p:grpSp>
      <p:grpSp>
        <p:nvGrpSpPr>
          <p:cNvPr id="41" name="Group 40">
            <a:extLst>
              <a:ext uri="{FF2B5EF4-FFF2-40B4-BE49-F238E27FC236}">
                <a16:creationId xmlns:a16="http://schemas.microsoft.com/office/drawing/2014/main" id="{1C88A71C-0E8B-D867-7022-8E1283CC1462}"/>
              </a:ext>
            </a:extLst>
          </p:cNvPr>
          <p:cNvGrpSpPr/>
          <p:nvPr/>
        </p:nvGrpSpPr>
        <p:grpSpPr>
          <a:xfrm>
            <a:off x="9250013" y="3923125"/>
            <a:ext cx="1484244" cy="1114335"/>
            <a:chOff x="-119270" y="3429000"/>
            <a:chExt cx="1484244" cy="1114335"/>
          </a:xfrm>
        </p:grpSpPr>
        <p:cxnSp>
          <p:nvCxnSpPr>
            <p:cNvPr id="42" name="Straight Connector 41">
              <a:extLst>
                <a:ext uri="{FF2B5EF4-FFF2-40B4-BE49-F238E27FC236}">
                  <a16:creationId xmlns:a16="http://schemas.microsoft.com/office/drawing/2014/main" id="{081142F5-4733-92AD-EC29-2D243ABFFB55}"/>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BE2CB2A6-9B0A-566A-E8AA-C4B197B0CE41}"/>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2100</a:t>
              </a:r>
            </a:p>
          </p:txBody>
        </p:sp>
      </p:grpSp>
      <p:pic>
        <p:nvPicPr>
          <p:cNvPr id="4" name="Graphic 3" descr="Bullseye with solid fill">
            <a:extLst>
              <a:ext uri="{FF2B5EF4-FFF2-40B4-BE49-F238E27FC236}">
                <a16:creationId xmlns:a16="http://schemas.microsoft.com/office/drawing/2014/main" id="{8B3F01BE-31A8-49E3-9D98-20E1D0CE3C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34935" y="2782358"/>
            <a:ext cx="914400" cy="914400"/>
          </a:xfrm>
          <a:prstGeom prst="rect">
            <a:avLst/>
          </a:prstGeom>
        </p:spPr>
      </p:pic>
      <p:pic>
        <p:nvPicPr>
          <p:cNvPr id="3" name="Graphic 2" descr="Marker with solid fill">
            <a:extLst>
              <a:ext uri="{FF2B5EF4-FFF2-40B4-BE49-F238E27FC236}">
                <a16:creationId xmlns:a16="http://schemas.microsoft.com/office/drawing/2014/main" id="{5AD7BF4D-39C1-9768-73D5-C000486ED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57868" y="3060172"/>
            <a:ext cx="914400" cy="914400"/>
          </a:xfrm>
          <a:prstGeom prst="rect">
            <a:avLst/>
          </a:prstGeom>
        </p:spPr>
      </p:pic>
      <p:sp>
        <p:nvSpPr>
          <p:cNvPr id="24" name="Title 1">
            <a:extLst>
              <a:ext uri="{FF2B5EF4-FFF2-40B4-BE49-F238E27FC236}">
                <a16:creationId xmlns:a16="http://schemas.microsoft.com/office/drawing/2014/main" id="{123DA92E-6BAF-B819-144F-E6B8B02F287C}"/>
              </a:ext>
            </a:extLst>
          </p:cNvPr>
          <p:cNvSpPr>
            <a:spLocks noGrp="1"/>
          </p:cNvSpPr>
          <p:nvPr>
            <p:ph type="title"/>
          </p:nvPr>
        </p:nvSpPr>
        <p:spPr>
          <a:xfrm>
            <a:off x="281901" y="223835"/>
            <a:ext cx="11628198" cy="781051"/>
          </a:xfrm>
        </p:spPr>
        <p:txBody>
          <a:bodyPr/>
          <a:lstStyle/>
          <a:p>
            <a:r>
              <a:rPr lang="en-US" dirty="0"/>
              <a:t>A rolling generational planning target</a:t>
            </a:r>
          </a:p>
        </p:txBody>
      </p:sp>
    </p:spTree>
    <p:extLst>
      <p:ext uri="{BB962C8B-B14F-4D97-AF65-F5344CB8AC3E}">
        <p14:creationId xmlns:p14="http://schemas.microsoft.com/office/powerpoint/2010/main" val="3108028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1CCED65-6475-1EA2-812A-79CB2EC842FA}"/>
              </a:ext>
            </a:extLst>
          </p:cNvPr>
          <p:cNvGraphicFramePr>
            <a:graphicFrameLocks noGrp="1"/>
          </p:cNvGraphicFramePr>
          <p:nvPr>
            <p:extLst>
              <p:ext uri="{D42A27DB-BD31-4B8C-83A1-F6EECF244321}">
                <p14:modId xmlns:p14="http://schemas.microsoft.com/office/powerpoint/2010/main" val="1765084144"/>
              </p:ext>
            </p:extLst>
          </p:nvPr>
        </p:nvGraphicFramePr>
        <p:xfrm>
          <a:off x="449333" y="134372"/>
          <a:ext cx="11370960" cy="5346399"/>
        </p:xfrm>
        <a:graphic>
          <a:graphicData uri="http://schemas.openxmlformats.org/drawingml/2006/table">
            <a:tbl>
              <a:tblPr firstRow="1" firstCol="1" bandRow="1"/>
              <a:tblGrid>
                <a:gridCol w="11370960">
                  <a:extLst>
                    <a:ext uri="{9D8B030D-6E8A-4147-A177-3AD203B41FA5}">
                      <a16:colId xmlns:a16="http://schemas.microsoft.com/office/drawing/2014/main" val="2334676720"/>
                    </a:ext>
                  </a:extLst>
                </a:gridCol>
              </a:tblGrid>
              <a:tr h="256239">
                <a:tc>
                  <a:txBody>
                    <a:bodyPr/>
                    <a:lstStyle/>
                    <a:p>
                      <a:pPr marL="0" marR="0">
                        <a:spcBef>
                          <a:spcPts val="0"/>
                        </a:spcBef>
                        <a:spcAft>
                          <a:spcPts val="600"/>
                        </a:spcAft>
                      </a:pPr>
                      <a:r>
                        <a:rPr lang="en-US" sz="1300" b="1">
                          <a:solidFill>
                            <a:srgbClr val="FFFFFF"/>
                          </a:solidFill>
                          <a:effectLst/>
                          <a:latin typeface="Aptos" panose="020B0004020202020204" pitchFamily="34" charset="0"/>
                          <a:ea typeface="Avenir Next"/>
                          <a:cs typeface="Franklin Gothic Book" panose="020B0503020102020204" pitchFamily="34" charset="0"/>
                        </a:rPr>
                        <a:t>Recommendations, Ramp Up Actions, &amp; Long-term Goals</a:t>
                      </a:r>
                      <a:endParaRPr lang="en-US" sz="1100">
                        <a:effectLst/>
                        <a:latin typeface="Aptos" panose="020B0004020202020204" pitchFamily="34" charset="0"/>
                        <a:ea typeface="Avenir Next"/>
                        <a:cs typeface="Franklin Gothic Book" panose="020B0503020102020204" pitchFamily="34"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121F40"/>
                    </a:solidFill>
                  </a:tcPr>
                </a:tc>
                <a:extLst>
                  <a:ext uri="{0D108BD9-81ED-4DB2-BD59-A6C34878D82A}">
                    <a16:rowId xmlns:a16="http://schemas.microsoft.com/office/drawing/2014/main" val="4022661658"/>
                  </a:ext>
                </a:extLst>
              </a:tr>
              <a:tr h="1163260">
                <a:tc>
                  <a:txBody>
                    <a:bodyPr/>
                    <a:lstStyle/>
                    <a:p>
                      <a:pPr marL="0" marR="0">
                        <a:spcBef>
                          <a:spcPts val="0"/>
                        </a:spcBef>
                        <a:spcAft>
                          <a:spcPts val="600"/>
                        </a:spcAft>
                      </a:pPr>
                      <a:r>
                        <a:rPr lang="en-US" sz="1800" b="1" dirty="0">
                          <a:effectLst/>
                          <a:highlight>
                            <a:srgbClr val="00FF00"/>
                          </a:highlight>
                          <a:latin typeface="Aptos" panose="020B0004020202020204" pitchFamily="34" charset="0"/>
                          <a:ea typeface="Avenir Next"/>
                          <a:cs typeface="Franklin Gothic Book" panose="020B0503020102020204" pitchFamily="34" charset="0"/>
                        </a:rPr>
                        <a:t>Set a rolling planning target to ensure all Kansans will have </a:t>
                      </a:r>
                      <a:r>
                        <a:rPr lang="en-US" sz="1800" b="1" u="sng" dirty="0">
                          <a:effectLst/>
                          <a:highlight>
                            <a:srgbClr val="00FF00"/>
                          </a:highlight>
                          <a:latin typeface="Aptos" panose="020B0004020202020204" pitchFamily="34" charset="0"/>
                          <a:ea typeface="Avenir Next"/>
                          <a:cs typeface="Franklin Gothic Book" panose="020B0503020102020204" pitchFamily="34" charset="0"/>
                        </a:rPr>
                        <a:t>access to a two generation (50 years) or more of water supply</a:t>
                      </a:r>
                      <a:r>
                        <a:rPr lang="en-US" sz="1800" b="1" dirty="0">
                          <a:effectLst/>
                          <a:highlight>
                            <a:srgbClr val="00FF00"/>
                          </a:highlight>
                          <a:latin typeface="Aptos" panose="020B0004020202020204" pitchFamily="34" charset="0"/>
                          <a:ea typeface="Avenir Next"/>
                          <a:cs typeface="Franklin Gothic Book" panose="020B0503020102020204" pitchFamily="34" charset="0"/>
                        </a:rPr>
                        <a:t> by establishing an approach where each generation is responsible for securing water for future generations</a:t>
                      </a:r>
                      <a:r>
                        <a:rPr lang="en-US" sz="1800" dirty="0">
                          <a:effectLst/>
                          <a:highlight>
                            <a:srgbClr val="00FF00"/>
                          </a:highlight>
                          <a:latin typeface="Aptos" panose="020B0004020202020204" pitchFamily="34" charset="0"/>
                          <a:ea typeface="Avenir Next"/>
                          <a:cs typeface="Franklin Gothic Book" panose="020B0503020102020204" pitchFamily="34" charset="0"/>
                        </a:rPr>
                        <a:t>.</a:t>
                      </a:r>
                      <a:r>
                        <a:rPr lang="en-US" sz="1800" b="1" dirty="0">
                          <a:effectLst/>
                          <a:latin typeface="Aptos" panose="020B0004020202020204" pitchFamily="34" charset="0"/>
                          <a:ea typeface="Avenir Next"/>
                          <a:cs typeface="Franklin Gothic Book" panose="020B0503020102020204" pitchFamily="34" charset="0"/>
                        </a:rPr>
                        <a:t> </a:t>
                      </a:r>
                      <a:r>
                        <a:rPr lang="en-US" sz="1800" dirty="0">
                          <a:effectLst/>
                          <a:latin typeface="Aptos" panose="020B0004020202020204" pitchFamily="34" charset="0"/>
                          <a:ea typeface="Avenir Next"/>
                          <a:cs typeface="Franklin Gothic Book" panose="020B0503020102020204" pitchFamily="34" charset="0"/>
                        </a:rPr>
                        <a:t>This overarching goal should knit together implementation of the various programs and investments in aquifers, reservoirs and water quality along with resiliency. There are 100+ communities that do not meet this standard currently though this number is disputable because communities measure and define their water supply differently across the state. By having a standard definition of the state’s water supply needs and methods to track it, the State can better prioritize its investments and management efforts to secure a multigenerational water supply necessary to support our economic base and quality of life standards. </a:t>
                      </a:r>
                    </a:p>
                  </a:txBody>
                  <a:tcPr marL="62760" marR="62760" marT="0" marB="0">
                    <a:lnL>
                      <a:noFill/>
                    </a:lnL>
                    <a:lnR w="12700" cap="flat" cmpd="sng" algn="ctr">
                      <a:solidFill>
                        <a:srgbClr val="808080"/>
                      </a:solidFill>
                      <a:prstDash val="solid"/>
                      <a:round/>
                      <a:headEnd type="none" w="med" len="med"/>
                      <a:tailEnd type="none" w="med" len="med"/>
                    </a:lnR>
                    <a:lnT>
                      <a:noFill/>
                    </a:lnT>
                    <a:lnB>
                      <a:noFill/>
                    </a:lnB>
                    <a:noFill/>
                  </a:tcPr>
                </a:tc>
                <a:extLst>
                  <a:ext uri="{0D108BD9-81ED-4DB2-BD59-A6C34878D82A}">
                    <a16:rowId xmlns:a16="http://schemas.microsoft.com/office/drawing/2014/main" val="1816078184"/>
                  </a:ext>
                </a:extLst>
              </a:tr>
              <a:tr h="1226634">
                <a:tc>
                  <a:txBody>
                    <a:bodyPr/>
                    <a:lstStyle/>
                    <a:p>
                      <a:pPr marL="0" marR="0">
                        <a:spcBef>
                          <a:spcPts val="0"/>
                        </a:spcBef>
                        <a:spcAft>
                          <a:spcPts val="600"/>
                        </a:spcAft>
                      </a:pPr>
                      <a:r>
                        <a:rPr lang="en-US" sz="1800" b="1">
                          <a:solidFill>
                            <a:srgbClr val="000000"/>
                          </a:solidFill>
                          <a:effectLst/>
                          <a:latin typeface="Aptos" panose="020B0004020202020204" pitchFamily="34" charset="0"/>
                          <a:ea typeface="Avenir Next"/>
                          <a:cs typeface="Franklin Gothic Book" panose="020B0503020102020204" pitchFamily="34" charset="0"/>
                        </a:rPr>
                        <a:t>Action(s) that must occur in two-year ramp-up phase:</a:t>
                      </a:r>
                      <a:endParaRPr lang="en-US" sz="180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Aptos" panose="020B0004020202020204" pitchFamily="34" charset="0"/>
                          <a:ea typeface="Avenir Next"/>
                          <a:cs typeface="Franklin Gothic Book" panose="020B0503020102020204" pitchFamily="34" charset="0"/>
                        </a:rPr>
                        <a:t>Establish, integrated definition and metrics for how much water supply communities or regions have and will need for a rolling multigenerational planning standard that meetings economic and population needs. </a:t>
                      </a:r>
                      <a:endParaRPr lang="en-US" sz="1800">
                        <a:effectLst/>
                        <a:latin typeface="Aptos" panose="020B0004020202020204" pitchFamily="34" charset="0"/>
                        <a:ea typeface="Avenir Next"/>
                        <a:cs typeface="Franklin Gothic Book" panose="020B0503020102020204" pitchFamily="34" charset="0"/>
                      </a:endParaRPr>
                    </a:p>
                    <a:p>
                      <a:pPr marL="742950" marR="0" lvl="1" indent="-285750">
                        <a:spcBef>
                          <a:spcPts val="0"/>
                        </a:spcBef>
                        <a:spcAft>
                          <a:spcPts val="0"/>
                        </a:spcAft>
                        <a:buFont typeface="Courier New" panose="02070309020205020404" pitchFamily="49" charset="0"/>
                        <a:buChar char="o"/>
                      </a:pPr>
                      <a:r>
                        <a:rPr lang="en-US" sz="1800">
                          <a:solidFill>
                            <a:srgbClr val="000000"/>
                          </a:solidFill>
                          <a:effectLst/>
                          <a:latin typeface="Aptos" panose="020B0004020202020204" pitchFamily="34" charset="0"/>
                          <a:ea typeface="Avenir Next"/>
                          <a:cs typeface="Franklin Gothic Book" panose="020B0503020102020204" pitchFamily="34" charset="0"/>
                        </a:rPr>
                        <a:t>Consider engaging with external stakeholders and academic partners</a:t>
                      </a:r>
                      <a:r>
                        <a:rPr lang="en-US" sz="1800" b="1">
                          <a:solidFill>
                            <a:srgbClr val="000000"/>
                          </a:solidFill>
                          <a:effectLst/>
                          <a:latin typeface="Aptos" panose="020B0004020202020204" pitchFamily="34" charset="0"/>
                          <a:ea typeface="Avenir Next"/>
                          <a:cs typeface="Franklin Gothic Book" panose="020B0503020102020204" pitchFamily="34" charset="0"/>
                        </a:rPr>
                        <a:t> </a:t>
                      </a:r>
                      <a:r>
                        <a:rPr lang="en-US" sz="1800">
                          <a:solidFill>
                            <a:srgbClr val="000000"/>
                          </a:solidFill>
                          <a:effectLst/>
                          <a:latin typeface="Aptos" panose="020B0004020202020204" pitchFamily="34" charset="0"/>
                          <a:ea typeface="Avenir Next"/>
                          <a:cs typeface="Franklin Gothic Book" panose="020B0503020102020204" pitchFamily="34" charset="0"/>
                        </a:rPr>
                        <a:t>to build an integrated and inclusive planning standard that honors local/regional differences and control in water needs.</a:t>
                      </a:r>
                      <a:endParaRPr lang="en-US" sz="1800">
                        <a:effectLst/>
                        <a:latin typeface="Aptos" panose="020B0004020202020204" pitchFamily="34" charset="0"/>
                        <a:ea typeface="Avenir Next"/>
                        <a:cs typeface="Franklin Gothic Book" panose="020B0503020102020204" pitchFamily="34" charset="0"/>
                      </a:endParaRPr>
                    </a:p>
                    <a:p>
                      <a:pPr marL="742950" marR="0" lvl="1" indent="-285750">
                        <a:spcBef>
                          <a:spcPts val="0"/>
                        </a:spcBef>
                        <a:spcAft>
                          <a:spcPts val="600"/>
                        </a:spcAft>
                        <a:buFont typeface="Courier New" panose="02070309020205020404" pitchFamily="49" charset="0"/>
                        <a:buChar char="o"/>
                      </a:pPr>
                      <a:r>
                        <a:rPr lang="en-US" sz="1800">
                          <a:solidFill>
                            <a:srgbClr val="000000"/>
                          </a:solidFill>
                          <a:effectLst/>
                          <a:latin typeface="Aptos" panose="020B0004020202020204" pitchFamily="34" charset="0"/>
                          <a:ea typeface="Avenir Next"/>
                          <a:cs typeface="Franklin Gothic Book" panose="020B0503020102020204" pitchFamily="34" charset="0"/>
                        </a:rPr>
                        <a:t>Work with stakeholders to integrate this planning standard into existing action plan efforts at the local and state level. </a:t>
                      </a:r>
                      <a:endParaRPr lang="en-US" sz="1800">
                        <a:effectLst/>
                        <a:latin typeface="Aptos" panose="020B0004020202020204" pitchFamily="34" charset="0"/>
                        <a:ea typeface="Avenir Next"/>
                        <a:cs typeface="Franklin Gothic Book" panose="020B0503020102020204" pitchFamily="34" charset="0"/>
                      </a:endParaRPr>
                    </a:p>
                  </a:txBody>
                  <a:tcPr marL="62760" marR="62760" marT="0" marB="0">
                    <a:lnL>
                      <a:noFill/>
                    </a:lnL>
                    <a:lnR w="12700" cap="flat" cmpd="sng" algn="ctr">
                      <a:solidFill>
                        <a:srgbClr val="808080"/>
                      </a:solidFill>
                      <a:prstDash val="solid"/>
                      <a:round/>
                      <a:headEnd type="none" w="med" len="med"/>
                      <a:tailEnd type="none" w="med" len="med"/>
                    </a:lnR>
                    <a:lnT>
                      <a:noFill/>
                    </a:lnT>
                    <a:lnB>
                      <a:noFill/>
                    </a:lnB>
                    <a:solidFill>
                      <a:srgbClr val="D1EEFF"/>
                    </a:solidFill>
                  </a:tcPr>
                </a:tc>
                <a:extLst>
                  <a:ext uri="{0D108BD9-81ED-4DB2-BD59-A6C34878D82A}">
                    <a16:rowId xmlns:a16="http://schemas.microsoft.com/office/drawing/2014/main" val="4128657384"/>
                  </a:ext>
                </a:extLst>
              </a:tr>
              <a:tr h="157837">
                <a:tc>
                  <a:txBody>
                    <a:bodyPr/>
                    <a:lstStyle/>
                    <a:p>
                      <a:pPr marL="0" marR="0">
                        <a:spcBef>
                          <a:spcPts val="0"/>
                        </a:spcBef>
                        <a:spcAft>
                          <a:spcPts val="600"/>
                        </a:spcAft>
                      </a:pPr>
                      <a:r>
                        <a:rPr lang="en-US" sz="1800" b="1" dirty="0">
                          <a:solidFill>
                            <a:srgbClr val="000000"/>
                          </a:solidFill>
                          <a:effectLst/>
                          <a:latin typeface="Aptos" panose="020B0004020202020204" pitchFamily="34" charset="0"/>
                          <a:ea typeface="Avenir Next"/>
                          <a:cs typeface="Franklin Gothic Book" panose="020B0503020102020204" pitchFamily="34" charset="0"/>
                        </a:rPr>
                        <a:t>By 2035, this can be accomplished:</a:t>
                      </a:r>
                      <a:endParaRPr lang="en-US" sz="18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venir Next"/>
                          <a:cs typeface="Franklin Gothic Book" panose="020B0503020102020204" pitchFamily="34" charset="0"/>
                        </a:rPr>
                        <a:t>All Kansans have access to at least 50 years of water or live in a community/region with a plan to achieve it eventually. </a:t>
                      </a:r>
                      <a:r>
                        <a:rPr lang="en-US" sz="1800" dirty="0">
                          <a:effectLst/>
                          <a:latin typeface="Aptos" panose="020B0004020202020204" pitchFamily="34" charset="0"/>
                          <a:ea typeface="Avenir Next"/>
                          <a:cs typeface="Franklin Gothic Book" panose="020B0503020102020204" pitchFamily="34" charset="0"/>
                        </a:rPr>
                        <a:t> </a:t>
                      </a:r>
                    </a:p>
                  </a:txBody>
                  <a:tcPr marL="62760" marR="62760" marT="0" marB="0">
                    <a:lnL>
                      <a:noFill/>
                    </a:lnL>
                    <a:lnR w="12700" cap="flat" cmpd="sng" algn="ctr">
                      <a:solidFill>
                        <a:srgbClr val="808080"/>
                      </a:solidFill>
                      <a:prstDash val="solid"/>
                      <a:round/>
                      <a:headEnd type="none" w="med" len="med"/>
                      <a:tailEnd type="none" w="med" len="med"/>
                    </a:lnR>
                    <a:lnT>
                      <a:noFill/>
                    </a:lnT>
                    <a:lnB w="19050" cap="flat" cmpd="sng" algn="ctr">
                      <a:solidFill>
                        <a:srgbClr val="074F6A"/>
                      </a:solidFill>
                      <a:prstDash val="solid"/>
                      <a:round/>
                      <a:headEnd type="none" w="med" len="med"/>
                      <a:tailEnd type="none" w="med" len="med"/>
                    </a:lnB>
                    <a:solidFill>
                      <a:srgbClr val="FEEFD1"/>
                    </a:solidFill>
                  </a:tcPr>
                </a:tc>
                <a:extLst>
                  <a:ext uri="{0D108BD9-81ED-4DB2-BD59-A6C34878D82A}">
                    <a16:rowId xmlns:a16="http://schemas.microsoft.com/office/drawing/2014/main" val="3414187293"/>
                  </a:ext>
                </a:extLst>
              </a:tr>
            </a:tbl>
          </a:graphicData>
        </a:graphic>
      </p:graphicFrame>
      <p:sp>
        <p:nvSpPr>
          <p:cNvPr id="9" name="Rectangle 4">
            <a:extLst>
              <a:ext uri="{FF2B5EF4-FFF2-40B4-BE49-F238E27FC236}">
                <a16:creationId xmlns:a16="http://schemas.microsoft.com/office/drawing/2014/main" id="{B23EB6EB-B853-8C81-D0C7-CCE801A761E6}"/>
              </a:ext>
            </a:extLst>
          </p:cNvPr>
          <p:cNvSpPr>
            <a:spLocks noChangeArrowheads="1"/>
          </p:cNvSpPr>
          <p:nvPr/>
        </p:nvSpPr>
        <p:spPr bwMode="auto">
          <a:xfrm>
            <a:off x="3482975"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Arrow: Right 11">
            <a:extLst>
              <a:ext uri="{FF2B5EF4-FFF2-40B4-BE49-F238E27FC236}">
                <a16:creationId xmlns:a16="http://schemas.microsoft.com/office/drawing/2014/main" id="{39A951D7-F58F-2CEE-B09D-306C0309A5E0}"/>
              </a:ext>
            </a:extLst>
          </p:cNvPr>
          <p:cNvSpPr/>
          <p:nvPr/>
        </p:nvSpPr>
        <p:spPr>
          <a:xfrm>
            <a:off x="276613" y="5580792"/>
            <a:ext cx="1735067" cy="459301"/>
          </a:xfrm>
          <a:prstGeom prst="righ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KWA Priority</a:t>
            </a:r>
          </a:p>
        </p:txBody>
      </p:sp>
      <p:sp>
        <p:nvSpPr>
          <p:cNvPr id="13" name="TextBox 12">
            <a:extLst>
              <a:ext uri="{FF2B5EF4-FFF2-40B4-BE49-F238E27FC236}">
                <a16:creationId xmlns:a16="http://schemas.microsoft.com/office/drawing/2014/main" id="{E924F957-1472-1F16-F997-1DA8623CCEB1}"/>
              </a:ext>
            </a:extLst>
          </p:cNvPr>
          <p:cNvSpPr txBox="1"/>
          <p:nvPr/>
        </p:nvSpPr>
        <p:spPr>
          <a:xfrm>
            <a:off x="1968813" y="5686150"/>
            <a:ext cx="10223187" cy="707886"/>
          </a:xfrm>
          <a:prstGeom prst="rect">
            <a:avLst/>
          </a:prstGeom>
          <a:noFill/>
        </p:spPr>
        <p:txBody>
          <a:bodyPr wrap="square" rtlCol="0">
            <a:spAutoFit/>
          </a:bodyPr>
          <a:lstStyle/>
          <a:p>
            <a:r>
              <a:rPr lang="en-US" sz="2400" baseline="30000" dirty="0">
                <a:effectLst/>
                <a:latin typeface="Arial" panose="020B0604020202020204" pitchFamily="34" charset="0"/>
                <a:ea typeface="Avenir Next"/>
                <a:cs typeface="Arial" panose="020B0604020202020204" pitchFamily="34" charset="0"/>
              </a:rPr>
              <a:t>Responsive to KWA priority to “</a:t>
            </a:r>
            <a:r>
              <a:rPr lang="en-US" sz="2400" b="1" baseline="30000" dirty="0">
                <a:effectLst/>
                <a:latin typeface="Arial" panose="020B0604020202020204" pitchFamily="34" charset="0"/>
                <a:ea typeface="Avenir Next"/>
                <a:cs typeface="Arial" panose="020B0604020202020204" pitchFamily="34" charset="0"/>
              </a:rPr>
              <a:t>build social, economic, and environmental resilience to current and future climate variability” </a:t>
            </a:r>
            <a:r>
              <a:rPr lang="en-US" sz="2400" baseline="30000" dirty="0">
                <a:effectLst/>
                <a:latin typeface="Arial" panose="020B0604020202020204" pitchFamily="34" charset="0"/>
                <a:ea typeface="Avenir Next"/>
                <a:cs typeface="Arial" panose="020B0604020202020204" pitchFamily="34" charset="0"/>
              </a:rPr>
              <a:t>and “determining the </a:t>
            </a:r>
            <a:r>
              <a:rPr lang="en-US" sz="2400" b="1" baseline="30000" dirty="0">
                <a:effectLst/>
                <a:latin typeface="Arial" panose="020B0604020202020204" pitchFamily="34" charset="0"/>
                <a:ea typeface="Avenir Next"/>
                <a:cs typeface="Arial" panose="020B0604020202020204" pitchFamily="34" charset="0"/>
              </a:rPr>
              <a:t>state’s role in water</a:t>
            </a:r>
            <a:r>
              <a:rPr lang="en-US" sz="2400" baseline="30000" dirty="0">
                <a:effectLst/>
                <a:latin typeface="Arial" panose="020B0604020202020204" pitchFamily="34" charset="0"/>
                <a:ea typeface="Avenir Next"/>
                <a:cs typeface="Arial" panose="020B0604020202020204" pitchFamily="34" charset="0"/>
              </a:rPr>
              <a:t>” while honoring “</a:t>
            </a:r>
            <a:r>
              <a:rPr lang="en-US" sz="2400" b="1" baseline="30000" dirty="0">
                <a:effectLst/>
                <a:latin typeface="Arial" panose="020B0604020202020204" pitchFamily="34" charset="0"/>
                <a:ea typeface="Avenir Next"/>
                <a:cs typeface="Arial" panose="020B0604020202020204" pitchFamily="34" charset="0"/>
              </a:rPr>
              <a:t>local input and control</a:t>
            </a:r>
            <a:r>
              <a:rPr lang="en-US" sz="2400" baseline="30000" dirty="0">
                <a:effectLst/>
                <a:latin typeface="Arial" panose="020B0604020202020204" pitchFamily="34" charset="0"/>
                <a:ea typeface="Avenir Next"/>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416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E30C5A2-C907-85BD-18C2-8E835158BF4E}"/>
              </a:ext>
            </a:extLst>
          </p:cNvPr>
          <p:cNvGraphicFramePr>
            <a:graphicFrameLocks noGrp="1"/>
          </p:cNvGraphicFramePr>
          <p:nvPr>
            <p:extLst>
              <p:ext uri="{D42A27DB-BD31-4B8C-83A1-F6EECF244321}">
                <p14:modId xmlns:p14="http://schemas.microsoft.com/office/powerpoint/2010/main" val="2933147894"/>
              </p:ext>
            </p:extLst>
          </p:nvPr>
        </p:nvGraphicFramePr>
        <p:xfrm>
          <a:off x="771292" y="269340"/>
          <a:ext cx="10515600" cy="5364480"/>
        </p:xfrm>
        <a:graphic>
          <a:graphicData uri="http://schemas.openxmlformats.org/drawingml/2006/table">
            <a:tbl>
              <a:tblPr firstRow="1" firstCol="1" bandRow="1"/>
              <a:tblGrid>
                <a:gridCol w="388435">
                  <a:extLst>
                    <a:ext uri="{9D8B030D-6E8A-4147-A177-3AD203B41FA5}">
                      <a16:colId xmlns:a16="http://schemas.microsoft.com/office/drawing/2014/main" val="466074317"/>
                    </a:ext>
                  </a:extLst>
                </a:gridCol>
                <a:gridCol w="10127165">
                  <a:extLst>
                    <a:ext uri="{9D8B030D-6E8A-4147-A177-3AD203B41FA5}">
                      <a16:colId xmlns:a16="http://schemas.microsoft.com/office/drawing/2014/main" val="482332091"/>
                    </a:ext>
                  </a:extLst>
                </a:gridCol>
              </a:tblGrid>
              <a:tr h="866032">
                <a:tc rowSpan="3">
                  <a:txBody>
                    <a:bodyPr/>
                    <a:lstStyle/>
                    <a:p>
                      <a:pPr marL="0" marR="0">
                        <a:spcBef>
                          <a:spcPts val="0"/>
                        </a:spcBef>
                        <a:spcAft>
                          <a:spcPts val="600"/>
                        </a:spcAft>
                      </a:pPr>
                      <a:r>
                        <a:rPr lang="en-US" sz="1800" dirty="0">
                          <a:effectLst/>
                          <a:latin typeface="Aptos" panose="020B0004020202020204" pitchFamily="34" charset="0"/>
                          <a:ea typeface="Avenir Next"/>
                          <a:cs typeface="Franklin Gothic Book" panose="020B0503020102020204" pitchFamily="34" charset="0"/>
                        </a:rPr>
                        <a:t>2</a:t>
                      </a:r>
                    </a:p>
                  </a:txBody>
                  <a:tcPr marL="63129" marR="63129" marT="0" marB="0">
                    <a:lnL w="12700" cap="flat" cmpd="sng" algn="ctr">
                      <a:solidFill>
                        <a:srgbClr val="808080"/>
                      </a:solidFill>
                      <a:prstDash val="solid"/>
                      <a:round/>
                      <a:headEnd type="none" w="med" len="med"/>
                      <a:tailEnd type="none" w="med" len="med"/>
                    </a:lnL>
                    <a:lnR>
                      <a:noFill/>
                    </a:lnR>
                    <a:lnT w="19050" cap="flat" cmpd="sng" algn="ctr">
                      <a:solidFill>
                        <a:srgbClr val="074F6A"/>
                      </a:solidFill>
                      <a:prstDash val="solid"/>
                      <a:round/>
                      <a:headEnd type="none" w="med" len="med"/>
                      <a:tailEnd type="none" w="med" len="med"/>
                    </a:lnT>
                    <a:lnB w="19050" cap="flat" cmpd="sng" algn="ctr">
                      <a:solidFill>
                        <a:srgbClr val="074F6A"/>
                      </a:solidFill>
                      <a:prstDash val="solid"/>
                      <a:round/>
                      <a:headEnd type="none" w="med" len="med"/>
                      <a:tailEnd type="none" w="med" len="med"/>
                    </a:lnB>
                    <a:noFill/>
                  </a:tcPr>
                </a:tc>
                <a:tc>
                  <a:txBody>
                    <a:bodyPr/>
                    <a:lstStyle/>
                    <a:p>
                      <a:pPr marL="0" marR="0">
                        <a:spcBef>
                          <a:spcPts val="0"/>
                        </a:spcBef>
                        <a:spcAft>
                          <a:spcPts val="600"/>
                        </a:spcAft>
                      </a:pPr>
                      <a:r>
                        <a:rPr lang="en-US" sz="1800" b="1" dirty="0">
                          <a:effectLst/>
                          <a:highlight>
                            <a:srgbClr val="00FF00"/>
                          </a:highlight>
                          <a:latin typeface="Aptos" panose="020B0004020202020204" pitchFamily="34" charset="0"/>
                          <a:ea typeface="Avenir Next"/>
                          <a:cs typeface="Franklin Gothic Book" panose="020B0503020102020204" pitchFamily="34" charset="0"/>
                        </a:rPr>
                        <a:t>Provide State support to </a:t>
                      </a:r>
                      <a:r>
                        <a:rPr lang="en-US" sz="1800" b="1" u="sng" dirty="0">
                          <a:effectLst/>
                          <a:highlight>
                            <a:srgbClr val="00FF00"/>
                          </a:highlight>
                          <a:latin typeface="Aptos" panose="020B0004020202020204" pitchFamily="34" charset="0"/>
                          <a:ea typeface="Avenir Next"/>
                          <a:cs typeface="Franklin Gothic Book" panose="020B0503020102020204" pitchFamily="34" charset="0"/>
                        </a:rPr>
                        <a:t>develop regional partnerships </a:t>
                      </a:r>
                      <a:r>
                        <a:rPr lang="en-US" sz="1800" b="1" dirty="0">
                          <a:effectLst/>
                          <a:highlight>
                            <a:srgbClr val="00FF00"/>
                          </a:highlight>
                          <a:latin typeface="Aptos" panose="020B0004020202020204" pitchFamily="34" charset="0"/>
                          <a:ea typeface="Avenir Next"/>
                          <a:cs typeface="Franklin Gothic Book" panose="020B0503020102020204" pitchFamily="34" charset="0"/>
                        </a:rPr>
                        <a:t>in water management, planning, project identification and development and funding.</a:t>
                      </a:r>
                      <a:r>
                        <a:rPr lang="en-US" sz="1800" b="1" dirty="0">
                          <a:effectLst/>
                          <a:latin typeface="Aptos" panose="020B0004020202020204" pitchFamily="34" charset="0"/>
                          <a:ea typeface="Avenir Next"/>
                          <a:cs typeface="Franklin Gothic Book" panose="020B0503020102020204" pitchFamily="34" charset="0"/>
                        </a:rPr>
                        <a:t> </a:t>
                      </a:r>
                      <a:r>
                        <a:rPr lang="en-US" sz="1800" dirty="0">
                          <a:effectLst/>
                          <a:latin typeface="Aptos" panose="020B0004020202020204" pitchFamily="34" charset="0"/>
                          <a:ea typeface="Avenir Next"/>
                          <a:cs typeface="Franklin Gothic Book" panose="020B0503020102020204" pitchFamily="34" charset="0"/>
                        </a:rPr>
                        <a:t>Incentivize these partnerships by making them requirements for state loans and grants where appropriate.</a:t>
                      </a:r>
                      <a:r>
                        <a:rPr lang="en-US" sz="1800" b="1" dirty="0">
                          <a:effectLst/>
                          <a:latin typeface="Aptos" panose="020B0004020202020204" pitchFamily="34" charset="0"/>
                          <a:ea typeface="Avenir Next"/>
                          <a:cs typeface="Franklin Gothic Book" panose="020B0503020102020204" pitchFamily="34" charset="0"/>
                        </a:rPr>
                        <a:t> </a:t>
                      </a:r>
                      <a:r>
                        <a:rPr lang="en-US" sz="1800" dirty="0">
                          <a:effectLst/>
                          <a:latin typeface="Aptos" panose="020B0004020202020204" pitchFamily="34" charset="0"/>
                          <a:ea typeface="Avenir Next"/>
                          <a:cs typeface="Franklin Gothic Book" panose="020B0503020102020204" pitchFamily="34" charset="0"/>
                        </a:rPr>
                        <a:t>Communities need help to be able to develop regional solutions and state investment to facilitate this could prove to have long-term financial benefit in improved efficiencies. This support is needed for long-term water supply and quality planning, identifying strong regional projects, grant writing to secure funding (including federal funds) for them, and technical assistance to help communities navigate existing state water programs.</a:t>
                      </a:r>
                    </a:p>
                  </a:txBody>
                  <a:tcPr marL="63129" marR="63129" marT="0" marB="0">
                    <a:lnL>
                      <a:noFill/>
                    </a:lnL>
                    <a:lnR w="12700" cap="flat" cmpd="sng" algn="ctr">
                      <a:solidFill>
                        <a:srgbClr val="808080"/>
                      </a:solidFill>
                      <a:prstDash val="solid"/>
                      <a:round/>
                      <a:headEnd type="none" w="med" len="med"/>
                      <a:tailEnd type="none" w="med" len="med"/>
                    </a:lnR>
                    <a:lnT w="19050" cap="flat" cmpd="sng" algn="ctr">
                      <a:solidFill>
                        <a:srgbClr val="074F6A"/>
                      </a:solidFill>
                      <a:prstDash val="solid"/>
                      <a:round/>
                      <a:headEnd type="none" w="med" len="med"/>
                      <a:tailEnd type="none" w="med" len="med"/>
                    </a:lnT>
                    <a:lnB>
                      <a:noFill/>
                    </a:lnB>
                    <a:noFill/>
                  </a:tcPr>
                </a:tc>
                <a:extLst>
                  <a:ext uri="{0D108BD9-81ED-4DB2-BD59-A6C34878D82A}">
                    <a16:rowId xmlns:a16="http://schemas.microsoft.com/office/drawing/2014/main" val="2382207516"/>
                  </a:ext>
                </a:extLst>
              </a:tr>
              <a:tr h="1416888">
                <a:tc vMerge="1">
                  <a:txBody>
                    <a:bodyPr/>
                    <a:lstStyle/>
                    <a:p>
                      <a:endParaRPr lang="en-US"/>
                    </a:p>
                  </a:txBody>
                  <a:tcPr/>
                </a:tc>
                <a:tc>
                  <a:txBody>
                    <a:bodyPr/>
                    <a:lstStyle/>
                    <a:p>
                      <a:pPr marL="0" marR="0">
                        <a:spcBef>
                          <a:spcPts val="0"/>
                        </a:spcBef>
                        <a:spcAft>
                          <a:spcPts val="600"/>
                        </a:spcAft>
                      </a:pPr>
                      <a:r>
                        <a:rPr lang="en-US" sz="1800" b="1">
                          <a:solidFill>
                            <a:srgbClr val="000000"/>
                          </a:solidFill>
                          <a:effectLst/>
                          <a:latin typeface="Aptos" panose="020B0004020202020204" pitchFamily="34" charset="0"/>
                          <a:ea typeface="Avenir Next"/>
                          <a:cs typeface="Franklin Gothic Book" panose="020B0503020102020204" pitchFamily="34" charset="0"/>
                        </a:rPr>
                        <a:t>Action(s) that must occur in two-year ramp-up phase:</a:t>
                      </a:r>
                      <a:endParaRPr lang="en-US" sz="180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Aptos" panose="020B0004020202020204" pitchFamily="34" charset="0"/>
                          <a:ea typeface="Avenir Next"/>
                          <a:cs typeface="Franklin Gothic Book" panose="020B0503020102020204" pitchFamily="34" charset="0"/>
                        </a:rPr>
                        <a:t>Identify regional planning areas to adopt the pilot approach for at least one high-priority region. Begin developing project pipeline necessary for long-term water security. Where applicable, work with existing planning efforts already underway to honor local differences and needs. </a:t>
                      </a:r>
                      <a:endParaRPr lang="en-US" sz="180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Aptos" panose="020B0004020202020204" pitchFamily="34" charset="0"/>
                          <a:ea typeface="Avenir Next"/>
                          <a:cs typeface="Franklin Gothic Book" panose="020B0503020102020204" pitchFamily="34" charset="0"/>
                        </a:rPr>
                        <a:t>Provide full-time support via employee or consultant services in engineering or planning services (district engineers, additional technical planning or grant writing staff, etc.) </a:t>
                      </a:r>
                      <a:endParaRPr lang="en-US" sz="180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808080"/>
                      </a:solidFill>
                      <a:prstDash val="solid"/>
                      <a:round/>
                      <a:headEnd type="none" w="med" len="med"/>
                      <a:tailEnd type="none" w="med" len="med"/>
                    </a:lnR>
                    <a:lnT>
                      <a:noFill/>
                    </a:lnT>
                    <a:lnB>
                      <a:noFill/>
                    </a:lnB>
                    <a:solidFill>
                      <a:srgbClr val="D1EEFF"/>
                    </a:solidFill>
                  </a:tcPr>
                </a:tc>
                <a:extLst>
                  <a:ext uri="{0D108BD9-81ED-4DB2-BD59-A6C34878D82A}">
                    <a16:rowId xmlns:a16="http://schemas.microsoft.com/office/drawing/2014/main" val="48928312"/>
                  </a:ext>
                </a:extLst>
              </a:tr>
              <a:tr h="659292">
                <a:tc vMerge="1">
                  <a:txBody>
                    <a:bodyPr/>
                    <a:lstStyle/>
                    <a:p>
                      <a:endParaRPr lang="en-US"/>
                    </a:p>
                  </a:txBody>
                  <a:tcPr/>
                </a:tc>
                <a:tc>
                  <a:txBody>
                    <a:bodyPr/>
                    <a:lstStyle/>
                    <a:p>
                      <a:pPr marL="0" marR="0">
                        <a:spcBef>
                          <a:spcPts val="0"/>
                        </a:spcBef>
                        <a:spcAft>
                          <a:spcPts val="600"/>
                        </a:spcAft>
                      </a:pPr>
                      <a:r>
                        <a:rPr lang="en-US" sz="1800" b="1" dirty="0">
                          <a:solidFill>
                            <a:srgbClr val="000000"/>
                          </a:solidFill>
                          <a:effectLst/>
                          <a:latin typeface="Aptos" panose="020B0004020202020204" pitchFamily="34" charset="0"/>
                          <a:ea typeface="Avenir Next"/>
                          <a:cs typeface="Franklin Gothic Book" panose="020B0503020102020204" pitchFamily="34" charset="0"/>
                        </a:rPr>
                        <a:t>By 2035, this can be accomplished:</a:t>
                      </a:r>
                      <a:endParaRPr lang="en-US" sz="18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venir Next"/>
                          <a:cs typeface="Franklin Gothic Book" panose="020B0503020102020204" pitchFamily="34" charset="0"/>
                        </a:rPr>
                        <a:t>All regions and high-priority communities are served by a rolling multi-generational (~50 year) water security plan. </a:t>
                      </a:r>
                      <a:endParaRPr lang="en-US" sz="18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venir Next"/>
                          <a:cs typeface="Franklin Gothic Book" panose="020B0503020102020204" pitchFamily="34" charset="0"/>
                        </a:rPr>
                        <a:t>All regions have active, effective regional project pipelines that feed and compete as part of statewide project pipelines. </a:t>
                      </a:r>
                      <a:endParaRPr lang="en-US" sz="1800" dirty="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808080"/>
                      </a:solidFill>
                      <a:prstDash val="solid"/>
                      <a:round/>
                      <a:headEnd type="none" w="med" len="med"/>
                      <a:tailEnd type="none" w="med" len="med"/>
                    </a:lnR>
                    <a:lnT>
                      <a:noFill/>
                    </a:lnT>
                    <a:lnB w="19050" cap="flat" cmpd="sng" algn="ctr">
                      <a:solidFill>
                        <a:srgbClr val="074F6A"/>
                      </a:solidFill>
                      <a:prstDash val="solid"/>
                      <a:round/>
                      <a:headEnd type="none" w="med" len="med"/>
                      <a:tailEnd type="none" w="med" len="med"/>
                    </a:lnB>
                    <a:solidFill>
                      <a:srgbClr val="FEEFD1"/>
                    </a:solidFill>
                  </a:tcPr>
                </a:tc>
                <a:extLst>
                  <a:ext uri="{0D108BD9-81ED-4DB2-BD59-A6C34878D82A}">
                    <a16:rowId xmlns:a16="http://schemas.microsoft.com/office/drawing/2014/main" val="114202035"/>
                  </a:ext>
                </a:extLst>
              </a:tr>
            </a:tbl>
          </a:graphicData>
        </a:graphic>
      </p:graphicFrame>
      <p:sp>
        <p:nvSpPr>
          <p:cNvPr id="7" name="Rectangle 4">
            <a:extLst>
              <a:ext uri="{FF2B5EF4-FFF2-40B4-BE49-F238E27FC236}">
                <a16:creationId xmlns:a16="http://schemas.microsoft.com/office/drawing/2014/main" id="{A26278B9-2851-914D-C7D0-E19A5F7CADF4}"/>
              </a:ext>
            </a:extLst>
          </p:cNvPr>
          <p:cNvSpPr>
            <a:spLocks noChangeArrowheads="1"/>
          </p:cNvSpPr>
          <p:nvPr/>
        </p:nvSpPr>
        <p:spPr bwMode="auto">
          <a:xfrm>
            <a:off x="905108" y="18327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Arrow: Right 11">
            <a:extLst>
              <a:ext uri="{FF2B5EF4-FFF2-40B4-BE49-F238E27FC236}">
                <a16:creationId xmlns:a16="http://schemas.microsoft.com/office/drawing/2014/main" id="{D9BCDE83-2E43-31E9-76DB-BCC92356C160}"/>
              </a:ext>
            </a:extLst>
          </p:cNvPr>
          <p:cNvSpPr/>
          <p:nvPr/>
        </p:nvSpPr>
        <p:spPr>
          <a:xfrm>
            <a:off x="996548" y="5633820"/>
            <a:ext cx="1939692" cy="599023"/>
          </a:xfrm>
          <a:prstGeom prst="righ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KWA Priority</a:t>
            </a:r>
          </a:p>
        </p:txBody>
      </p:sp>
      <p:sp>
        <p:nvSpPr>
          <p:cNvPr id="14" name="TextBox 13">
            <a:extLst>
              <a:ext uri="{FF2B5EF4-FFF2-40B4-BE49-F238E27FC236}">
                <a16:creationId xmlns:a16="http://schemas.microsoft.com/office/drawing/2014/main" id="{2AEF690C-9B69-E96B-5B2F-F7AAF14C7078}"/>
              </a:ext>
            </a:extLst>
          </p:cNvPr>
          <p:cNvSpPr txBox="1"/>
          <p:nvPr/>
        </p:nvSpPr>
        <p:spPr>
          <a:xfrm>
            <a:off x="2936240" y="5771178"/>
            <a:ext cx="8717280" cy="461665"/>
          </a:xfrm>
          <a:prstGeom prst="rect">
            <a:avLst/>
          </a:prstGeom>
          <a:noFill/>
        </p:spPr>
        <p:txBody>
          <a:bodyPr wrap="square">
            <a:spAutoFit/>
          </a:bodyPr>
          <a:lstStyle/>
          <a:p>
            <a:r>
              <a:rPr lang="en-US" sz="2400" baseline="30000" dirty="0">
                <a:effectLst/>
                <a:ea typeface="Avenir Next"/>
                <a:cs typeface="Franklin Gothic Book" panose="020B0503020102020204" pitchFamily="34" charset="0"/>
              </a:rPr>
              <a:t>Responsive to KWA priority to </a:t>
            </a:r>
            <a:r>
              <a:rPr lang="en-US" sz="2400" b="1" baseline="30000" dirty="0">
                <a:effectLst/>
                <a:ea typeface="Avenir Next"/>
                <a:cs typeface="Franklin Gothic Book" panose="020B0503020102020204" pitchFamily="34" charset="0"/>
              </a:rPr>
              <a:t>expand water planning </a:t>
            </a:r>
            <a:r>
              <a:rPr lang="en-US" sz="2400" baseline="30000" dirty="0">
                <a:effectLst/>
                <a:ea typeface="Avenir Next"/>
                <a:cs typeface="Franklin Gothic Book" panose="020B0503020102020204" pitchFamily="34" charset="0"/>
              </a:rPr>
              <a:t>and “</a:t>
            </a:r>
            <a:r>
              <a:rPr lang="en-US" sz="2400" b="1" baseline="30000" dirty="0">
                <a:effectLst/>
                <a:ea typeface="Avenir Next"/>
                <a:cs typeface="Franklin Gothic Book" panose="020B0503020102020204" pitchFamily="34" charset="0"/>
              </a:rPr>
              <a:t>incentivize collective action</a:t>
            </a:r>
            <a:r>
              <a:rPr lang="en-US" sz="2400" baseline="30000" dirty="0">
                <a:effectLst/>
                <a:ea typeface="Avenir Next"/>
                <a:cs typeface="Franklin Gothic Book" panose="020B0503020102020204" pitchFamily="34" charset="0"/>
              </a:rPr>
              <a:t>”. </a:t>
            </a:r>
            <a:endParaRPr lang="en-US" sz="2400" dirty="0"/>
          </a:p>
        </p:txBody>
      </p:sp>
    </p:spTree>
    <p:extLst>
      <p:ext uri="{BB962C8B-B14F-4D97-AF65-F5344CB8AC3E}">
        <p14:creationId xmlns:p14="http://schemas.microsoft.com/office/powerpoint/2010/main" val="1011365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E84BF-CBD4-12CB-0DA8-51DB3B331907}"/>
            </a:ext>
          </a:extLst>
        </p:cNvPr>
        <p:cNvGrpSpPr/>
        <p:nvPr/>
      </p:nvGrpSpPr>
      <p:grpSpPr>
        <a:xfrm>
          <a:off x="0" y="0"/>
          <a:ext cx="0" cy="0"/>
          <a:chOff x="0" y="0"/>
          <a:chExt cx="0" cy="0"/>
        </a:xfrm>
      </p:grpSpPr>
      <p:sp>
        <p:nvSpPr>
          <p:cNvPr id="7" name="Rectangle 4">
            <a:extLst>
              <a:ext uri="{FF2B5EF4-FFF2-40B4-BE49-F238E27FC236}">
                <a16:creationId xmlns:a16="http://schemas.microsoft.com/office/drawing/2014/main" id="{6220BE5C-3435-2CA6-F898-00B7F44FFEA3}"/>
              </a:ext>
            </a:extLst>
          </p:cNvPr>
          <p:cNvSpPr>
            <a:spLocks noChangeArrowheads="1"/>
          </p:cNvSpPr>
          <p:nvPr/>
        </p:nvSpPr>
        <p:spPr bwMode="auto">
          <a:xfrm>
            <a:off x="905108" y="18327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3A2DC66A-D79B-55AE-70CC-10DF68551CAE}"/>
              </a:ext>
            </a:extLst>
          </p:cNvPr>
          <p:cNvGraphicFramePr>
            <a:graphicFrameLocks noGrp="1"/>
          </p:cNvGraphicFramePr>
          <p:nvPr>
            <p:extLst>
              <p:ext uri="{D42A27DB-BD31-4B8C-83A1-F6EECF244321}">
                <p14:modId xmlns:p14="http://schemas.microsoft.com/office/powerpoint/2010/main" val="2922058556"/>
              </p:ext>
            </p:extLst>
          </p:nvPr>
        </p:nvGraphicFramePr>
        <p:xfrm>
          <a:off x="838200" y="470110"/>
          <a:ext cx="10515600" cy="2072640"/>
        </p:xfrm>
        <a:graphic>
          <a:graphicData uri="http://schemas.openxmlformats.org/drawingml/2006/table">
            <a:tbl>
              <a:tblPr firstRow="1" firstCol="1" bandRow="1"/>
              <a:tblGrid>
                <a:gridCol w="210015">
                  <a:extLst>
                    <a:ext uri="{9D8B030D-6E8A-4147-A177-3AD203B41FA5}">
                      <a16:colId xmlns:a16="http://schemas.microsoft.com/office/drawing/2014/main" val="2977117542"/>
                    </a:ext>
                  </a:extLst>
                </a:gridCol>
                <a:gridCol w="10305585">
                  <a:extLst>
                    <a:ext uri="{9D8B030D-6E8A-4147-A177-3AD203B41FA5}">
                      <a16:colId xmlns:a16="http://schemas.microsoft.com/office/drawing/2014/main" val="1016522077"/>
                    </a:ext>
                  </a:extLst>
                </a:gridCol>
              </a:tblGrid>
              <a:tr h="359516">
                <a:tc rowSpan="3">
                  <a:txBody>
                    <a:bodyPr/>
                    <a:lstStyle/>
                    <a:p>
                      <a:pPr marL="0" marR="0">
                        <a:spcBef>
                          <a:spcPts val="0"/>
                        </a:spcBef>
                        <a:spcAft>
                          <a:spcPts val="600"/>
                        </a:spcAft>
                      </a:pPr>
                      <a:r>
                        <a:rPr lang="en-US" sz="1100">
                          <a:effectLst/>
                          <a:latin typeface="Aptos" panose="020B0004020202020204" pitchFamily="34" charset="0"/>
                          <a:ea typeface="Avenir Next"/>
                          <a:cs typeface="Franklin Gothic Book" panose="020B0503020102020204" pitchFamily="34" charset="0"/>
                        </a:rPr>
                        <a:t>3</a:t>
                      </a:r>
                    </a:p>
                  </a:txBody>
                  <a:tcPr marL="63129" marR="63129" marT="0" marB="0">
                    <a:lnL w="12700" cap="flat" cmpd="sng" algn="ctr">
                      <a:solidFill>
                        <a:srgbClr val="808080"/>
                      </a:solidFill>
                      <a:prstDash val="solid"/>
                      <a:round/>
                      <a:headEnd type="none" w="med" len="med"/>
                      <a:tailEnd type="none" w="med" len="med"/>
                    </a:lnL>
                    <a:lnR>
                      <a:noFill/>
                    </a:lnR>
                    <a:lnT w="19050" cap="flat" cmpd="sng" algn="ctr">
                      <a:solidFill>
                        <a:srgbClr val="074F6A"/>
                      </a:solidFill>
                      <a:prstDash val="solid"/>
                      <a:round/>
                      <a:headEnd type="none" w="med" len="med"/>
                      <a:tailEnd type="none" w="med" len="med"/>
                    </a:lnT>
                    <a:lnB w="19050" cap="flat" cmpd="sng" algn="ctr">
                      <a:solidFill>
                        <a:srgbClr val="074F6A"/>
                      </a:solidFill>
                      <a:prstDash val="solid"/>
                      <a:round/>
                      <a:headEnd type="none" w="med" len="med"/>
                      <a:tailEnd type="none" w="med" len="med"/>
                    </a:lnB>
                    <a:noFill/>
                  </a:tcPr>
                </a:tc>
                <a:tc>
                  <a:txBody>
                    <a:bodyPr/>
                    <a:lstStyle/>
                    <a:p>
                      <a:pPr marL="0" marR="0">
                        <a:spcBef>
                          <a:spcPts val="0"/>
                        </a:spcBef>
                        <a:spcAft>
                          <a:spcPts val="600"/>
                        </a:spcAft>
                      </a:pPr>
                      <a:r>
                        <a:rPr lang="en-US" sz="1800" b="1" dirty="0">
                          <a:effectLst/>
                          <a:highlight>
                            <a:srgbClr val="00FF00"/>
                          </a:highlight>
                          <a:latin typeface="Aptos" panose="020B0004020202020204" pitchFamily="34" charset="0"/>
                          <a:ea typeface="Avenir Next"/>
                          <a:cs typeface="Franklin Gothic Book" panose="020B0503020102020204" pitchFamily="34" charset="0"/>
                        </a:rPr>
                        <a:t>Require </a:t>
                      </a:r>
                      <a:r>
                        <a:rPr lang="en-US" sz="1800" b="1" u="sng" dirty="0">
                          <a:effectLst/>
                          <a:highlight>
                            <a:srgbClr val="00FF00"/>
                          </a:highlight>
                          <a:latin typeface="Aptos" panose="020B0004020202020204" pitchFamily="34" charset="0"/>
                          <a:ea typeface="Avenir Next"/>
                          <a:cs typeface="Franklin Gothic Book" panose="020B0503020102020204" pitchFamily="34" charset="0"/>
                        </a:rPr>
                        <a:t>long-term water supply planning</a:t>
                      </a:r>
                      <a:r>
                        <a:rPr lang="en-US" sz="1800" b="1" dirty="0">
                          <a:effectLst/>
                          <a:highlight>
                            <a:srgbClr val="00FF00"/>
                          </a:highlight>
                          <a:latin typeface="Aptos" panose="020B0004020202020204" pitchFamily="34" charset="0"/>
                          <a:ea typeface="Avenir Next"/>
                          <a:cs typeface="Franklin Gothic Book" panose="020B0503020102020204" pitchFamily="34" charset="0"/>
                        </a:rPr>
                        <a:t> for municipalities seeking State loans/grants for infrastructure projects. </a:t>
                      </a:r>
                      <a:r>
                        <a:rPr lang="en-US" sz="1800" dirty="0">
                          <a:effectLst/>
                          <a:highlight>
                            <a:srgbClr val="00FF00"/>
                          </a:highlight>
                          <a:latin typeface="Aptos" panose="020B0004020202020204" pitchFamily="34" charset="0"/>
                          <a:ea typeface="Avenir Next"/>
                          <a:cs typeface="Franklin Gothic Book" panose="020B0503020102020204" pitchFamily="34" charset="0"/>
                        </a:rPr>
                        <a:t>State support and technical assistance for planning will be necessary to bring this to fruition.</a:t>
                      </a:r>
                      <a:endParaRPr lang="en-US" sz="1800" dirty="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808080"/>
                      </a:solidFill>
                      <a:prstDash val="solid"/>
                      <a:round/>
                      <a:headEnd type="none" w="med" len="med"/>
                      <a:tailEnd type="none" w="med" len="med"/>
                    </a:lnR>
                    <a:lnT w="19050" cap="flat" cmpd="sng" algn="ctr">
                      <a:solidFill>
                        <a:srgbClr val="074F6A"/>
                      </a:solidFill>
                      <a:prstDash val="solid"/>
                      <a:round/>
                      <a:headEnd type="none" w="med" len="med"/>
                      <a:tailEnd type="none" w="med" len="med"/>
                    </a:lnT>
                    <a:lnB>
                      <a:noFill/>
                    </a:lnB>
                    <a:noFill/>
                  </a:tcPr>
                </a:tc>
                <a:extLst>
                  <a:ext uri="{0D108BD9-81ED-4DB2-BD59-A6C34878D82A}">
                    <a16:rowId xmlns:a16="http://schemas.microsoft.com/office/drawing/2014/main" val="541078253"/>
                  </a:ext>
                </a:extLst>
              </a:tr>
              <a:tr h="575172">
                <a:tc vMerge="1">
                  <a:txBody>
                    <a:bodyPr/>
                    <a:lstStyle/>
                    <a:p>
                      <a:endParaRPr lang="en-US"/>
                    </a:p>
                  </a:txBody>
                  <a:tcPr/>
                </a:tc>
                <a:tc>
                  <a:txBody>
                    <a:bodyPr/>
                    <a:lstStyle/>
                    <a:p>
                      <a:pPr marL="0" marR="0">
                        <a:spcBef>
                          <a:spcPts val="0"/>
                        </a:spcBef>
                        <a:spcAft>
                          <a:spcPts val="600"/>
                        </a:spcAft>
                      </a:pPr>
                      <a:r>
                        <a:rPr lang="en-US" sz="1800" b="1">
                          <a:solidFill>
                            <a:srgbClr val="000000"/>
                          </a:solidFill>
                          <a:effectLst/>
                          <a:latin typeface="Aptos" panose="020B0004020202020204" pitchFamily="34" charset="0"/>
                          <a:ea typeface="Avenir Next"/>
                          <a:cs typeface="Franklin Gothic Book" panose="020B0503020102020204" pitchFamily="34" charset="0"/>
                        </a:rPr>
                        <a:t>Action(s) that must occur by FY26-27 to achieve:</a:t>
                      </a:r>
                      <a:endParaRPr lang="en-US" sz="180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600"/>
                        </a:spcAft>
                        <a:buFont typeface="Symbol" panose="05050102010706020507" pitchFamily="18" charset="2"/>
                        <a:buChar char=""/>
                      </a:pPr>
                      <a:r>
                        <a:rPr lang="en-US" sz="1800">
                          <a:solidFill>
                            <a:srgbClr val="000000"/>
                          </a:solidFill>
                          <a:effectLst/>
                          <a:highlight>
                            <a:srgbClr val="00FF00"/>
                          </a:highlight>
                          <a:latin typeface="Aptos" panose="020B0004020202020204" pitchFamily="34" charset="0"/>
                          <a:ea typeface="Avenir Next"/>
                          <a:cs typeface="Franklin Gothic Book" panose="020B0503020102020204" pitchFamily="34" charset="0"/>
                        </a:rPr>
                        <a:t>Implement an approach that provides bonus points for long-term planning and regionalization.</a:t>
                      </a:r>
                      <a:r>
                        <a:rPr lang="en-US" sz="1800">
                          <a:solidFill>
                            <a:srgbClr val="000000"/>
                          </a:solidFill>
                          <a:effectLst/>
                          <a:latin typeface="Aptos" panose="020B0004020202020204" pitchFamily="34" charset="0"/>
                          <a:ea typeface="Avenir Next"/>
                          <a:cs typeface="Franklin Gothic Book" panose="020B0503020102020204" pitchFamily="34" charset="0"/>
                        </a:rPr>
                        <a:t> </a:t>
                      </a:r>
                      <a:endParaRPr lang="en-US" sz="180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808080"/>
                      </a:solidFill>
                      <a:prstDash val="solid"/>
                      <a:round/>
                      <a:headEnd type="none" w="med" len="med"/>
                      <a:tailEnd type="none" w="med" len="med"/>
                    </a:lnR>
                    <a:lnT>
                      <a:noFill/>
                    </a:lnT>
                    <a:lnB>
                      <a:noFill/>
                    </a:lnB>
                    <a:solidFill>
                      <a:srgbClr val="D1EEFF"/>
                    </a:solidFill>
                  </a:tcPr>
                </a:tc>
                <a:extLst>
                  <a:ext uri="{0D108BD9-81ED-4DB2-BD59-A6C34878D82A}">
                    <a16:rowId xmlns:a16="http://schemas.microsoft.com/office/drawing/2014/main" val="1813685207"/>
                  </a:ext>
                </a:extLst>
              </a:tr>
              <a:tr h="406829">
                <a:tc vMerge="1">
                  <a:txBody>
                    <a:bodyPr/>
                    <a:lstStyle/>
                    <a:p>
                      <a:endParaRPr lang="en-US"/>
                    </a:p>
                  </a:txBody>
                  <a:tcPr/>
                </a:tc>
                <a:tc>
                  <a:txBody>
                    <a:bodyPr/>
                    <a:lstStyle/>
                    <a:p>
                      <a:pPr marL="0" marR="0">
                        <a:spcBef>
                          <a:spcPts val="0"/>
                        </a:spcBef>
                        <a:spcAft>
                          <a:spcPts val="600"/>
                        </a:spcAft>
                      </a:pPr>
                      <a:r>
                        <a:rPr lang="en-US" sz="1800" b="1" dirty="0">
                          <a:solidFill>
                            <a:srgbClr val="000000"/>
                          </a:solidFill>
                          <a:effectLst/>
                          <a:latin typeface="Aptos" panose="020B0004020202020204" pitchFamily="34" charset="0"/>
                          <a:ea typeface="Avenir Next"/>
                          <a:cs typeface="Franklin Gothic Book" panose="020B0503020102020204" pitchFamily="34" charset="0"/>
                        </a:rPr>
                        <a:t>By 2035, this can be accomplished:</a:t>
                      </a:r>
                      <a:endParaRPr lang="en-US" sz="18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600"/>
                        </a:spcAft>
                        <a:buFont typeface="Symbol" panose="05050102010706020507" pitchFamily="18" charset="2"/>
                        <a:buChar char=""/>
                      </a:pPr>
                      <a:r>
                        <a:rPr lang="en-US" sz="1800" dirty="0">
                          <a:solidFill>
                            <a:srgbClr val="000000"/>
                          </a:solidFill>
                          <a:effectLst/>
                          <a:latin typeface="Aptos" panose="020B0004020202020204" pitchFamily="34" charset="0"/>
                          <a:ea typeface="Avenir Next"/>
                          <a:cs typeface="Franklin Gothic Book" panose="020B0503020102020204" pitchFamily="34" charset="0"/>
                        </a:rPr>
                        <a:t>Make a requirement for selection. (Assuming all regions have support per rec 2.)</a:t>
                      </a:r>
                      <a:endParaRPr lang="en-US" sz="1800" dirty="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808080"/>
                      </a:solidFill>
                      <a:prstDash val="solid"/>
                      <a:round/>
                      <a:headEnd type="none" w="med" len="med"/>
                      <a:tailEnd type="none" w="med" len="med"/>
                    </a:lnR>
                    <a:lnT>
                      <a:noFill/>
                    </a:lnT>
                    <a:lnB w="19050" cap="flat" cmpd="sng" algn="ctr">
                      <a:solidFill>
                        <a:srgbClr val="074F6A"/>
                      </a:solidFill>
                      <a:prstDash val="solid"/>
                      <a:round/>
                      <a:headEnd type="none" w="med" len="med"/>
                      <a:tailEnd type="none" w="med" len="med"/>
                    </a:lnB>
                    <a:solidFill>
                      <a:srgbClr val="FEEFD1"/>
                    </a:solidFill>
                  </a:tcPr>
                </a:tc>
                <a:extLst>
                  <a:ext uri="{0D108BD9-81ED-4DB2-BD59-A6C34878D82A}">
                    <a16:rowId xmlns:a16="http://schemas.microsoft.com/office/drawing/2014/main" val="3443940503"/>
                  </a:ext>
                </a:extLst>
              </a:tr>
            </a:tbl>
          </a:graphicData>
        </a:graphic>
      </p:graphicFrame>
      <p:sp>
        <p:nvSpPr>
          <p:cNvPr id="3" name="Rectangle 1">
            <a:extLst>
              <a:ext uri="{FF2B5EF4-FFF2-40B4-BE49-F238E27FC236}">
                <a16:creationId xmlns:a16="http://schemas.microsoft.com/office/drawing/2014/main" id="{373FEF2F-839B-0989-A7D6-C2F42BF006AF}"/>
              </a:ext>
            </a:extLst>
          </p:cNvPr>
          <p:cNvSpPr>
            <a:spLocks noChangeArrowheads="1"/>
          </p:cNvSpPr>
          <p:nvPr/>
        </p:nvSpPr>
        <p:spPr bwMode="auto">
          <a:xfrm>
            <a:off x="838200" y="3252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Arrow: Right 7">
            <a:extLst>
              <a:ext uri="{FF2B5EF4-FFF2-40B4-BE49-F238E27FC236}">
                <a16:creationId xmlns:a16="http://schemas.microsoft.com/office/drawing/2014/main" id="{D13435BD-E3A1-A67A-153F-EC0600144E49}"/>
              </a:ext>
            </a:extLst>
          </p:cNvPr>
          <p:cNvSpPr/>
          <p:nvPr/>
        </p:nvSpPr>
        <p:spPr>
          <a:xfrm>
            <a:off x="722228" y="4556860"/>
            <a:ext cx="1939692" cy="599023"/>
          </a:xfrm>
          <a:prstGeom prst="righ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KWA Priority</a:t>
            </a:r>
          </a:p>
        </p:txBody>
      </p:sp>
      <p:sp>
        <p:nvSpPr>
          <p:cNvPr id="12" name="TextBox 11">
            <a:extLst>
              <a:ext uri="{FF2B5EF4-FFF2-40B4-BE49-F238E27FC236}">
                <a16:creationId xmlns:a16="http://schemas.microsoft.com/office/drawing/2014/main" id="{AB72E265-4BCF-5397-0645-1F58DFE10FAF}"/>
              </a:ext>
            </a:extLst>
          </p:cNvPr>
          <p:cNvSpPr txBox="1"/>
          <p:nvPr/>
        </p:nvSpPr>
        <p:spPr>
          <a:xfrm>
            <a:off x="2661920" y="4694218"/>
            <a:ext cx="9367520" cy="461665"/>
          </a:xfrm>
          <a:prstGeom prst="rect">
            <a:avLst/>
          </a:prstGeom>
          <a:noFill/>
        </p:spPr>
        <p:txBody>
          <a:bodyPr wrap="square">
            <a:spAutoFit/>
          </a:bodyPr>
          <a:lstStyle/>
          <a:p>
            <a:r>
              <a:rPr lang="en-US" sz="2400" baseline="30000" dirty="0">
                <a:effectLst/>
                <a:ea typeface="Avenir Next"/>
                <a:cs typeface="Franklin Gothic Book" panose="020B0503020102020204" pitchFamily="34" charset="0"/>
              </a:rPr>
              <a:t>Responsive to KWA priority to “</a:t>
            </a:r>
            <a:r>
              <a:rPr lang="en-US" sz="2400" b="1" baseline="30000" dirty="0">
                <a:effectLst/>
                <a:ea typeface="Avenir Next"/>
                <a:cs typeface="Franklin Gothic Book" panose="020B0503020102020204" pitchFamily="34" charset="0"/>
              </a:rPr>
              <a:t>promote and incentivize regionalization of public water systems</a:t>
            </a:r>
            <a:r>
              <a:rPr lang="en-US" sz="2400" i="1" baseline="30000" dirty="0">
                <a:effectLst/>
                <a:ea typeface="Avenir Next"/>
                <a:cs typeface="Franklin Gothic Book" panose="020B0503020102020204" pitchFamily="34" charset="0"/>
              </a:rPr>
              <a:t>.”</a:t>
            </a:r>
            <a:endParaRPr lang="en-US" sz="2400" dirty="0"/>
          </a:p>
        </p:txBody>
      </p:sp>
    </p:spTree>
    <p:extLst>
      <p:ext uri="{BB962C8B-B14F-4D97-AF65-F5344CB8AC3E}">
        <p14:creationId xmlns:p14="http://schemas.microsoft.com/office/powerpoint/2010/main" val="2720842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EC2F4-37ED-3170-5F5D-5F21AC3D4CAA}"/>
            </a:ext>
          </a:extLst>
        </p:cNvPr>
        <p:cNvGrpSpPr/>
        <p:nvPr/>
      </p:nvGrpSpPr>
      <p:grpSpPr>
        <a:xfrm>
          <a:off x="0" y="0"/>
          <a:ext cx="0" cy="0"/>
          <a:chOff x="0" y="0"/>
          <a:chExt cx="0" cy="0"/>
        </a:xfrm>
      </p:grpSpPr>
      <p:sp>
        <p:nvSpPr>
          <p:cNvPr id="7" name="Rectangle 4">
            <a:extLst>
              <a:ext uri="{FF2B5EF4-FFF2-40B4-BE49-F238E27FC236}">
                <a16:creationId xmlns:a16="http://schemas.microsoft.com/office/drawing/2014/main" id="{DCE2E693-083F-B85C-8A5C-9B39DD9E5F3D}"/>
              </a:ext>
            </a:extLst>
          </p:cNvPr>
          <p:cNvSpPr>
            <a:spLocks noChangeArrowheads="1"/>
          </p:cNvSpPr>
          <p:nvPr/>
        </p:nvSpPr>
        <p:spPr bwMode="auto">
          <a:xfrm>
            <a:off x="905108" y="18327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B599F7B8-B7C7-3FDC-CF86-377E5FB54EA9}"/>
              </a:ext>
            </a:extLst>
          </p:cNvPr>
          <p:cNvSpPr>
            <a:spLocks noChangeArrowheads="1"/>
          </p:cNvSpPr>
          <p:nvPr/>
        </p:nvSpPr>
        <p:spPr bwMode="auto">
          <a:xfrm>
            <a:off x="838200" y="3252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D7E95FCE-148F-6D1B-5803-DD33C700EFFF}"/>
              </a:ext>
            </a:extLst>
          </p:cNvPr>
          <p:cNvGraphicFramePr>
            <a:graphicFrameLocks noGrp="1"/>
          </p:cNvGraphicFramePr>
          <p:nvPr>
            <p:extLst>
              <p:ext uri="{D42A27DB-BD31-4B8C-83A1-F6EECF244321}">
                <p14:modId xmlns:p14="http://schemas.microsoft.com/office/powerpoint/2010/main" val="3496312515"/>
              </p:ext>
            </p:extLst>
          </p:nvPr>
        </p:nvGraphicFramePr>
        <p:xfrm>
          <a:off x="505521" y="272884"/>
          <a:ext cx="10848279" cy="3618891"/>
        </p:xfrm>
        <a:graphic>
          <a:graphicData uri="http://schemas.openxmlformats.org/drawingml/2006/table">
            <a:tbl>
              <a:tblPr firstRow="1" firstCol="1" bandRow="1"/>
              <a:tblGrid>
                <a:gridCol w="446739">
                  <a:extLst>
                    <a:ext uri="{9D8B030D-6E8A-4147-A177-3AD203B41FA5}">
                      <a16:colId xmlns:a16="http://schemas.microsoft.com/office/drawing/2014/main" val="802668883"/>
                    </a:ext>
                  </a:extLst>
                </a:gridCol>
                <a:gridCol w="10401540">
                  <a:extLst>
                    <a:ext uri="{9D8B030D-6E8A-4147-A177-3AD203B41FA5}">
                      <a16:colId xmlns:a16="http://schemas.microsoft.com/office/drawing/2014/main" val="3457011885"/>
                    </a:ext>
                  </a:extLst>
                </a:gridCol>
              </a:tblGrid>
              <a:tr h="744262">
                <a:tc rowSpan="3">
                  <a:txBody>
                    <a:bodyPr/>
                    <a:lstStyle/>
                    <a:p>
                      <a:pPr marL="0" marR="0">
                        <a:spcBef>
                          <a:spcPts val="0"/>
                        </a:spcBef>
                        <a:spcAft>
                          <a:spcPts val="600"/>
                        </a:spcAft>
                      </a:pPr>
                      <a:r>
                        <a:rPr lang="en-US" sz="1800" dirty="0">
                          <a:effectLst/>
                          <a:latin typeface="Aptos" panose="020B0004020202020204" pitchFamily="34" charset="0"/>
                          <a:ea typeface="Avenir Next"/>
                          <a:cs typeface="Franklin Gothic Book" panose="020B0503020102020204" pitchFamily="34" charset="0"/>
                        </a:rPr>
                        <a:t>4</a:t>
                      </a:r>
                    </a:p>
                  </a:txBody>
                  <a:tcPr marL="63129" marR="63129" marT="0" marB="0">
                    <a:lnL w="12700" cap="flat" cmpd="sng" algn="ctr">
                      <a:solidFill>
                        <a:srgbClr val="808080"/>
                      </a:solidFill>
                      <a:prstDash val="solid"/>
                      <a:round/>
                      <a:headEnd type="none" w="med" len="med"/>
                      <a:tailEnd type="none" w="med" len="med"/>
                    </a:lnL>
                    <a:lnR>
                      <a:noFill/>
                    </a:lnR>
                    <a:lnT w="19050" cap="flat" cmpd="sng" algn="ctr">
                      <a:solidFill>
                        <a:srgbClr val="074F6A"/>
                      </a:solidFill>
                      <a:prstDash val="solid"/>
                      <a:round/>
                      <a:headEnd type="none" w="med" len="med"/>
                      <a:tailEnd type="none" w="med" len="med"/>
                    </a:lnT>
                    <a:lnB w="19050" cap="flat" cmpd="sng" algn="ctr">
                      <a:solidFill>
                        <a:srgbClr val="074F6A"/>
                      </a:solidFill>
                      <a:prstDash val="solid"/>
                      <a:round/>
                      <a:headEnd type="none" w="med" len="med"/>
                      <a:tailEnd type="none" w="med" len="med"/>
                    </a:lnB>
                    <a:noFill/>
                  </a:tcPr>
                </a:tc>
                <a:tc>
                  <a:txBody>
                    <a:bodyPr/>
                    <a:lstStyle/>
                    <a:p>
                      <a:pPr marL="0" marR="0">
                        <a:spcBef>
                          <a:spcPts val="0"/>
                        </a:spcBef>
                        <a:spcAft>
                          <a:spcPts val="600"/>
                        </a:spcAft>
                      </a:pPr>
                      <a:r>
                        <a:rPr lang="en-US" sz="1800" b="1" u="sng" dirty="0">
                          <a:effectLst/>
                          <a:latin typeface="Aptos" panose="020B0004020202020204" pitchFamily="34" charset="0"/>
                          <a:ea typeface="Avenir Next"/>
                          <a:cs typeface="Franklin Gothic Book" panose="020B0503020102020204" pitchFamily="34" charset="0"/>
                        </a:rPr>
                        <a:t>Streamline water programs</a:t>
                      </a:r>
                      <a:r>
                        <a:rPr lang="en-US" sz="1800" b="1" dirty="0">
                          <a:effectLst/>
                          <a:latin typeface="Aptos" panose="020B0004020202020204" pitchFamily="34" charset="0"/>
                          <a:ea typeface="Avenir Next"/>
                          <a:cs typeface="Franklin Gothic Book" panose="020B0503020102020204" pitchFamily="34" charset="0"/>
                        </a:rPr>
                        <a:t> (over 50 currently) across agencies to improve flexibility and efficiency and implement a “no-wrong door” policy for accessing water resources information.</a:t>
                      </a:r>
                      <a:endParaRPr lang="en-US" sz="1800" dirty="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808080"/>
                      </a:solidFill>
                      <a:prstDash val="solid"/>
                      <a:round/>
                      <a:headEnd type="none" w="med" len="med"/>
                      <a:tailEnd type="none" w="med" len="med"/>
                    </a:lnR>
                    <a:lnT w="19050" cap="flat" cmpd="sng" algn="ctr">
                      <a:solidFill>
                        <a:srgbClr val="074F6A"/>
                      </a:solidFill>
                      <a:prstDash val="solid"/>
                      <a:round/>
                      <a:headEnd type="none" w="med" len="med"/>
                      <a:tailEnd type="none" w="med" len="med"/>
                    </a:lnT>
                    <a:lnB>
                      <a:noFill/>
                    </a:lnB>
                    <a:noFill/>
                  </a:tcPr>
                </a:tc>
                <a:extLst>
                  <a:ext uri="{0D108BD9-81ED-4DB2-BD59-A6C34878D82A}">
                    <a16:rowId xmlns:a16="http://schemas.microsoft.com/office/drawing/2014/main" val="21823324"/>
                  </a:ext>
                </a:extLst>
              </a:tr>
              <a:tr h="1594022">
                <a:tc vMerge="1">
                  <a:txBody>
                    <a:bodyPr/>
                    <a:lstStyle/>
                    <a:p>
                      <a:endParaRPr lang="en-US"/>
                    </a:p>
                  </a:txBody>
                  <a:tcPr/>
                </a:tc>
                <a:tc>
                  <a:txBody>
                    <a:bodyPr/>
                    <a:lstStyle/>
                    <a:p>
                      <a:pPr marL="0" marR="0">
                        <a:spcBef>
                          <a:spcPts val="0"/>
                        </a:spcBef>
                        <a:spcAft>
                          <a:spcPts val="600"/>
                        </a:spcAft>
                      </a:pPr>
                      <a:r>
                        <a:rPr lang="en-US" sz="1800" b="1" dirty="0">
                          <a:solidFill>
                            <a:srgbClr val="000000"/>
                          </a:solidFill>
                          <a:effectLst/>
                          <a:latin typeface="Aptos" panose="020B0004020202020204" pitchFamily="34" charset="0"/>
                          <a:ea typeface="Avenir Next"/>
                          <a:cs typeface="Franklin Gothic Book" panose="020B0503020102020204" pitchFamily="34" charset="0"/>
                        </a:rPr>
                        <a:t>Action(s) that must occur in two-year ramp-up phase:</a:t>
                      </a:r>
                      <a:endParaRPr lang="en-US" sz="18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venir Next"/>
                          <a:cs typeface="Franklin Gothic Book" panose="020B0503020102020204" pitchFamily="34" charset="0"/>
                        </a:rPr>
                        <a:t>Bundle programs where possible to create more flexibility and emphasis on problem-solving not programs.</a:t>
                      </a:r>
                      <a:endParaRPr lang="en-US" sz="18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venir Next"/>
                          <a:cs typeface="Franklin Gothic Book" panose="020B0503020102020204" pitchFamily="34" charset="0"/>
                        </a:rPr>
                        <a:t>Launch universal water website (already underway) to allow easy access for communities to find resources</a:t>
                      </a:r>
                      <a:endParaRPr lang="en-US" sz="1800" dirty="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808080"/>
                      </a:solidFill>
                      <a:prstDash val="solid"/>
                      <a:round/>
                      <a:headEnd type="none" w="med" len="med"/>
                      <a:tailEnd type="none" w="med" len="med"/>
                    </a:lnR>
                    <a:lnT>
                      <a:noFill/>
                    </a:lnT>
                    <a:lnB>
                      <a:noFill/>
                    </a:lnB>
                    <a:solidFill>
                      <a:srgbClr val="D1EEFF"/>
                    </a:solidFill>
                  </a:tcPr>
                </a:tc>
                <a:extLst>
                  <a:ext uri="{0D108BD9-81ED-4DB2-BD59-A6C34878D82A}">
                    <a16:rowId xmlns:a16="http://schemas.microsoft.com/office/drawing/2014/main" val="2647711825"/>
                  </a:ext>
                </a:extLst>
              </a:tr>
              <a:tr h="1280607">
                <a:tc vMerge="1">
                  <a:txBody>
                    <a:bodyPr/>
                    <a:lstStyle/>
                    <a:p>
                      <a:endParaRPr lang="en-US"/>
                    </a:p>
                  </a:txBody>
                  <a:tcPr/>
                </a:tc>
                <a:tc>
                  <a:txBody>
                    <a:bodyPr/>
                    <a:lstStyle/>
                    <a:p>
                      <a:pPr marL="0" marR="0">
                        <a:spcBef>
                          <a:spcPts val="0"/>
                        </a:spcBef>
                        <a:spcAft>
                          <a:spcPts val="600"/>
                        </a:spcAft>
                      </a:pPr>
                      <a:r>
                        <a:rPr lang="en-US" sz="1800" b="1" dirty="0">
                          <a:solidFill>
                            <a:srgbClr val="000000"/>
                          </a:solidFill>
                          <a:effectLst/>
                          <a:latin typeface="Aptos" panose="020B0004020202020204" pitchFamily="34" charset="0"/>
                          <a:ea typeface="Avenir Next"/>
                          <a:cs typeface="Franklin Gothic Book" panose="020B0503020102020204" pitchFamily="34" charset="0"/>
                        </a:rPr>
                        <a:t>By 2035, this can be accomplished:</a:t>
                      </a:r>
                      <a:endParaRPr lang="en-US" sz="18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venir Next"/>
                          <a:cs typeface="Franklin Gothic Book" panose="020B0503020102020204" pitchFamily="34" charset="0"/>
                        </a:rPr>
                        <a:t>Universal water website should include real-time water dashboard. (See rec 5.)</a:t>
                      </a:r>
                      <a:endParaRPr lang="en-US" sz="18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venir Next"/>
                          <a:cs typeface="Franklin Gothic Book" panose="020B0503020102020204" pitchFamily="34" charset="0"/>
                        </a:rPr>
                        <a:t>Implement no-wrong door policy for water programs – quantity and quality across all state and local partners.</a:t>
                      </a:r>
                      <a:endParaRPr lang="en-US" sz="1800" dirty="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808080"/>
                      </a:solidFill>
                      <a:prstDash val="solid"/>
                      <a:round/>
                      <a:headEnd type="none" w="med" len="med"/>
                      <a:tailEnd type="none" w="med" len="med"/>
                    </a:lnR>
                    <a:lnT>
                      <a:noFill/>
                    </a:lnT>
                    <a:lnB w="19050" cap="flat" cmpd="sng" algn="ctr">
                      <a:solidFill>
                        <a:srgbClr val="074F6A"/>
                      </a:solidFill>
                      <a:prstDash val="solid"/>
                      <a:round/>
                      <a:headEnd type="none" w="med" len="med"/>
                      <a:tailEnd type="none" w="med" len="med"/>
                    </a:lnB>
                    <a:solidFill>
                      <a:srgbClr val="FEEFD1"/>
                    </a:solidFill>
                  </a:tcPr>
                </a:tc>
                <a:extLst>
                  <a:ext uri="{0D108BD9-81ED-4DB2-BD59-A6C34878D82A}">
                    <a16:rowId xmlns:a16="http://schemas.microsoft.com/office/drawing/2014/main" val="3137669345"/>
                  </a:ext>
                </a:extLst>
              </a:tr>
            </a:tbl>
          </a:graphicData>
        </a:graphic>
      </p:graphicFrame>
    </p:spTree>
    <p:extLst>
      <p:ext uri="{BB962C8B-B14F-4D97-AF65-F5344CB8AC3E}">
        <p14:creationId xmlns:p14="http://schemas.microsoft.com/office/powerpoint/2010/main" val="124955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B31172-5676-67E6-12A7-1B97001E33DC}"/>
              </a:ext>
            </a:extLst>
          </p:cNvPr>
          <p:cNvPicPr>
            <a:picLocks noChangeAspect="1"/>
          </p:cNvPicPr>
          <p:nvPr/>
        </p:nvPicPr>
        <p:blipFill>
          <a:blip r:embed="rId3"/>
          <a:stretch>
            <a:fillRect/>
          </a:stretch>
        </p:blipFill>
        <p:spPr>
          <a:xfrm>
            <a:off x="-1" y="-1"/>
            <a:ext cx="5986089" cy="3458629"/>
          </a:xfrm>
          <a:prstGeom prst="rect">
            <a:avLst/>
          </a:prstGeom>
        </p:spPr>
      </p:pic>
      <p:pic>
        <p:nvPicPr>
          <p:cNvPr id="5" name="Picture 4">
            <a:extLst>
              <a:ext uri="{FF2B5EF4-FFF2-40B4-BE49-F238E27FC236}">
                <a16:creationId xmlns:a16="http://schemas.microsoft.com/office/drawing/2014/main" id="{9FDADFEB-6B06-1EE8-94D7-07297C68E999}"/>
              </a:ext>
            </a:extLst>
          </p:cNvPr>
          <p:cNvPicPr>
            <a:picLocks noChangeAspect="1"/>
          </p:cNvPicPr>
          <p:nvPr/>
        </p:nvPicPr>
        <p:blipFill>
          <a:blip r:embed="rId4"/>
          <a:stretch>
            <a:fillRect/>
          </a:stretch>
        </p:blipFill>
        <p:spPr>
          <a:xfrm>
            <a:off x="5986088" y="13043"/>
            <a:ext cx="6272429" cy="3458629"/>
          </a:xfrm>
          <a:prstGeom prst="rect">
            <a:avLst/>
          </a:prstGeom>
        </p:spPr>
      </p:pic>
      <p:sp>
        <p:nvSpPr>
          <p:cNvPr id="6" name="TextBox 5">
            <a:extLst>
              <a:ext uri="{FF2B5EF4-FFF2-40B4-BE49-F238E27FC236}">
                <a16:creationId xmlns:a16="http://schemas.microsoft.com/office/drawing/2014/main" id="{0F9296C6-5C0F-45D8-03D1-922BB9BF6B55}"/>
              </a:ext>
            </a:extLst>
          </p:cNvPr>
          <p:cNvSpPr txBox="1"/>
          <p:nvPr/>
        </p:nvSpPr>
        <p:spPr>
          <a:xfrm>
            <a:off x="487680" y="3640027"/>
            <a:ext cx="4572000" cy="2154436"/>
          </a:xfrm>
          <a:prstGeom prst="rect">
            <a:avLst/>
          </a:prstGeom>
          <a:noFill/>
        </p:spPr>
        <p:txBody>
          <a:bodyPr wrap="square" rtlCol="0">
            <a:spAutoFit/>
          </a:bodyPr>
          <a:lstStyle/>
          <a:p>
            <a:pPr algn="ctr"/>
            <a:r>
              <a:rPr lang="en-US" sz="5400" b="1" dirty="0"/>
              <a:t>Bold:</a:t>
            </a:r>
          </a:p>
          <a:p>
            <a:pPr algn="ctr"/>
            <a:r>
              <a:rPr lang="en-US" sz="4000" dirty="0"/>
              <a:t>Choosing to climb to the top.</a:t>
            </a:r>
          </a:p>
        </p:txBody>
      </p:sp>
      <p:sp>
        <p:nvSpPr>
          <p:cNvPr id="7" name="TextBox 6">
            <a:extLst>
              <a:ext uri="{FF2B5EF4-FFF2-40B4-BE49-F238E27FC236}">
                <a16:creationId xmlns:a16="http://schemas.microsoft.com/office/drawing/2014/main" id="{2772FD45-174C-8546-4987-0347AC1F3508}"/>
              </a:ext>
            </a:extLst>
          </p:cNvPr>
          <p:cNvSpPr txBox="1"/>
          <p:nvPr/>
        </p:nvSpPr>
        <p:spPr>
          <a:xfrm>
            <a:off x="6473230" y="3636979"/>
            <a:ext cx="5346192" cy="2769989"/>
          </a:xfrm>
          <a:prstGeom prst="rect">
            <a:avLst/>
          </a:prstGeom>
          <a:noFill/>
        </p:spPr>
        <p:txBody>
          <a:bodyPr wrap="square" rtlCol="0">
            <a:spAutoFit/>
          </a:bodyPr>
          <a:lstStyle/>
          <a:p>
            <a:pPr algn="ctr"/>
            <a:r>
              <a:rPr lang="en-US" sz="5400" b="1" dirty="0"/>
              <a:t>Practical:</a:t>
            </a:r>
          </a:p>
          <a:p>
            <a:pPr algn="ctr"/>
            <a:r>
              <a:rPr lang="en-US" sz="4000" dirty="0"/>
              <a:t>Creating an incremental route that makes it possible.</a:t>
            </a:r>
          </a:p>
        </p:txBody>
      </p:sp>
      <p:sp>
        <p:nvSpPr>
          <p:cNvPr id="9" name="TextBox 8">
            <a:extLst>
              <a:ext uri="{FF2B5EF4-FFF2-40B4-BE49-F238E27FC236}">
                <a16:creationId xmlns:a16="http://schemas.microsoft.com/office/drawing/2014/main" id="{C47819DF-9A71-A337-F46C-9AA1883E7461}"/>
              </a:ext>
            </a:extLst>
          </p:cNvPr>
          <p:cNvSpPr txBox="1"/>
          <p:nvPr/>
        </p:nvSpPr>
        <p:spPr>
          <a:xfrm>
            <a:off x="5412885" y="3336776"/>
            <a:ext cx="2072642" cy="1446550"/>
          </a:xfrm>
          <a:prstGeom prst="rect">
            <a:avLst/>
          </a:prstGeom>
          <a:noFill/>
        </p:spPr>
        <p:txBody>
          <a:bodyPr wrap="square" rtlCol="0">
            <a:spAutoFit/>
          </a:bodyPr>
          <a:lstStyle/>
          <a:p>
            <a:r>
              <a:rPr lang="en-US" sz="8800" b="1" dirty="0"/>
              <a:t>&amp;</a:t>
            </a:r>
          </a:p>
        </p:txBody>
      </p:sp>
    </p:spTree>
    <p:extLst>
      <p:ext uri="{BB962C8B-B14F-4D97-AF65-F5344CB8AC3E}">
        <p14:creationId xmlns:p14="http://schemas.microsoft.com/office/powerpoint/2010/main" val="1116570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0540-341A-61FA-5A92-4C9605B267E4}"/>
            </a:ext>
          </a:extLst>
        </p:cNvPr>
        <p:cNvGrpSpPr/>
        <p:nvPr/>
      </p:nvGrpSpPr>
      <p:grpSpPr>
        <a:xfrm>
          <a:off x="0" y="0"/>
          <a:ext cx="0" cy="0"/>
          <a:chOff x="0" y="0"/>
          <a:chExt cx="0" cy="0"/>
        </a:xfrm>
      </p:grpSpPr>
      <p:sp>
        <p:nvSpPr>
          <p:cNvPr id="7" name="Rectangle 4">
            <a:extLst>
              <a:ext uri="{FF2B5EF4-FFF2-40B4-BE49-F238E27FC236}">
                <a16:creationId xmlns:a16="http://schemas.microsoft.com/office/drawing/2014/main" id="{AF6C9802-5D4D-3E2F-CF5E-2DD4930BED61}"/>
              </a:ext>
            </a:extLst>
          </p:cNvPr>
          <p:cNvSpPr>
            <a:spLocks noChangeArrowheads="1"/>
          </p:cNvSpPr>
          <p:nvPr/>
        </p:nvSpPr>
        <p:spPr bwMode="auto">
          <a:xfrm>
            <a:off x="905108" y="18327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397B41B8-80C7-F361-621C-1DBEC10AACA3}"/>
              </a:ext>
            </a:extLst>
          </p:cNvPr>
          <p:cNvSpPr>
            <a:spLocks noChangeArrowheads="1"/>
          </p:cNvSpPr>
          <p:nvPr/>
        </p:nvSpPr>
        <p:spPr bwMode="auto">
          <a:xfrm>
            <a:off x="838200" y="3252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823D944C-5E02-87FD-C98E-D2367E6E33EE}"/>
              </a:ext>
            </a:extLst>
          </p:cNvPr>
          <p:cNvSpPr>
            <a:spLocks noChangeArrowheads="1"/>
          </p:cNvSpPr>
          <p:nvPr/>
        </p:nvSpPr>
        <p:spPr bwMode="auto">
          <a:xfrm>
            <a:off x="3240088"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6" name="Table 15">
            <a:extLst>
              <a:ext uri="{FF2B5EF4-FFF2-40B4-BE49-F238E27FC236}">
                <a16:creationId xmlns:a16="http://schemas.microsoft.com/office/drawing/2014/main" id="{562A97D0-170A-0618-2D45-612BD8D417BE}"/>
              </a:ext>
            </a:extLst>
          </p:cNvPr>
          <p:cNvGraphicFramePr>
            <a:graphicFrameLocks noGrp="1"/>
          </p:cNvGraphicFramePr>
          <p:nvPr>
            <p:extLst>
              <p:ext uri="{D42A27DB-BD31-4B8C-83A1-F6EECF244321}">
                <p14:modId xmlns:p14="http://schemas.microsoft.com/office/powerpoint/2010/main" val="470410676"/>
              </p:ext>
            </p:extLst>
          </p:nvPr>
        </p:nvGraphicFramePr>
        <p:xfrm>
          <a:off x="533400" y="350520"/>
          <a:ext cx="10515600" cy="3078480"/>
        </p:xfrm>
        <a:graphic>
          <a:graphicData uri="http://schemas.openxmlformats.org/drawingml/2006/table">
            <a:tbl>
              <a:tblPr firstRow="1" firstCol="1" bandRow="1"/>
              <a:tblGrid>
                <a:gridCol w="259080">
                  <a:extLst>
                    <a:ext uri="{9D8B030D-6E8A-4147-A177-3AD203B41FA5}">
                      <a16:colId xmlns:a16="http://schemas.microsoft.com/office/drawing/2014/main" val="873493202"/>
                    </a:ext>
                  </a:extLst>
                </a:gridCol>
                <a:gridCol w="10256520">
                  <a:extLst>
                    <a:ext uri="{9D8B030D-6E8A-4147-A177-3AD203B41FA5}">
                      <a16:colId xmlns:a16="http://schemas.microsoft.com/office/drawing/2014/main" val="2302803263"/>
                    </a:ext>
                  </a:extLst>
                </a:gridCol>
              </a:tblGrid>
              <a:tr h="863430">
                <a:tc rowSpan="3">
                  <a:txBody>
                    <a:bodyPr/>
                    <a:lstStyle/>
                    <a:p>
                      <a:pPr marL="0" marR="0">
                        <a:spcBef>
                          <a:spcPts val="0"/>
                        </a:spcBef>
                        <a:spcAft>
                          <a:spcPts val="600"/>
                        </a:spcAft>
                      </a:pPr>
                      <a:r>
                        <a:rPr lang="en-US" sz="1800" dirty="0">
                          <a:effectLst/>
                          <a:latin typeface="Aptos" panose="020B0004020202020204" pitchFamily="34" charset="0"/>
                          <a:ea typeface="Avenir Next"/>
                          <a:cs typeface="Franklin Gothic Book" panose="020B0503020102020204" pitchFamily="34" charset="0"/>
                        </a:rPr>
                        <a:t>5</a:t>
                      </a:r>
                    </a:p>
                  </a:txBody>
                  <a:tcPr marL="63129" marR="63129" marT="0" marB="0">
                    <a:lnL w="12700" cap="flat" cmpd="sng" algn="ctr">
                      <a:solidFill>
                        <a:srgbClr val="000000"/>
                      </a:solidFill>
                      <a:prstDash val="solid"/>
                      <a:round/>
                      <a:headEnd type="none" w="med" len="med"/>
                      <a:tailEnd type="none" w="med" len="med"/>
                    </a:lnL>
                    <a:lnR>
                      <a:noFill/>
                    </a:lnR>
                    <a:lnT w="19050" cap="flat" cmpd="sng" algn="ctr">
                      <a:solidFill>
                        <a:srgbClr val="074F6A"/>
                      </a:solidFill>
                      <a:prstDash val="solid"/>
                      <a:round/>
                      <a:headEnd type="none" w="med" len="med"/>
                      <a:tailEnd type="none" w="med" len="med"/>
                    </a:lnT>
                    <a:lnB w="19050" cap="flat" cmpd="sng" algn="ctr">
                      <a:solidFill>
                        <a:srgbClr val="074F6A"/>
                      </a:solidFill>
                      <a:prstDash val="solid"/>
                      <a:round/>
                      <a:headEnd type="none" w="med" len="med"/>
                      <a:tailEnd type="none" w="med" len="med"/>
                    </a:lnB>
                    <a:noFill/>
                  </a:tcPr>
                </a:tc>
                <a:tc>
                  <a:txBody>
                    <a:bodyPr/>
                    <a:lstStyle/>
                    <a:p>
                      <a:pPr marL="0" marR="0">
                        <a:spcBef>
                          <a:spcPts val="0"/>
                        </a:spcBef>
                        <a:spcAft>
                          <a:spcPts val="600"/>
                        </a:spcAft>
                      </a:pPr>
                      <a:r>
                        <a:rPr lang="en-US" sz="1600" b="1">
                          <a:effectLst/>
                          <a:highlight>
                            <a:srgbClr val="00FF00"/>
                          </a:highlight>
                          <a:latin typeface="Aptos" panose="020B0004020202020204" pitchFamily="34" charset="0"/>
                          <a:ea typeface="Avenir Next"/>
                          <a:cs typeface="Franklin Gothic Book" panose="020B0503020102020204" pitchFamily="34" charset="0"/>
                        </a:rPr>
                        <a:t>Create a </a:t>
                      </a:r>
                      <a:r>
                        <a:rPr lang="en-US" sz="1600" b="1" u="sng">
                          <a:effectLst/>
                          <a:highlight>
                            <a:srgbClr val="00FF00"/>
                          </a:highlight>
                          <a:latin typeface="Aptos" panose="020B0004020202020204" pitchFamily="34" charset="0"/>
                          <a:ea typeface="Avenir Next"/>
                          <a:cs typeface="Franklin Gothic Book" panose="020B0503020102020204" pitchFamily="34" charset="0"/>
                        </a:rPr>
                        <a:t>Statewide Water Dashboard</a:t>
                      </a:r>
                      <a:r>
                        <a:rPr lang="en-US" sz="1600" b="1">
                          <a:effectLst/>
                          <a:highlight>
                            <a:srgbClr val="00FF00"/>
                          </a:highlight>
                          <a:latin typeface="Aptos" panose="020B0004020202020204" pitchFamily="34" charset="0"/>
                          <a:ea typeface="Avenir Next"/>
                          <a:cs typeface="Franklin Gothic Book" panose="020B0503020102020204" pitchFamily="34" charset="0"/>
                        </a:rPr>
                        <a:t> to report where communities currently stand in achieving two-generations or more of water supply and report progress or worsening conditions over time</a:t>
                      </a:r>
                      <a:r>
                        <a:rPr lang="en-US" sz="1600">
                          <a:effectLst/>
                          <a:highlight>
                            <a:srgbClr val="00FF00"/>
                          </a:highlight>
                          <a:latin typeface="Aptos" panose="020B0004020202020204" pitchFamily="34" charset="0"/>
                          <a:ea typeface="Avenir Next"/>
                          <a:cs typeface="Franklin Gothic Book" panose="020B0503020102020204" pitchFamily="34" charset="0"/>
                        </a:rPr>
                        <a:t>.</a:t>
                      </a:r>
                      <a:r>
                        <a:rPr lang="en-US" sz="1600">
                          <a:effectLst/>
                          <a:latin typeface="Aptos" panose="020B0004020202020204" pitchFamily="34" charset="0"/>
                          <a:ea typeface="Avenir Next"/>
                          <a:cs typeface="Franklin Gothic Book" panose="020B0503020102020204" pitchFamily="34" charset="0"/>
                        </a:rPr>
                        <a:t> This dashboard can serve as an awareness tool to encourage communities at-risk  to take stronger action to secure their water supply. It will serve as a transparent way for the state to measure its progress in meeting the rolling planning target, share best practices with communities about how to address their water needs, and connect communities with state resources, such as regional partnership opportunities. Serves as a bridge between local control and state support.</a:t>
                      </a:r>
                    </a:p>
                  </a:txBody>
                  <a:tcPr marL="63129" marR="63129" marT="0" marB="0">
                    <a:lnL>
                      <a:noFill/>
                    </a:lnL>
                    <a:lnR w="12700" cap="flat" cmpd="sng" algn="ctr">
                      <a:solidFill>
                        <a:srgbClr val="000000"/>
                      </a:solidFill>
                      <a:prstDash val="solid"/>
                      <a:round/>
                      <a:headEnd type="none" w="med" len="med"/>
                      <a:tailEnd type="none" w="med" len="med"/>
                    </a:lnR>
                    <a:lnT w="19050" cap="flat" cmpd="sng" algn="ctr">
                      <a:solidFill>
                        <a:srgbClr val="074F6A"/>
                      </a:solidFill>
                      <a:prstDash val="solid"/>
                      <a:round/>
                      <a:headEnd type="none" w="med" len="med"/>
                      <a:tailEnd type="none" w="med" len="med"/>
                    </a:lnT>
                    <a:lnB>
                      <a:noFill/>
                    </a:lnB>
                    <a:noFill/>
                  </a:tcPr>
                </a:tc>
                <a:extLst>
                  <a:ext uri="{0D108BD9-81ED-4DB2-BD59-A6C34878D82A}">
                    <a16:rowId xmlns:a16="http://schemas.microsoft.com/office/drawing/2014/main" val="237996657"/>
                  </a:ext>
                </a:extLst>
              </a:tr>
              <a:tr h="575172">
                <a:tc vMerge="1">
                  <a:txBody>
                    <a:bodyPr/>
                    <a:lstStyle/>
                    <a:p>
                      <a:endParaRPr lang="en-US"/>
                    </a:p>
                  </a:txBody>
                  <a:tcPr/>
                </a:tc>
                <a:tc>
                  <a:txBody>
                    <a:bodyPr/>
                    <a:lstStyle/>
                    <a:p>
                      <a:pPr marL="0" marR="0">
                        <a:spcBef>
                          <a:spcPts val="0"/>
                        </a:spcBef>
                        <a:spcAft>
                          <a:spcPts val="600"/>
                        </a:spcAft>
                      </a:pPr>
                      <a:r>
                        <a:rPr lang="en-US" sz="1600" b="1">
                          <a:solidFill>
                            <a:srgbClr val="000000"/>
                          </a:solidFill>
                          <a:effectLst/>
                          <a:latin typeface="Aptos" panose="020B0004020202020204" pitchFamily="34" charset="0"/>
                          <a:ea typeface="Avenir Next"/>
                          <a:cs typeface="Franklin Gothic Book" panose="020B0503020102020204" pitchFamily="34" charset="0"/>
                        </a:rPr>
                        <a:t>Action(s) that must occur in two-year ramp-up phase:</a:t>
                      </a:r>
                      <a:endParaRPr lang="en-US" sz="160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600">
                          <a:solidFill>
                            <a:srgbClr val="000000"/>
                          </a:solidFill>
                          <a:effectLst/>
                          <a:latin typeface="Aptos" panose="020B0004020202020204" pitchFamily="34" charset="0"/>
                          <a:ea typeface="Avenir Next"/>
                          <a:cs typeface="Franklin Gothic Book" panose="020B0503020102020204" pitchFamily="34" charset="0"/>
                        </a:rPr>
                        <a:t>Identify which agency will be responsible for ongoing updates to dashboard.</a:t>
                      </a:r>
                      <a:endParaRPr lang="en-US" sz="160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600">
                          <a:solidFill>
                            <a:srgbClr val="000000"/>
                          </a:solidFill>
                          <a:effectLst/>
                          <a:latin typeface="Aptos" panose="020B0004020202020204" pitchFamily="34" charset="0"/>
                          <a:ea typeface="Avenir Next"/>
                          <a:cs typeface="Franklin Gothic Book" panose="020B0503020102020204" pitchFamily="34" charset="0"/>
                        </a:rPr>
                        <a:t>Initiate efforts to begin dashboard development.</a:t>
                      </a:r>
                      <a:endParaRPr lang="en-US" sz="160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000000"/>
                      </a:solidFill>
                      <a:prstDash val="solid"/>
                      <a:round/>
                      <a:headEnd type="none" w="med" len="med"/>
                      <a:tailEnd type="none" w="med" len="med"/>
                    </a:lnR>
                    <a:lnT>
                      <a:noFill/>
                    </a:lnT>
                    <a:lnB>
                      <a:noFill/>
                    </a:lnB>
                    <a:solidFill>
                      <a:srgbClr val="D1EEFF"/>
                    </a:solidFill>
                  </a:tcPr>
                </a:tc>
                <a:extLst>
                  <a:ext uri="{0D108BD9-81ED-4DB2-BD59-A6C34878D82A}">
                    <a16:rowId xmlns:a16="http://schemas.microsoft.com/office/drawing/2014/main" val="2703089070"/>
                  </a:ext>
                </a:extLst>
              </a:tr>
              <a:tr h="743515">
                <a:tc vMerge="1">
                  <a:txBody>
                    <a:bodyPr/>
                    <a:lstStyle/>
                    <a:p>
                      <a:endParaRPr lang="en-US"/>
                    </a:p>
                  </a:txBody>
                  <a:tcPr/>
                </a:tc>
                <a:tc>
                  <a:txBody>
                    <a:bodyPr/>
                    <a:lstStyle/>
                    <a:p>
                      <a:pPr marL="0" marR="0">
                        <a:spcBef>
                          <a:spcPts val="0"/>
                        </a:spcBef>
                        <a:spcAft>
                          <a:spcPts val="600"/>
                        </a:spcAft>
                      </a:pPr>
                      <a:r>
                        <a:rPr lang="en-US" sz="1600" b="1" dirty="0">
                          <a:solidFill>
                            <a:srgbClr val="000000"/>
                          </a:solidFill>
                          <a:effectLst/>
                          <a:latin typeface="Aptos" panose="020B0004020202020204" pitchFamily="34" charset="0"/>
                          <a:ea typeface="Avenir Next"/>
                          <a:cs typeface="Franklin Gothic Book" panose="020B0503020102020204" pitchFamily="34" charset="0"/>
                        </a:rPr>
                        <a:t>By 2035, this can be accomplished:</a:t>
                      </a:r>
                      <a:endParaRPr lang="en-US" sz="16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ptos" panose="020B0004020202020204" pitchFamily="34" charset="0"/>
                          <a:ea typeface="Avenir Next"/>
                          <a:cs typeface="Franklin Gothic Book" panose="020B0503020102020204" pitchFamily="34" charset="0"/>
                        </a:rPr>
                        <a:t>Dashboard serves as the leading indicator of the 10-year Water Program’s overall effectiveness.</a:t>
                      </a:r>
                      <a:endParaRPr lang="en-US" sz="16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ptos" panose="020B0004020202020204" pitchFamily="34" charset="0"/>
                          <a:ea typeface="Avenir Next"/>
                          <a:cs typeface="Franklin Gothic Book" panose="020B0503020102020204" pitchFamily="34" charset="0"/>
                        </a:rPr>
                        <a:t>Dashboard is fully integrated with universal water website.</a:t>
                      </a:r>
                      <a:endParaRPr lang="en-US" sz="1600" dirty="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000000"/>
                      </a:solidFill>
                      <a:prstDash val="solid"/>
                      <a:round/>
                      <a:headEnd type="none" w="med" len="med"/>
                      <a:tailEnd type="none" w="med" len="med"/>
                    </a:lnR>
                    <a:lnT>
                      <a:noFill/>
                    </a:lnT>
                    <a:lnB w="19050" cap="flat" cmpd="sng" algn="ctr">
                      <a:solidFill>
                        <a:srgbClr val="074F6A"/>
                      </a:solidFill>
                      <a:prstDash val="solid"/>
                      <a:round/>
                      <a:headEnd type="none" w="med" len="med"/>
                      <a:tailEnd type="none" w="med" len="med"/>
                    </a:lnB>
                    <a:solidFill>
                      <a:srgbClr val="FEEFD1"/>
                    </a:solidFill>
                  </a:tcPr>
                </a:tc>
                <a:extLst>
                  <a:ext uri="{0D108BD9-81ED-4DB2-BD59-A6C34878D82A}">
                    <a16:rowId xmlns:a16="http://schemas.microsoft.com/office/drawing/2014/main" val="3557079630"/>
                  </a:ext>
                </a:extLst>
              </a:tr>
            </a:tbl>
          </a:graphicData>
        </a:graphic>
      </p:graphicFrame>
      <p:sp>
        <p:nvSpPr>
          <p:cNvPr id="17" name="Rectangle 7">
            <a:extLst>
              <a:ext uri="{FF2B5EF4-FFF2-40B4-BE49-F238E27FC236}">
                <a16:creationId xmlns:a16="http://schemas.microsoft.com/office/drawing/2014/main" id="{2EABCA74-E460-429D-C841-EC8A1BA40C4E}"/>
              </a:ext>
            </a:extLst>
          </p:cNvPr>
          <p:cNvSpPr>
            <a:spLocks noChangeArrowheads="1"/>
          </p:cNvSpPr>
          <p:nvPr/>
        </p:nvSpPr>
        <p:spPr bwMode="auto">
          <a:xfrm>
            <a:off x="838200" y="2581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Arrow: Right 19">
            <a:extLst>
              <a:ext uri="{FF2B5EF4-FFF2-40B4-BE49-F238E27FC236}">
                <a16:creationId xmlns:a16="http://schemas.microsoft.com/office/drawing/2014/main" id="{EB17171C-48BD-C377-3B47-5EED11CACD59}"/>
              </a:ext>
            </a:extLst>
          </p:cNvPr>
          <p:cNvSpPr/>
          <p:nvPr/>
        </p:nvSpPr>
        <p:spPr>
          <a:xfrm>
            <a:off x="905108" y="4582965"/>
            <a:ext cx="2081932" cy="629115"/>
          </a:xfrm>
          <a:prstGeom prst="righ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KWA Priority</a:t>
            </a:r>
          </a:p>
        </p:txBody>
      </p:sp>
      <p:sp>
        <p:nvSpPr>
          <p:cNvPr id="22" name="TextBox 21">
            <a:extLst>
              <a:ext uri="{FF2B5EF4-FFF2-40B4-BE49-F238E27FC236}">
                <a16:creationId xmlns:a16="http://schemas.microsoft.com/office/drawing/2014/main" id="{4721463D-F746-1EE6-8775-D65F311382C1}"/>
              </a:ext>
            </a:extLst>
          </p:cNvPr>
          <p:cNvSpPr txBox="1"/>
          <p:nvPr/>
        </p:nvSpPr>
        <p:spPr>
          <a:xfrm>
            <a:off x="3067368" y="4812031"/>
            <a:ext cx="8504872" cy="707886"/>
          </a:xfrm>
          <a:prstGeom prst="rect">
            <a:avLst/>
          </a:prstGeom>
          <a:noFill/>
        </p:spPr>
        <p:txBody>
          <a:bodyPr wrap="square">
            <a:spAutoFit/>
          </a:bodyPr>
          <a:lstStyle/>
          <a:p>
            <a:r>
              <a:rPr lang="en-US" sz="2400" baseline="30000" dirty="0">
                <a:solidFill>
                  <a:srgbClr val="000000"/>
                </a:solidFill>
                <a:effectLst/>
                <a:ea typeface="Avenir Next"/>
                <a:cs typeface="Franklin Gothic Book" panose="020B0503020102020204" pitchFamily="34" charset="0"/>
              </a:rPr>
              <a:t>Responsive to KWA priority to “</a:t>
            </a:r>
            <a:r>
              <a:rPr lang="en-US" sz="2400" b="1" baseline="30000" dirty="0">
                <a:solidFill>
                  <a:srgbClr val="000000"/>
                </a:solidFill>
                <a:effectLst/>
                <a:ea typeface="Avenir Next"/>
                <a:cs typeface="Franklin Gothic Book" panose="020B0503020102020204" pitchFamily="34" charset="0"/>
              </a:rPr>
              <a:t>raise awareness of general public</a:t>
            </a:r>
            <a:r>
              <a:rPr lang="en-US" sz="2400" baseline="30000" dirty="0">
                <a:solidFill>
                  <a:srgbClr val="000000"/>
                </a:solidFill>
                <a:effectLst/>
                <a:ea typeface="Avenir Next"/>
                <a:cs typeface="Franklin Gothic Book" panose="020B0503020102020204" pitchFamily="34" charset="0"/>
              </a:rPr>
              <a:t>” and “</a:t>
            </a:r>
            <a:r>
              <a:rPr lang="en-US" sz="2400" b="1" baseline="30000" dirty="0">
                <a:solidFill>
                  <a:srgbClr val="000000"/>
                </a:solidFill>
                <a:effectLst/>
                <a:ea typeface="Avenir Next"/>
                <a:cs typeface="Franklin Gothic Book" panose="020B0503020102020204" pitchFamily="34" charset="0"/>
              </a:rPr>
              <a:t>encouraging and incentivizing collective action</a:t>
            </a:r>
            <a:r>
              <a:rPr lang="en-US" sz="2400" baseline="30000" dirty="0">
                <a:solidFill>
                  <a:srgbClr val="000000"/>
                </a:solidFill>
                <a:effectLst/>
                <a:ea typeface="Avenir Next"/>
                <a:cs typeface="Franklin Gothic Book" panose="020B0503020102020204" pitchFamily="34" charset="0"/>
              </a:rPr>
              <a:t>.”</a:t>
            </a:r>
            <a:endParaRPr lang="en-US" sz="1600" dirty="0">
              <a:solidFill>
                <a:srgbClr val="000000"/>
              </a:solidFill>
            </a:endParaRPr>
          </a:p>
        </p:txBody>
      </p:sp>
    </p:spTree>
    <p:extLst>
      <p:ext uri="{BB962C8B-B14F-4D97-AF65-F5344CB8AC3E}">
        <p14:creationId xmlns:p14="http://schemas.microsoft.com/office/powerpoint/2010/main" val="415264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E35FC-DD34-DCF6-2C60-AA363B823B4A}"/>
            </a:ext>
          </a:extLst>
        </p:cNvPr>
        <p:cNvGrpSpPr/>
        <p:nvPr/>
      </p:nvGrpSpPr>
      <p:grpSpPr>
        <a:xfrm>
          <a:off x="0" y="0"/>
          <a:ext cx="0" cy="0"/>
          <a:chOff x="0" y="0"/>
          <a:chExt cx="0" cy="0"/>
        </a:xfrm>
      </p:grpSpPr>
      <p:sp>
        <p:nvSpPr>
          <p:cNvPr id="7" name="Rectangle 4">
            <a:extLst>
              <a:ext uri="{FF2B5EF4-FFF2-40B4-BE49-F238E27FC236}">
                <a16:creationId xmlns:a16="http://schemas.microsoft.com/office/drawing/2014/main" id="{AB465754-B8B9-96EA-CD09-EBA71E000F3B}"/>
              </a:ext>
            </a:extLst>
          </p:cNvPr>
          <p:cNvSpPr>
            <a:spLocks noChangeArrowheads="1"/>
          </p:cNvSpPr>
          <p:nvPr/>
        </p:nvSpPr>
        <p:spPr bwMode="auto">
          <a:xfrm>
            <a:off x="905108" y="18327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BB98E7CE-8415-0144-204D-8047A8D3883F}"/>
              </a:ext>
            </a:extLst>
          </p:cNvPr>
          <p:cNvSpPr>
            <a:spLocks noChangeArrowheads="1"/>
          </p:cNvSpPr>
          <p:nvPr/>
        </p:nvSpPr>
        <p:spPr bwMode="auto">
          <a:xfrm>
            <a:off x="838200" y="3252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59BC5830-74B0-953D-553A-6785E4F3EC66}"/>
              </a:ext>
            </a:extLst>
          </p:cNvPr>
          <p:cNvSpPr>
            <a:spLocks noChangeArrowheads="1"/>
          </p:cNvSpPr>
          <p:nvPr/>
        </p:nvSpPr>
        <p:spPr bwMode="auto">
          <a:xfrm>
            <a:off x="3240088"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7">
            <a:extLst>
              <a:ext uri="{FF2B5EF4-FFF2-40B4-BE49-F238E27FC236}">
                <a16:creationId xmlns:a16="http://schemas.microsoft.com/office/drawing/2014/main" id="{DC6229BF-7275-6C54-0792-9813BF6C1F7C}"/>
              </a:ext>
            </a:extLst>
          </p:cNvPr>
          <p:cNvSpPr>
            <a:spLocks noChangeArrowheads="1"/>
          </p:cNvSpPr>
          <p:nvPr/>
        </p:nvSpPr>
        <p:spPr bwMode="auto">
          <a:xfrm>
            <a:off x="838200" y="2581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01D141FD-74BA-E694-B76F-9653B6DEA9A7}"/>
              </a:ext>
            </a:extLst>
          </p:cNvPr>
          <p:cNvGraphicFramePr>
            <a:graphicFrameLocks noGrp="1"/>
          </p:cNvGraphicFramePr>
          <p:nvPr>
            <p:extLst>
              <p:ext uri="{D42A27DB-BD31-4B8C-83A1-F6EECF244321}">
                <p14:modId xmlns:p14="http://schemas.microsoft.com/office/powerpoint/2010/main" val="2955523585"/>
              </p:ext>
            </p:extLst>
          </p:nvPr>
        </p:nvGraphicFramePr>
        <p:xfrm>
          <a:off x="375915" y="372465"/>
          <a:ext cx="10977885" cy="4417619"/>
        </p:xfrm>
        <a:graphic>
          <a:graphicData uri="http://schemas.openxmlformats.org/drawingml/2006/table">
            <a:tbl>
              <a:tblPr firstRow="1" firstCol="1" bandRow="1"/>
              <a:tblGrid>
                <a:gridCol w="565049">
                  <a:extLst>
                    <a:ext uri="{9D8B030D-6E8A-4147-A177-3AD203B41FA5}">
                      <a16:colId xmlns:a16="http://schemas.microsoft.com/office/drawing/2014/main" val="2408223025"/>
                    </a:ext>
                  </a:extLst>
                </a:gridCol>
                <a:gridCol w="10412836">
                  <a:extLst>
                    <a:ext uri="{9D8B030D-6E8A-4147-A177-3AD203B41FA5}">
                      <a16:colId xmlns:a16="http://schemas.microsoft.com/office/drawing/2014/main" val="19133086"/>
                    </a:ext>
                  </a:extLst>
                </a:gridCol>
              </a:tblGrid>
              <a:tr h="1703939">
                <a:tc rowSpan="3">
                  <a:txBody>
                    <a:bodyPr/>
                    <a:lstStyle/>
                    <a:p>
                      <a:pPr marL="0" marR="0">
                        <a:spcBef>
                          <a:spcPts val="0"/>
                        </a:spcBef>
                        <a:spcAft>
                          <a:spcPts val="600"/>
                        </a:spcAft>
                      </a:pPr>
                      <a:r>
                        <a:rPr lang="en-US" sz="1800" dirty="0">
                          <a:effectLst/>
                          <a:latin typeface="Aptos" panose="020B0004020202020204" pitchFamily="34" charset="0"/>
                          <a:ea typeface="Avenir Next"/>
                          <a:cs typeface="Franklin Gothic Book" panose="020B0503020102020204" pitchFamily="34" charset="0"/>
                        </a:rPr>
                        <a:t>6</a:t>
                      </a:r>
                    </a:p>
                  </a:txBody>
                  <a:tcPr marL="63129" marR="63129" marT="0" marB="0">
                    <a:lnL w="12700" cap="flat" cmpd="sng" algn="ctr">
                      <a:solidFill>
                        <a:srgbClr val="000000"/>
                      </a:solidFill>
                      <a:prstDash val="solid"/>
                      <a:round/>
                      <a:headEnd type="none" w="med" len="med"/>
                      <a:tailEnd type="none" w="med" len="med"/>
                    </a:lnL>
                    <a:lnR>
                      <a:noFill/>
                    </a:lnR>
                    <a:lnT w="19050" cap="flat" cmpd="sng" algn="ctr">
                      <a:solidFill>
                        <a:srgbClr val="074F6A"/>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600"/>
                        </a:spcAft>
                      </a:pPr>
                      <a:r>
                        <a:rPr lang="en-US" sz="1800" b="1" dirty="0">
                          <a:effectLst/>
                          <a:highlight>
                            <a:srgbClr val="00FF00"/>
                          </a:highlight>
                          <a:latin typeface="Aptos" panose="020B0004020202020204" pitchFamily="34" charset="0"/>
                          <a:ea typeface="Avenir Next"/>
                          <a:cs typeface="Franklin Gothic Book" panose="020B0503020102020204" pitchFamily="34" charset="0"/>
                        </a:rPr>
                        <a:t>Emphasize problem-solving by establishing outcomes for each program and </a:t>
                      </a:r>
                      <a:r>
                        <a:rPr lang="en-US" sz="1800" b="1" u="sng" dirty="0">
                          <a:effectLst/>
                          <a:highlight>
                            <a:srgbClr val="00FF00"/>
                          </a:highlight>
                          <a:latin typeface="Aptos" panose="020B0004020202020204" pitchFamily="34" charset="0"/>
                          <a:ea typeface="Avenir Next"/>
                          <a:cs typeface="Franklin Gothic Book" panose="020B0503020102020204" pitchFamily="34" charset="0"/>
                        </a:rPr>
                        <a:t>ongoing evaluation process</a:t>
                      </a:r>
                      <a:r>
                        <a:rPr lang="en-US" sz="1800" b="1" dirty="0">
                          <a:effectLst/>
                          <a:highlight>
                            <a:srgbClr val="00FF00"/>
                          </a:highlight>
                          <a:latin typeface="Aptos" panose="020B0004020202020204" pitchFamily="34" charset="0"/>
                          <a:ea typeface="Avenir Next"/>
                          <a:cs typeface="Franklin Gothic Book" panose="020B0503020102020204" pitchFamily="34" charset="0"/>
                        </a:rPr>
                        <a:t> for measuring how effective investments have been in achieving those outcomes.</a:t>
                      </a:r>
                      <a:r>
                        <a:rPr lang="en-US" sz="1800" b="1" dirty="0">
                          <a:effectLst/>
                          <a:latin typeface="Aptos" panose="020B0004020202020204" pitchFamily="34" charset="0"/>
                          <a:ea typeface="Avenir Next"/>
                          <a:cs typeface="Franklin Gothic Book" panose="020B0503020102020204" pitchFamily="34" charset="0"/>
                        </a:rPr>
                        <a:t> </a:t>
                      </a:r>
                      <a:r>
                        <a:rPr lang="en-US" sz="1800" dirty="0">
                          <a:effectLst/>
                          <a:latin typeface="Aptos" panose="020B0004020202020204" pitchFamily="34" charset="0"/>
                          <a:ea typeface="Avenir Next"/>
                          <a:cs typeface="Franklin Gothic Book" panose="020B0503020102020204" pitchFamily="34" charset="0"/>
                        </a:rPr>
                        <a:t>Kansans, through local consult, said they want the state to prioritize tracking outcomes, focus on meaningful impacts from water investments, and adapt funding when necessary. Results of these evaluations should be shared with stakeholders, and they should have the opportunity to provide input on how program changes and whether funding should be adjusted/reallocated, as necessary.</a:t>
                      </a:r>
                    </a:p>
                  </a:txBody>
                  <a:tcPr marL="63129" marR="63129" marT="0" marB="0">
                    <a:lnL>
                      <a:noFill/>
                    </a:lnL>
                    <a:lnR w="12700" cap="flat" cmpd="sng" algn="ctr">
                      <a:solidFill>
                        <a:srgbClr val="000000"/>
                      </a:solidFill>
                      <a:prstDash val="solid"/>
                      <a:round/>
                      <a:headEnd type="none" w="med" len="med"/>
                      <a:tailEnd type="none" w="med" len="med"/>
                    </a:lnR>
                    <a:lnT w="19050" cap="flat" cmpd="sng" algn="ctr">
                      <a:solidFill>
                        <a:srgbClr val="074F6A"/>
                      </a:solidFill>
                      <a:prstDash val="solid"/>
                      <a:round/>
                      <a:headEnd type="none" w="med" len="med"/>
                      <a:tailEnd type="none" w="med" len="med"/>
                    </a:lnT>
                    <a:lnB>
                      <a:noFill/>
                    </a:lnB>
                    <a:noFill/>
                  </a:tcPr>
                </a:tc>
                <a:extLst>
                  <a:ext uri="{0D108BD9-81ED-4DB2-BD59-A6C34878D82A}">
                    <a16:rowId xmlns:a16="http://schemas.microsoft.com/office/drawing/2014/main" val="3818111814"/>
                  </a:ext>
                </a:extLst>
              </a:tr>
              <a:tr h="1782825">
                <a:tc vMerge="1">
                  <a:txBody>
                    <a:bodyPr/>
                    <a:lstStyle/>
                    <a:p>
                      <a:endParaRPr lang="en-US"/>
                    </a:p>
                  </a:txBody>
                  <a:tcPr/>
                </a:tc>
                <a:tc>
                  <a:txBody>
                    <a:bodyPr/>
                    <a:lstStyle/>
                    <a:p>
                      <a:pPr marL="0" marR="0">
                        <a:spcBef>
                          <a:spcPts val="0"/>
                        </a:spcBef>
                        <a:spcAft>
                          <a:spcPts val="600"/>
                        </a:spcAft>
                      </a:pPr>
                      <a:r>
                        <a:rPr lang="en-US" sz="1800" b="1">
                          <a:solidFill>
                            <a:srgbClr val="000000"/>
                          </a:solidFill>
                          <a:effectLst/>
                          <a:latin typeface="Aptos" panose="020B0004020202020204" pitchFamily="34" charset="0"/>
                          <a:ea typeface="Avenir Next"/>
                          <a:cs typeface="Franklin Gothic Book" panose="020B0503020102020204" pitchFamily="34" charset="0"/>
                        </a:rPr>
                        <a:t>Action(s) that must occur in two-year ramp-up phase:</a:t>
                      </a:r>
                      <a:endParaRPr lang="en-US" sz="180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Aptos" panose="020B0004020202020204" pitchFamily="34" charset="0"/>
                          <a:ea typeface="Avenir Next"/>
                          <a:cs typeface="Franklin Gothic Book" panose="020B0503020102020204" pitchFamily="34" charset="0"/>
                        </a:rPr>
                        <a:t>Identify which programs will be evaluated, including initial metrics and timelines</a:t>
                      </a:r>
                      <a:r>
                        <a:rPr lang="en-US" sz="1800" b="1">
                          <a:solidFill>
                            <a:srgbClr val="000000"/>
                          </a:solidFill>
                          <a:effectLst/>
                          <a:latin typeface="Aptos" panose="020B0004020202020204" pitchFamily="34" charset="0"/>
                          <a:ea typeface="Avenir Next"/>
                          <a:cs typeface="Franklin Gothic Book" panose="020B0503020102020204" pitchFamily="34" charset="0"/>
                        </a:rPr>
                        <a:t>. </a:t>
                      </a:r>
                      <a:r>
                        <a:rPr lang="en-US" sz="1800">
                          <a:solidFill>
                            <a:srgbClr val="000000"/>
                          </a:solidFill>
                          <a:effectLst/>
                          <a:latin typeface="Aptos" panose="020B0004020202020204" pitchFamily="34" charset="0"/>
                          <a:ea typeface="Avenir Next"/>
                          <a:cs typeface="Franklin Gothic Book" panose="020B0503020102020204" pitchFamily="34" charset="0"/>
                        </a:rPr>
                        <a:t>And how that information will be shared with Kansans through local consult process.</a:t>
                      </a:r>
                      <a:endParaRPr lang="en-US" sz="1800">
                        <a:effectLst/>
                        <a:latin typeface="Aptos" panose="020B0004020202020204" pitchFamily="34" charset="0"/>
                        <a:ea typeface="Avenir Next"/>
                        <a:cs typeface="Franklin Gothic Book" panose="020B0503020102020204" pitchFamily="34" charset="0"/>
                      </a:endParaRPr>
                    </a:p>
                    <a:p>
                      <a:pPr marL="742950" marR="0" lvl="1" indent="-285750">
                        <a:spcBef>
                          <a:spcPts val="0"/>
                        </a:spcBef>
                        <a:spcAft>
                          <a:spcPts val="0"/>
                        </a:spcAft>
                        <a:buFont typeface="Courier New" panose="02070309020205020404" pitchFamily="49" charset="0"/>
                        <a:buChar char="o"/>
                      </a:pPr>
                      <a:r>
                        <a:rPr lang="en-US" sz="1800">
                          <a:solidFill>
                            <a:srgbClr val="000000"/>
                          </a:solidFill>
                          <a:effectLst/>
                          <a:latin typeface="Aptos" panose="020B0004020202020204" pitchFamily="34" charset="0"/>
                          <a:ea typeface="Avenir Next"/>
                          <a:cs typeface="Franklin Gothic Book" panose="020B0503020102020204" pitchFamily="34" charset="0"/>
                        </a:rPr>
                        <a:t> Consider external support to assist.</a:t>
                      </a:r>
                      <a:endParaRPr lang="en-US" sz="180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Aptos" panose="020B0004020202020204" pitchFamily="34" charset="0"/>
                          <a:ea typeface="Avenir Next"/>
                          <a:cs typeface="Franklin Gothic Book" panose="020B0503020102020204" pitchFamily="34" charset="0"/>
                        </a:rPr>
                        <a:t>Continue prioritizing state dollars towards geographic and issue priorities to show measurable outcomes.</a:t>
                      </a:r>
                      <a:endParaRPr lang="en-US" sz="180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000000"/>
                      </a:solidFill>
                      <a:prstDash val="solid"/>
                      <a:round/>
                      <a:headEnd type="none" w="med" len="med"/>
                      <a:tailEnd type="none" w="med" len="med"/>
                    </a:lnR>
                    <a:lnT>
                      <a:noFill/>
                    </a:lnT>
                    <a:lnB>
                      <a:noFill/>
                    </a:lnB>
                    <a:solidFill>
                      <a:srgbClr val="D1EEFF"/>
                    </a:solidFill>
                  </a:tcPr>
                </a:tc>
                <a:extLst>
                  <a:ext uri="{0D108BD9-81ED-4DB2-BD59-A6C34878D82A}">
                    <a16:rowId xmlns:a16="http://schemas.microsoft.com/office/drawing/2014/main" val="3010626855"/>
                  </a:ext>
                </a:extLst>
              </a:tr>
              <a:tr h="930855">
                <a:tc vMerge="1">
                  <a:txBody>
                    <a:bodyPr/>
                    <a:lstStyle/>
                    <a:p>
                      <a:endParaRPr lang="en-US"/>
                    </a:p>
                  </a:txBody>
                  <a:tcPr/>
                </a:tc>
                <a:tc>
                  <a:txBody>
                    <a:bodyPr/>
                    <a:lstStyle/>
                    <a:p>
                      <a:pPr marL="0" marR="0">
                        <a:spcBef>
                          <a:spcPts val="0"/>
                        </a:spcBef>
                        <a:spcAft>
                          <a:spcPts val="600"/>
                        </a:spcAft>
                      </a:pPr>
                      <a:r>
                        <a:rPr lang="en-US" sz="1800" b="1" dirty="0">
                          <a:solidFill>
                            <a:srgbClr val="000000"/>
                          </a:solidFill>
                          <a:effectLst/>
                          <a:latin typeface="Aptos" panose="020B0004020202020204" pitchFamily="34" charset="0"/>
                          <a:ea typeface="Avenir Next"/>
                          <a:cs typeface="Franklin Gothic Book" panose="020B0503020102020204" pitchFamily="34" charset="0"/>
                        </a:rPr>
                        <a:t>By 2035, this can be accomplished:</a:t>
                      </a:r>
                      <a:endParaRPr lang="en-US" sz="18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venir Next"/>
                          <a:cs typeface="Franklin Gothic Book" panose="020B0503020102020204" pitchFamily="34" charset="0"/>
                        </a:rPr>
                        <a:t>All programs have an evaluation process, metrics, input process for adjustments, and timelines.</a:t>
                      </a:r>
                      <a:endParaRPr lang="en-US" sz="18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ptos" panose="020B0004020202020204" pitchFamily="34" charset="0"/>
                          <a:ea typeface="Avenir Next"/>
                          <a:cs typeface="Franklin Gothic Book" panose="020B0503020102020204" pitchFamily="34" charset="0"/>
                        </a:rPr>
                        <a:t>They are reported on during an ongoing, streamlined local consult process. </a:t>
                      </a:r>
                      <a:endParaRPr lang="en-US" sz="1800" dirty="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000000"/>
                      </a:solidFill>
                      <a:prstDash val="solid"/>
                      <a:round/>
                      <a:headEnd type="none" w="med" len="med"/>
                      <a:tailEnd type="none" w="med" len="med"/>
                    </a:lnR>
                    <a:lnT>
                      <a:noFill/>
                    </a:lnT>
                    <a:lnB w="19050" cap="flat" cmpd="sng" algn="ctr">
                      <a:solidFill>
                        <a:srgbClr val="074F6A"/>
                      </a:solidFill>
                      <a:prstDash val="solid"/>
                      <a:round/>
                      <a:headEnd type="none" w="med" len="med"/>
                      <a:tailEnd type="none" w="med" len="med"/>
                    </a:lnB>
                    <a:solidFill>
                      <a:srgbClr val="FEEFD1"/>
                    </a:solidFill>
                  </a:tcPr>
                </a:tc>
                <a:extLst>
                  <a:ext uri="{0D108BD9-81ED-4DB2-BD59-A6C34878D82A}">
                    <a16:rowId xmlns:a16="http://schemas.microsoft.com/office/drawing/2014/main" val="1673006602"/>
                  </a:ext>
                </a:extLst>
              </a:tr>
            </a:tbl>
          </a:graphicData>
        </a:graphic>
      </p:graphicFrame>
      <p:sp>
        <p:nvSpPr>
          <p:cNvPr id="4" name="Rectangle 1">
            <a:extLst>
              <a:ext uri="{FF2B5EF4-FFF2-40B4-BE49-F238E27FC236}">
                <a16:creationId xmlns:a16="http://schemas.microsoft.com/office/drawing/2014/main" id="{35653607-6DE3-4101-0A5E-642E6D1AF773}"/>
              </a:ext>
            </a:extLst>
          </p:cNvPr>
          <p:cNvSpPr>
            <a:spLocks noChangeArrowheads="1"/>
          </p:cNvSpPr>
          <p:nvPr/>
        </p:nvSpPr>
        <p:spPr bwMode="auto">
          <a:xfrm>
            <a:off x="838200" y="2330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Arrow: Right 8">
            <a:extLst>
              <a:ext uri="{FF2B5EF4-FFF2-40B4-BE49-F238E27FC236}">
                <a16:creationId xmlns:a16="http://schemas.microsoft.com/office/drawing/2014/main" id="{726DA345-3ADB-7BCE-4D14-E158EDDD1346}"/>
              </a:ext>
            </a:extLst>
          </p:cNvPr>
          <p:cNvSpPr/>
          <p:nvPr/>
        </p:nvSpPr>
        <p:spPr>
          <a:xfrm>
            <a:off x="838200" y="5147038"/>
            <a:ext cx="2081932" cy="629115"/>
          </a:xfrm>
          <a:prstGeom prst="righ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KWA Priority</a:t>
            </a:r>
          </a:p>
        </p:txBody>
      </p:sp>
      <p:sp>
        <p:nvSpPr>
          <p:cNvPr id="12" name="TextBox 11">
            <a:extLst>
              <a:ext uri="{FF2B5EF4-FFF2-40B4-BE49-F238E27FC236}">
                <a16:creationId xmlns:a16="http://schemas.microsoft.com/office/drawing/2014/main" id="{3D30FD0C-2A6E-13AD-2C4E-906E54829FE0}"/>
              </a:ext>
            </a:extLst>
          </p:cNvPr>
          <p:cNvSpPr txBox="1"/>
          <p:nvPr/>
        </p:nvSpPr>
        <p:spPr>
          <a:xfrm>
            <a:off x="2976880" y="5281732"/>
            <a:ext cx="8879840" cy="707886"/>
          </a:xfrm>
          <a:prstGeom prst="rect">
            <a:avLst/>
          </a:prstGeom>
          <a:noFill/>
        </p:spPr>
        <p:txBody>
          <a:bodyPr wrap="square">
            <a:spAutoFit/>
          </a:bodyPr>
          <a:lstStyle/>
          <a:p>
            <a:r>
              <a:rPr lang="en-US" sz="2400" baseline="30000" dirty="0">
                <a:solidFill>
                  <a:srgbClr val="080808"/>
                </a:solidFill>
                <a:effectLst/>
                <a:ea typeface="Avenir Next"/>
                <a:cs typeface="Franklin Gothic Book" panose="020B0503020102020204" pitchFamily="34" charset="0"/>
              </a:rPr>
              <a:t>Responsive to KWA priority to “</a:t>
            </a:r>
            <a:r>
              <a:rPr lang="en-US" sz="2400" b="1" baseline="30000" dirty="0">
                <a:solidFill>
                  <a:srgbClr val="080808"/>
                </a:solidFill>
                <a:effectLst/>
                <a:ea typeface="Avenir Next"/>
                <a:cs typeface="Franklin Gothic Book" panose="020B0503020102020204" pitchFamily="34" charset="0"/>
              </a:rPr>
              <a:t>emphasize outcomes” </a:t>
            </a:r>
            <a:r>
              <a:rPr lang="en-US" sz="2400" baseline="30000" dirty="0">
                <a:solidFill>
                  <a:srgbClr val="080808"/>
                </a:solidFill>
                <a:effectLst/>
                <a:ea typeface="Avenir Next"/>
                <a:cs typeface="Franklin Gothic Book" panose="020B0503020102020204" pitchFamily="34" charset="0"/>
              </a:rPr>
              <a:t>and increase </a:t>
            </a:r>
            <a:r>
              <a:rPr lang="en-US" sz="2400" b="1" baseline="30000" dirty="0">
                <a:solidFill>
                  <a:srgbClr val="080808"/>
                </a:solidFill>
                <a:effectLst/>
                <a:ea typeface="Avenir Next"/>
                <a:cs typeface="Franklin Gothic Book" panose="020B0503020102020204" pitchFamily="34" charset="0"/>
              </a:rPr>
              <a:t>“transparency in evaluating effectiveness of projects and programs</a:t>
            </a:r>
            <a:r>
              <a:rPr lang="en-US" sz="2400" baseline="30000" dirty="0">
                <a:solidFill>
                  <a:srgbClr val="080808"/>
                </a:solidFill>
                <a:effectLst/>
                <a:ea typeface="Avenir Next"/>
                <a:cs typeface="Franklin Gothic Book" panose="020B0503020102020204" pitchFamily="34" charset="0"/>
              </a:rPr>
              <a:t>.”</a:t>
            </a:r>
            <a:endParaRPr lang="en-US" sz="2400" dirty="0">
              <a:solidFill>
                <a:srgbClr val="080808"/>
              </a:solidFill>
            </a:endParaRPr>
          </a:p>
        </p:txBody>
      </p:sp>
    </p:spTree>
    <p:extLst>
      <p:ext uri="{BB962C8B-B14F-4D97-AF65-F5344CB8AC3E}">
        <p14:creationId xmlns:p14="http://schemas.microsoft.com/office/powerpoint/2010/main" val="44830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551FA-8450-3784-98DE-416FD8FAFBBD}"/>
            </a:ext>
          </a:extLst>
        </p:cNvPr>
        <p:cNvGrpSpPr/>
        <p:nvPr/>
      </p:nvGrpSpPr>
      <p:grpSpPr>
        <a:xfrm>
          <a:off x="0" y="0"/>
          <a:ext cx="0" cy="0"/>
          <a:chOff x="0" y="0"/>
          <a:chExt cx="0" cy="0"/>
        </a:xfrm>
      </p:grpSpPr>
      <p:sp>
        <p:nvSpPr>
          <p:cNvPr id="7" name="Rectangle 4">
            <a:extLst>
              <a:ext uri="{FF2B5EF4-FFF2-40B4-BE49-F238E27FC236}">
                <a16:creationId xmlns:a16="http://schemas.microsoft.com/office/drawing/2014/main" id="{9F13D298-2BDE-CEB5-C25B-7F521BE947F8}"/>
              </a:ext>
            </a:extLst>
          </p:cNvPr>
          <p:cNvSpPr>
            <a:spLocks noChangeArrowheads="1"/>
          </p:cNvSpPr>
          <p:nvPr/>
        </p:nvSpPr>
        <p:spPr bwMode="auto">
          <a:xfrm>
            <a:off x="905108" y="18327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1193313A-26E4-0F5A-D775-E729A2F8C81A}"/>
              </a:ext>
            </a:extLst>
          </p:cNvPr>
          <p:cNvSpPr>
            <a:spLocks noChangeArrowheads="1"/>
          </p:cNvSpPr>
          <p:nvPr/>
        </p:nvSpPr>
        <p:spPr bwMode="auto">
          <a:xfrm>
            <a:off x="838200" y="3252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C26F7BD4-8543-3D6A-B284-6E6387AC04BF}"/>
              </a:ext>
            </a:extLst>
          </p:cNvPr>
          <p:cNvSpPr>
            <a:spLocks noChangeArrowheads="1"/>
          </p:cNvSpPr>
          <p:nvPr/>
        </p:nvSpPr>
        <p:spPr bwMode="auto">
          <a:xfrm>
            <a:off x="3240088"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7">
            <a:extLst>
              <a:ext uri="{FF2B5EF4-FFF2-40B4-BE49-F238E27FC236}">
                <a16:creationId xmlns:a16="http://schemas.microsoft.com/office/drawing/2014/main" id="{045F8489-1C35-48CD-C6BA-980E25571E2C}"/>
              </a:ext>
            </a:extLst>
          </p:cNvPr>
          <p:cNvSpPr>
            <a:spLocks noChangeArrowheads="1"/>
          </p:cNvSpPr>
          <p:nvPr/>
        </p:nvSpPr>
        <p:spPr bwMode="auto">
          <a:xfrm>
            <a:off x="838200" y="2581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2F388106-A4EE-9F2E-954E-3A5B8D8EBBF0}"/>
              </a:ext>
            </a:extLst>
          </p:cNvPr>
          <p:cNvSpPr>
            <a:spLocks noChangeArrowheads="1"/>
          </p:cNvSpPr>
          <p:nvPr/>
        </p:nvSpPr>
        <p:spPr bwMode="auto">
          <a:xfrm>
            <a:off x="838200" y="2330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251841F2-8437-1D69-DC4C-E9095E966E70}"/>
              </a:ext>
            </a:extLst>
          </p:cNvPr>
          <p:cNvGraphicFramePr>
            <a:graphicFrameLocks noGrp="1"/>
          </p:cNvGraphicFramePr>
          <p:nvPr>
            <p:extLst>
              <p:ext uri="{D42A27DB-BD31-4B8C-83A1-F6EECF244321}">
                <p14:modId xmlns:p14="http://schemas.microsoft.com/office/powerpoint/2010/main" val="978882794"/>
              </p:ext>
            </p:extLst>
          </p:nvPr>
        </p:nvGraphicFramePr>
        <p:xfrm>
          <a:off x="771292" y="911798"/>
          <a:ext cx="10515600" cy="2895600"/>
        </p:xfrm>
        <a:graphic>
          <a:graphicData uri="http://schemas.openxmlformats.org/drawingml/2006/table">
            <a:tbl>
              <a:tblPr firstRow="1" firstCol="1" bandRow="1"/>
              <a:tblGrid>
                <a:gridCol w="369499">
                  <a:extLst>
                    <a:ext uri="{9D8B030D-6E8A-4147-A177-3AD203B41FA5}">
                      <a16:colId xmlns:a16="http://schemas.microsoft.com/office/drawing/2014/main" val="1531017749"/>
                    </a:ext>
                  </a:extLst>
                </a:gridCol>
                <a:gridCol w="10146101">
                  <a:extLst>
                    <a:ext uri="{9D8B030D-6E8A-4147-A177-3AD203B41FA5}">
                      <a16:colId xmlns:a16="http://schemas.microsoft.com/office/drawing/2014/main" val="2136515947"/>
                    </a:ext>
                  </a:extLst>
                </a:gridCol>
              </a:tblGrid>
              <a:tr h="432000">
                <a:tc rowSpan="3">
                  <a:txBody>
                    <a:bodyPr/>
                    <a:lstStyle/>
                    <a:p>
                      <a:pPr marL="0" marR="0">
                        <a:spcBef>
                          <a:spcPts val="0"/>
                        </a:spcBef>
                        <a:spcAft>
                          <a:spcPts val="600"/>
                        </a:spcAft>
                      </a:pPr>
                      <a:r>
                        <a:rPr lang="en-US" sz="1800" dirty="0">
                          <a:effectLst/>
                          <a:latin typeface="Aptos" panose="020B0004020202020204" pitchFamily="34" charset="0"/>
                          <a:ea typeface="Avenir Next"/>
                          <a:cs typeface="Franklin Gothic Book" panose="020B0503020102020204" pitchFamily="34" charset="0"/>
                        </a:rPr>
                        <a:t>7</a:t>
                      </a:r>
                    </a:p>
                  </a:txBody>
                  <a:tcPr marL="63129" marR="6312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600"/>
                        </a:spcAft>
                      </a:pPr>
                      <a:r>
                        <a:rPr lang="en-US" sz="2000" b="1">
                          <a:effectLst/>
                          <a:highlight>
                            <a:srgbClr val="00FF00"/>
                          </a:highlight>
                          <a:latin typeface="Aptos" panose="020B0004020202020204" pitchFamily="34" charset="0"/>
                          <a:ea typeface="Avenir Next"/>
                          <a:cs typeface="Franklin Gothic Book" panose="020B0503020102020204" pitchFamily="34" charset="0"/>
                        </a:rPr>
                        <a:t>Cost Share programs that provide producers funding for agricultural irrigation systems should establish a selection process that prioritizes applicants whose water rights are involved in  in water use reduction efforts (such as LEMAs, WCAs, or other documented practices) to encourage the use of less water.</a:t>
                      </a:r>
                      <a:endParaRPr lang="en-US" sz="200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000000"/>
                      </a:solidFill>
                      <a:prstDash val="solid"/>
                      <a:round/>
                      <a:headEnd type="none" w="med" len="med"/>
                      <a:tailEnd type="none" w="med" len="med"/>
                    </a:lnR>
                    <a:lnT w="19050" cap="flat" cmpd="sng" algn="ctr">
                      <a:solidFill>
                        <a:srgbClr val="074F6A"/>
                      </a:solidFill>
                      <a:prstDash val="solid"/>
                      <a:round/>
                      <a:headEnd type="none" w="med" len="med"/>
                      <a:tailEnd type="none" w="med" len="med"/>
                    </a:lnT>
                    <a:lnB>
                      <a:noFill/>
                    </a:lnB>
                    <a:noFill/>
                  </a:tcPr>
                </a:tc>
                <a:extLst>
                  <a:ext uri="{0D108BD9-81ED-4DB2-BD59-A6C34878D82A}">
                    <a16:rowId xmlns:a16="http://schemas.microsoft.com/office/drawing/2014/main" val="3203291968"/>
                  </a:ext>
                </a:extLst>
              </a:tr>
              <a:tr h="575172">
                <a:tc vMerge="1">
                  <a:txBody>
                    <a:bodyPr/>
                    <a:lstStyle/>
                    <a:p>
                      <a:endParaRPr lang="en-US"/>
                    </a:p>
                  </a:txBody>
                  <a:tcPr/>
                </a:tc>
                <a:tc>
                  <a:txBody>
                    <a:bodyPr/>
                    <a:lstStyle/>
                    <a:p>
                      <a:pPr marL="0" marR="0">
                        <a:spcBef>
                          <a:spcPts val="0"/>
                        </a:spcBef>
                        <a:spcAft>
                          <a:spcPts val="600"/>
                        </a:spcAft>
                      </a:pPr>
                      <a:r>
                        <a:rPr lang="en-US" sz="2000" b="1">
                          <a:solidFill>
                            <a:srgbClr val="000000"/>
                          </a:solidFill>
                          <a:effectLst/>
                          <a:latin typeface="Aptos" panose="020B0004020202020204" pitchFamily="34" charset="0"/>
                          <a:ea typeface="Avenir Next"/>
                          <a:cs typeface="Franklin Gothic Book" panose="020B0503020102020204" pitchFamily="34" charset="0"/>
                        </a:rPr>
                        <a:t>Action(s) that must occur in two-year ramp-up phase:</a:t>
                      </a:r>
                      <a:endParaRPr lang="en-US" sz="200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600"/>
                        </a:spcAft>
                        <a:buFont typeface="Symbol" panose="05050102010706020507" pitchFamily="18" charset="2"/>
                        <a:buChar char=""/>
                      </a:pPr>
                      <a:r>
                        <a:rPr lang="en-US" sz="2000">
                          <a:solidFill>
                            <a:srgbClr val="000000"/>
                          </a:solidFill>
                          <a:effectLst/>
                          <a:latin typeface="Aptos" panose="020B0004020202020204" pitchFamily="34" charset="0"/>
                          <a:ea typeface="Avenir Next"/>
                          <a:cs typeface="Franklin Gothic Book" panose="020B0503020102020204" pitchFamily="34" charset="0"/>
                        </a:rPr>
                        <a:t>Implement an approach that provides bonus points based on local conservation (already being started with High Plains RCPP process).</a:t>
                      </a:r>
                      <a:endParaRPr lang="en-US" sz="200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000000"/>
                      </a:solidFill>
                      <a:prstDash val="solid"/>
                      <a:round/>
                      <a:headEnd type="none" w="med" len="med"/>
                      <a:tailEnd type="none" w="med" len="med"/>
                    </a:lnR>
                    <a:lnT>
                      <a:noFill/>
                    </a:lnT>
                    <a:lnB>
                      <a:noFill/>
                    </a:lnB>
                    <a:solidFill>
                      <a:srgbClr val="D1EEFF"/>
                    </a:solidFill>
                  </a:tcPr>
                </a:tc>
                <a:extLst>
                  <a:ext uri="{0D108BD9-81ED-4DB2-BD59-A6C34878D82A}">
                    <a16:rowId xmlns:a16="http://schemas.microsoft.com/office/drawing/2014/main" val="784660236"/>
                  </a:ext>
                </a:extLst>
              </a:tr>
              <a:tr h="406829">
                <a:tc vMerge="1">
                  <a:txBody>
                    <a:bodyPr/>
                    <a:lstStyle/>
                    <a:p>
                      <a:endParaRPr lang="en-US"/>
                    </a:p>
                  </a:txBody>
                  <a:tcPr/>
                </a:tc>
                <a:tc>
                  <a:txBody>
                    <a:bodyPr/>
                    <a:lstStyle/>
                    <a:p>
                      <a:pPr marL="0" marR="0">
                        <a:spcBef>
                          <a:spcPts val="0"/>
                        </a:spcBef>
                        <a:spcAft>
                          <a:spcPts val="600"/>
                        </a:spcAft>
                      </a:pPr>
                      <a:r>
                        <a:rPr lang="en-US" sz="2000" b="1" dirty="0">
                          <a:solidFill>
                            <a:srgbClr val="000000"/>
                          </a:solidFill>
                          <a:effectLst/>
                          <a:latin typeface="Aptos" panose="020B0004020202020204" pitchFamily="34" charset="0"/>
                          <a:ea typeface="Avenir Next"/>
                          <a:cs typeface="Franklin Gothic Book" panose="020B0503020102020204" pitchFamily="34" charset="0"/>
                        </a:rPr>
                        <a:t>By 2035, this can be accomplished:</a:t>
                      </a:r>
                      <a:endParaRPr lang="en-US" sz="20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600"/>
                        </a:spcAft>
                        <a:buFont typeface="Symbol" panose="05050102010706020507" pitchFamily="18" charset="2"/>
                        <a:buChar char=""/>
                      </a:pPr>
                      <a:r>
                        <a:rPr lang="en-US" sz="2000" dirty="0">
                          <a:solidFill>
                            <a:srgbClr val="000000"/>
                          </a:solidFill>
                          <a:effectLst/>
                          <a:latin typeface="Aptos" panose="020B0004020202020204" pitchFamily="34" charset="0"/>
                          <a:ea typeface="Avenir Next"/>
                          <a:cs typeface="Franklin Gothic Book" panose="020B0503020102020204" pitchFamily="34" charset="0"/>
                        </a:rPr>
                        <a:t>All applicants are in areas where conservation measures have been adopted.</a:t>
                      </a:r>
                      <a:endParaRPr lang="en-US" sz="2000" dirty="0">
                        <a:effectLst/>
                        <a:latin typeface="Aptos" panose="020B0004020202020204" pitchFamily="34" charset="0"/>
                        <a:ea typeface="Avenir Next"/>
                        <a:cs typeface="Franklin Gothic Book" panose="020B0503020102020204" pitchFamily="34" charset="0"/>
                      </a:endParaRPr>
                    </a:p>
                  </a:txBody>
                  <a:tcPr marL="63129" marR="63129" marT="0" marB="0">
                    <a:lnL>
                      <a:noFill/>
                    </a:lnL>
                    <a:lnR w="12700" cap="flat" cmpd="sng" algn="ctr">
                      <a:solidFill>
                        <a:srgbClr val="000000"/>
                      </a:solidFill>
                      <a:prstDash val="solid"/>
                      <a:round/>
                      <a:headEnd type="none" w="med" len="med"/>
                      <a:tailEnd type="none" w="med" len="med"/>
                    </a:lnR>
                    <a:lnT>
                      <a:noFill/>
                    </a:lnT>
                    <a:lnB>
                      <a:noFill/>
                    </a:lnB>
                    <a:solidFill>
                      <a:srgbClr val="FEEFD1"/>
                    </a:solidFill>
                  </a:tcPr>
                </a:tc>
                <a:extLst>
                  <a:ext uri="{0D108BD9-81ED-4DB2-BD59-A6C34878D82A}">
                    <a16:rowId xmlns:a16="http://schemas.microsoft.com/office/drawing/2014/main" val="2047382171"/>
                  </a:ext>
                </a:extLst>
              </a:tr>
            </a:tbl>
          </a:graphicData>
        </a:graphic>
      </p:graphicFrame>
      <p:sp>
        <p:nvSpPr>
          <p:cNvPr id="8" name="Rectangle 1">
            <a:extLst>
              <a:ext uri="{FF2B5EF4-FFF2-40B4-BE49-F238E27FC236}">
                <a16:creationId xmlns:a16="http://schemas.microsoft.com/office/drawing/2014/main" id="{0FDC31E3-4C53-7DDC-729D-B768C9EF2DDE}"/>
              </a:ext>
            </a:extLst>
          </p:cNvPr>
          <p:cNvSpPr>
            <a:spLocks noChangeArrowheads="1"/>
          </p:cNvSpPr>
          <p:nvPr/>
        </p:nvSpPr>
        <p:spPr bwMode="auto">
          <a:xfrm>
            <a:off x="838200" y="3168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Arrow: Right 11">
            <a:extLst>
              <a:ext uri="{FF2B5EF4-FFF2-40B4-BE49-F238E27FC236}">
                <a16:creationId xmlns:a16="http://schemas.microsoft.com/office/drawing/2014/main" id="{F6DB1833-B245-5740-D12C-F6BC603C9B6E}"/>
              </a:ext>
            </a:extLst>
          </p:cNvPr>
          <p:cNvSpPr/>
          <p:nvPr/>
        </p:nvSpPr>
        <p:spPr>
          <a:xfrm>
            <a:off x="838200" y="5147038"/>
            <a:ext cx="2081932" cy="629115"/>
          </a:xfrm>
          <a:prstGeom prst="righ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KWA Priority</a:t>
            </a:r>
          </a:p>
        </p:txBody>
      </p:sp>
      <p:sp>
        <p:nvSpPr>
          <p:cNvPr id="13" name="TextBox 12">
            <a:extLst>
              <a:ext uri="{FF2B5EF4-FFF2-40B4-BE49-F238E27FC236}">
                <a16:creationId xmlns:a16="http://schemas.microsoft.com/office/drawing/2014/main" id="{547EC96B-E26F-C1A2-C604-4210591B07F4}"/>
              </a:ext>
            </a:extLst>
          </p:cNvPr>
          <p:cNvSpPr txBox="1"/>
          <p:nvPr/>
        </p:nvSpPr>
        <p:spPr>
          <a:xfrm>
            <a:off x="2920132" y="5314488"/>
            <a:ext cx="8483600" cy="461665"/>
          </a:xfrm>
          <a:prstGeom prst="rect">
            <a:avLst/>
          </a:prstGeom>
          <a:noFill/>
        </p:spPr>
        <p:txBody>
          <a:bodyPr wrap="square" rtlCol="0">
            <a:spAutoFit/>
          </a:bodyPr>
          <a:lstStyle/>
          <a:p>
            <a:r>
              <a:rPr lang="en-US" sz="2400" baseline="30000" dirty="0">
                <a:solidFill>
                  <a:srgbClr val="000000"/>
                </a:solidFill>
                <a:effectLst/>
                <a:ea typeface="Avenir Next"/>
                <a:cs typeface="Franklin Gothic Book" panose="020B0503020102020204" pitchFamily="34" charset="0"/>
              </a:rPr>
              <a:t>Responsive to KWA priority of policies to “</a:t>
            </a:r>
            <a:r>
              <a:rPr lang="en-US" sz="2400" b="1" baseline="30000" dirty="0">
                <a:solidFill>
                  <a:srgbClr val="000000"/>
                </a:solidFill>
                <a:effectLst/>
                <a:ea typeface="Avenir Next"/>
                <a:cs typeface="Franklin Gothic Book" panose="020B0503020102020204" pitchFamily="34" charset="0"/>
              </a:rPr>
              <a:t>preserve and protect the aquifers of Kansas</a:t>
            </a:r>
            <a:r>
              <a:rPr lang="en-US" sz="2400" baseline="30000" dirty="0">
                <a:solidFill>
                  <a:srgbClr val="000000"/>
                </a:solidFill>
                <a:effectLst/>
                <a:ea typeface="Avenir Next"/>
                <a:cs typeface="Franklin Gothic Book" panose="020B0503020102020204" pitchFamily="34" charset="0"/>
              </a:rPr>
              <a:t>”.</a:t>
            </a:r>
            <a:endParaRPr lang="en-US" sz="2400" dirty="0">
              <a:solidFill>
                <a:srgbClr val="000000"/>
              </a:solidFill>
            </a:endParaRPr>
          </a:p>
        </p:txBody>
      </p:sp>
    </p:spTree>
    <p:extLst>
      <p:ext uri="{BB962C8B-B14F-4D97-AF65-F5344CB8AC3E}">
        <p14:creationId xmlns:p14="http://schemas.microsoft.com/office/powerpoint/2010/main" val="3163569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EA132-3C53-4179-1B8E-5B496A278404}"/>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E879FB6F-099B-CBB4-AB38-7396F387DC60}"/>
              </a:ext>
            </a:extLst>
          </p:cNvPr>
          <p:cNvSpPr/>
          <p:nvPr/>
        </p:nvSpPr>
        <p:spPr>
          <a:xfrm>
            <a:off x="905108" y="3349629"/>
            <a:ext cx="10033186" cy="1675660"/>
          </a:xfrm>
          <a:prstGeom prst="rect">
            <a:avLst/>
          </a:prstGeom>
          <a:solidFill>
            <a:schemeClr val="accent1">
              <a:lumMod val="20000"/>
              <a:lumOff val="8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5C61C1E-0629-F4DE-CBC8-41F7EF707526}"/>
              </a:ext>
            </a:extLst>
          </p:cNvPr>
          <p:cNvSpPr/>
          <p:nvPr/>
        </p:nvSpPr>
        <p:spPr>
          <a:xfrm>
            <a:off x="905108" y="1121435"/>
            <a:ext cx="10033186" cy="2215492"/>
          </a:xfrm>
          <a:prstGeom prst="rect">
            <a:avLst/>
          </a:prstGeom>
          <a:solidFill>
            <a:schemeClr val="accent3">
              <a:lumMod val="20000"/>
              <a:lumOff val="8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FE32ABDF-1D84-CC98-B3AF-1C3E21CD8D98}"/>
              </a:ext>
            </a:extLst>
          </p:cNvPr>
          <p:cNvSpPr>
            <a:spLocks noChangeArrowheads="1"/>
          </p:cNvSpPr>
          <p:nvPr/>
        </p:nvSpPr>
        <p:spPr bwMode="auto">
          <a:xfrm>
            <a:off x="905108" y="18327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B5629E36-9BD8-DFD8-9DEB-9297FA6848EC}"/>
              </a:ext>
            </a:extLst>
          </p:cNvPr>
          <p:cNvSpPr>
            <a:spLocks noChangeArrowheads="1"/>
          </p:cNvSpPr>
          <p:nvPr/>
        </p:nvSpPr>
        <p:spPr bwMode="auto">
          <a:xfrm>
            <a:off x="838200" y="3252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CC2D9584-5BD5-3725-566A-1072B75DF1B3}"/>
              </a:ext>
            </a:extLst>
          </p:cNvPr>
          <p:cNvSpPr>
            <a:spLocks noChangeArrowheads="1"/>
          </p:cNvSpPr>
          <p:nvPr/>
        </p:nvSpPr>
        <p:spPr bwMode="auto">
          <a:xfrm>
            <a:off x="3240088"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7">
            <a:extLst>
              <a:ext uri="{FF2B5EF4-FFF2-40B4-BE49-F238E27FC236}">
                <a16:creationId xmlns:a16="http://schemas.microsoft.com/office/drawing/2014/main" id="{D20EA635-15B0-B863-04FC-2FF3932B0A10}"/>
              </a:ext>
            </a:extLst>
          </p:cNvPr>
          <p:cNvSpPr>
            <a:spLocks noChangeArrowheads="1"/>
          </p:cNvSpPr>
          <p:nvPr/>
        </p:nvSpPr>
        <p:spPr bwMode="auto">
          <a:xfrm>
            <a:off x="838200" y="2581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164DF998-60CA-F9F4-303C-391CDCD01CBB}"/>
              </a:ext>
            </a:extLst>
          </p:cNvPr>
          <p:cNvSpPr>
            <a:spLocks noChangeArrowheads="1"/>
          </p:cNvSpPr>
          <p:nvPr/>
        </p:nvSpPr>
        <p:spPr bwMode="auto">
          <a:xfrm>
            <a:off x="838200" y="2330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7B04EEE3-6F04-06A4-0510-57758662E25F}"/>
              </a:ext>
            </a:extLst>
          </p:cNvPr>
          <p:cNvSpPr>
            <a:spLocks noChangeArrowheads="1"/>
          </p:cNvSpPr>
          <p:nvPr/>
        </p:nvSpPr>
        <p:spPr bwMode="auto">
          <a:xfrm>
            <a:off x="838200" y="3168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4" name="Table 23">
            <a:extLst>
              <a:ext uri="{FF2B5EF4-FFF2-40B4-BE49-F238E27FC236}">
                <a16:creationId xmlns:a16="http://schemas.microsoft.com/office/drawing/2014/main" id="{7C3C1B53-9B8C-7F68-A9B8-E2A85B0A5398}"/>
              </a:ext>
            </a:extLst>
          </p:cNvPr>
          <p:cNvGraphicFramePr>
            <a:graphicFrameLocks noGrp="1"/>
          </p:cNvGraphicFramePr>
          <p:nvPr>
            <p:extLst>
              <p:ext uri="{D42A27DB-BD31-4B8C-83A1-F6EECF244321}">
                <p14:modId xmlns:p14="http://schemas.microsoft.com/office/powerpoint/2010/main" val="2727442"/>
              </p:ext>
            </p:extLst>
          </p:nvPr>
        </p:nvGraphicFramePr>
        <p:xfrm>
          <a:off x="739532" y="758089"/>
          <a:ext cx="10364338" cy="4267200"/>
        </p:xfrm>
        <a:graphic>
          <a:graphicData uri="http://schemas.openxmlformats.org/drawingml/2006/table">
            <a:tbl>
              <a:tblPr firstRow="1" firstCol="1" bandRow="1"/>
              <a:tblGrid>
                <a:gridCol w="393512">
                  <a:extLst>
                    <a:ext uri="{9D8B030D-6E8A-4147-A177-3AD203B41FA5}">
                      <a16:colId xmlns:a16="http://schemas.microsoft.com/office/drawing/2014/main" val="1690462724"/>
                    </a:ext>
                  </a:extLst>
                </a:gridCol>
                <a:gridCol w="9970826">
                  <a:extLst>
                    <a:ext uri="{9D8B030D-6E8A-4147-A177-3AD203B41FA5}">
                      <a16:colId xmlns:a16="http://schemas.microsoft.com/office/drawing/2014/main" val="2294324547"/>
                    </a:ext>
                  </a:extLst>
                </a:gridCol>
              </a:tblGrid>
              <a:tr h="0">
                <a:tc>
                  <a:txBody>
                    <a:bodyPr/>
                    <a:lstStyle/>
                    <a:p>
                      <a:pPr marL="0" marR="0">
                        <a:spcBef>
                          <a:spcPts val="0"/>
                        </a:spcBef>
                        <a:spcAft>
                          <a:spcPts val="600"/>
                        </a:spcAft>
                      </a:pPr>
                      <a:r>
                        <a:rPr lang="en-US" sz="2000">
                          <a:effectLst/>
                          <a:latin typeface="Aptos" panose="020B0004020202020204" pitchFamily="34" charset="0"/>
                          <a:ea typeface="Avenir Next"/>
                          <a:cs typeface="Franklin Gothic Book" panose="020B0503020102020204" pitchFamily="34" charset="0"/>
                        </a:rPr>
                        <a:t>8</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600"/>
                        </a:spcAft>
                      </a:pPr>
                      <a:r>
                        <a:rPr lang="en-US" sz="2000" b="1" dirty="0">
                          <a:effectLst/>
                          <a:highlight>
                            <a:srgbClr val="00FF00"/>
                          </a:highlight>
                          <a:latin typeface="Aptos" panose="020B0004020202020204" pitchFamily="34" charset="0"/>
                          <a:ea typeface="Avenir Next"/>
                          <a:cs typeface="Franklin Gothic Book" panose="020B0503020102020204" pitchFamily="34" charset="0"/>
                        </a:rPr>
                        <a:t>Proactively engaging with federal partners.</a:t>
                      </a:r>
                      <a:endParaRPr lang="en-US" sz="2000" dirty="0">
                        <a:effectLst/>
                        <a:latin typeface="Aptos" panose="020B0004020202020204" pitchFamily="34" charset="0"/>
                        <a:ea typeface="Avenir Next"/>
                        <a:cs typeface="Franklin Gothic Book" panose="020B0503020102020204" pitchFamily="34" charset="0"/>
                      </a:endParaRPr>
                    </a:p>
                    <a:p>
                      <a:pPr marL="0" marR="0">
                        <a:spcBef>
                          <a:spcPts val="0"/>
                        </a:spcBef>
                        <a:spcAft>
                          <a:spcPts val="600"/>
                        </a:spcAft>
                      </a:pPr>
                      <a:r>
                        <a:rPr lang="en-US" sz="2000" b="1" dirty="0">
                          <a:solidFill>
                            <a:srgbClr val="000000"/>
                          </a:solidFill>
                          <a:effectLst/>
                          <a:latin typeface="Aptos" panose="020B0004020202020204" pitchFamily="34" charset="0"/>
                          <a:ea typeface="Avenir Next"/>
                          <a:cs typeface="Franklin Gothic Book" panose="020B0503020102020204" pitchFamily="34" charset="0"/>
                        </a:rPr>
                        <a:t>Action(s) that must occur in two-year ramp-up phase:</a:t>
                      </a:r>
                      <a:endParaRPr lang="en-US" sz="20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Aptos" panose="020B0004020202020204" pitchFamily="34" charset="0"/>
                          <a:ea typeface="Avenir Next"/>
                          <a:cs typeface="Franklin Gothic Book" panose="020B0503020102020204" pitchFamily="34" charset="0"/>
                        </a:rPr>
                        <a:t>Increase state agency and Kansas Water Authority engagement with U.S. Army Corps of Engineers on reservoir sedimentation and water supply issues</a:t>
                      </a:r>
                      <a:endParaRPr lang="en-US" sz="20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Aptos" panose="020B0004020202020204" pitchFamily="34" charset="0"/>
                          <a:ea typeface="Avenir Next"/>
                          <a:cs typeface="Franklin Gothic Book" panose="020B0503020102020204" pitchFamily="34" charset="0"/>
                        </a:rPr>
                        <a:t>Continue sedimentation management planning efforts with Tulsa and Kansas City U.S. Army Corps of Engineers districts</a:t>
                      </a:r>
                      <a:endParaRPr lang="en-US" sz="20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Aptos" panose="020B0004020202020204" pitchFamily="34" charset="0"/>
                          <a:ea typeface="Avenir Next"/>
                          <a:cs typeface="Franklin Gothic Book" panose="020B0503020102020204" pitchFamily="34" charset="0"/>
                        </a:rPr>
                        <a:t>Increase state agency engagement with Bureau of Reclamation</a:t>
                      </a:r>
                      <a:endParaRPr lang="en-US" sz="20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600"/>
                        </a:spcAft>
                        <a:buFont typeface="Symbol" panose="05050102010706020507" pitchFamily="18" charset="2"/>
                        <a:buChar char=""/>
                      </a:pPr>
                      <a:r>
                        <a:rPr lang="en-US" sz="2000" dirty="0">
                          <a:solidFill>
                            <a:srgbClr val="000000"/>
                          </a:solidFill>
                          <a:effectLst/>
                          <a:latin typeface="Aptos" panose="020B0004020202020204" pitchFamily="34" charset="0"/>
                          <a:ea typeface="Avenir Next"/>
                          <a:cs typeface="Franklin Gothic Book" panose="020B0503020102020204" pitchFamily="34" charset="0"/>
                        </a:rPr>
                        <a:t>Continue to advocate for additional federal funding to meet state needs</a:t>
                      </a:r>
                      <a:endParaRPr lang="en-US" sz="2000" dirty="0">
                        <a:effectLst/>
                        <a:latin typeface="Aptos" panose="020B0004020202020204" pitchFamily="34" charset="0"/>
                        <a:ea typeface="Avenir Next"/>
                        <a:cs typeface="Franklin Gothic Book" panose="020B0503020102020204" pitchFamily="34" charset="0"/>
                      </a:endParaRPr>
                    </a:p>
                    <a:p>
                      <a:pPr marL="0" marR="0">
                        <a:spcBef>
                          <a:spcPts val="0"/>
                        </a:spcBef>
                        <a:spcAft>
                          <a:spcPts val="600"/>
                        </a:spcAft>
                      </a:pPr>
                      <a:r>
                        <a:rPr lang="en-US" sz="2000" b="1" dirty="0">
                          <a:solidFill>
                            <a:srgbClr val="000000"/>
                          </a:solidFill>
                          <a:effectLst/>
                          <a:latin typeface="Aptos" panose="020B0004020202020204" pitchFamily="34" charset="0"/>
                          <a:ea typeface="Avenir Next"/>
                          <a:cs typeface="Franklin Gothic Book" panose="020B0503020102020204" pitchFamily="34" charset="0"/>
                        </a:rPr>
                        <a:t>By 2035, this can be accomplished:</a:t>
                      </a:r>
                      <a:endParaRPr lang="en-US" sz="20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Aptos" panose="020B0004020202020204" pitchFamily="34" charset="0"/>
                          <a:ea typeface="Avenir Next"/>
                          <a:cs typeface="Franklin Gothic Book" panose="020B0503020102020204" pitchFamily="34" charset="0"/>
                        </a:rPr>
                        <a:t>Establish coordinated sedimentation management plans with the U.S. Army Corps for all high-priority reservoirs.</a:t>
                      </a:r>
                      <a:endParaRPr lang="en-US" sz="2000" dirty="0">
                        <a:effectLst/>
                        <a:latin typeface="Aptos" panose="020B0004020202020204" pitchFamily="34" charset="0"/>
                        <a:ea typeface="Avenir Next"/>
                        <a:cs typeface="Franklin Gothic Book" panose="020B0503020102020204" pitchFamily="34" charset="0"/>
                      </a:endParaRPr>
                    </a:p>
                    <a:p>
                      <a:pPr marL="342900" marR="0" lvl="0" indent="-342900">
                        <a:spcBef>
                          <a:spcPts val="0"/>
                        </a:spcBef>
                        <a:spcAft>
                          <a:spcPts val="600"/>
                        </a:spcAft>
                        <a:buFont typeface="Symbol" panose="05050102010706020507" pitchFamily="18" charset="2"/>
                        <a:buChar char=""/>
                      </a:pPr>
                      <a:r>
                        <a:rPr lang="en-US" sz="2000" dirty="0">
                          <a:solidFill>
                            <a:srgbClr val="000000"/>
                          </a:solidFill>
                          <a:effectLst/>
                          <a:latin typeface="Aptos" panose="020B0004020202020204" pitchFamily="34" charset="0"/>
                          <a:ea typeface="Avenir Next"/>
                          <a:cs typeface="Franklin Gothic Book" panose="020B0503020102020204" pitchFamily="34" charset="0"/>
                        </a:rPr>
                        <a:t>Continue to engage in coordinated efforts to secure grant funds from federal agencies, boosting state and regional capacity to identify projects and apply for federal grants. </a:t>
                      </a:r>
                      <a:endParaRPr lang="en-US" sz="2000" dirty="0">
                        <a:effectLst/>
                        <a:latin typeface="Aptos" panose="020B0004020202020204" pitchFamily="34" charset="0"/>
                        <a:ea typeface="Avenir Next"/>
                        <a:cs typeface="Franklin Gothic Book" panose="020B05030201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74F6A"/>
                      </a:solidFill>
                      <a:prstDash val="solid"/>
                      <a:round/>
                      <a:headEnd type="none" w="med" len="med"/>
                      <a:tailEnd type="none" w="med" len="med"/>
                    </a:lnB>
                    <a:noFill/>
                  </a:tcPr>
                </a:tc>
                <a:extLst>
                  <a:ext uri="{0D108BD9-81ED-4DB2-BD59-A6C34878D82A}">
                    <a16:rowId xmlns:a16="http://schemas.microsoft.com/office/drawing/2014/main" val="454436685"/>
                  </a:ext>
                </a:extLst>
              </a:tr>
            </a:tbl>
          </a:graphicData>
        </a:graphic>
      </p:graphicFrame>
      <p:sp>
        <p:nvSpPr>
          <p:cNvPr id="25" name="Rectangle 10">
            <a:extLst>
              <a:ext uri="{FF2B5EF4-FFF2-40B4-BE49-F238E27FC236}">
                <a16:creationId xmlns:a16="http://schemas.microsoft.com/office/drawing/2014/main" id="{22AB21A9-CBDB-D345-28CF-F8C40DDF4BEC}"/>
              </a:ext>
            </a:extLst>
          </p:cNvPr>
          <p:cNvSpPr>
            <a:spLocks noChangeArrowheads="1"/>
          </p:cNvSpPr>
          <p:nvPr/>
        </p:nvSpPr>
        <p:spPr bwMode="auto">
          <a:xfrm>
            <a:off x="3127375" y="2568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Arrow: Right 29">
            <a:extLst>
              <a:ext uri="{FF2B5EF4-FFF2-40B4-BE49-F238E27FC236}">
                <a16:creationId xmlns:a16="http://schemas.microsoft.com/office/drawing/2014/main" id="{7B1B73C0-DC8C-BD68-5F43-E401FA3AFCB0}"/>
              </a:ext>
            </a:extLst>
          </p:cNvPr>
          <p:cNvSpPr/>
          <p:nvPr/>
        </p:nvSpPr>
        <p:spPr>
          <a:xfrm>
            <a:off x="838200" y="5147038"/>
            <a:ext cx="2081932" cy="629115"/>
          </a:xfrm>
          <a:prstGeom prst="righ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KWA Priority</a:t>
            </a:r>
          </a:p>
        </p:txBody>
      </p:sp>
      <p:sp>
        <p:nvSpPr>
          <p:cNvPr id="32" name="TextBox 31">
            <a:extLst>
              <a:ext uri="{FF2B5EF4-FFF2-40B4-BE49-F238E27FC236}">
                <a16:creationId xmlns:a16="http://schemas.microsoft.com/office/drawing/2014/main" id="{FA0BB523-9D92-47A7-F864-EC6176D6856A}"/>
              </a:ext>
            </a:extLst>
          </p:cNvPr>
          <p:cNvSpPr txBox="1"/>
          <p:nvPr/>
        </p:nvSpPr>
        <p:spPr>
          <a:xfrm>
            <a:off x="2939500" y="5401947"/>
            <a:ext cx="8570828" cy="707886"/>
          </a:xfrm>
          <a:prstGeom prst="rect">
            <a:avLst/>
          </a:prstGeom>
          <a:noFill/>
        </p:spPr>
        <p:txBody>
          <a:bodyPr wrap="square">
            <a:spAutoFit/>
          </a:bodyPr>
          <a:lstStyle/>
          <a:p>
            <a:r>
              <a:rPr lang="en-US" sz="2400" baseline="30000" dirty="0">
                <a:solidFill>
                  <a:srgbClr val="000000"/>
                </a:solidFill>
                <a:effectLst/>
                <a:ea typeface="Avenir Next"/>
                <a:cs typeface="Franklin Gothic Book" panose="020B0503020102020204" pitchFamily="34" charset="0"/>
              </a:rPr>
              <a:t>Responsive to KWA priority under reservoirs to “</a:t>
            </a:r>
            <a:r>
              <a:rPr lang="en-US" sz="2400" b="1" baseline="30000" dirty="0">
                <a:solidFill>
                  <a:srgbClr val="000000"/>
                </a:solidFill>
                <a:effectLst/>
                <a:ea typeface="Avenir Next"/>
                <a:cs typeface="Franklin Gothic Book" panose="020B0503020102020204" pitchFamily="34" charset="0"/>
              </a:rPr>
              <a:t>proactively engage with federal partners</a:t>
            </a:r>
            <a:r>
              <a:rPr lang="en-US" sz="2400" baseline="30000" dirty="0">
                <a:solidFill>
                  <a:srgbClr val="000000"/>
                </a:solidFill>
                <a:effectLst/>
                <a:ea typeface="Avenir Next"/>
                <a:cs typeface="Franklin Gothic Book" panose="020B0503020102020204" pitchFamily="34" charset="0"/>
              </a:rPr>
              <a:t>” and “</a:t>
            </a:r>
            <a:r>
              <a:rPr lang="en-US" sz="2400" b="1" baseline="30000" dirty="0">
                <a:solidFill>
                  <a:srgbClr val="000000"/>
                </a:solidFill>
                <a:effectLst/>
                <a:ea typeface="Avenir Next"/>
                <a:cs typeface="Franklin Gothic Book" panose="020B0503020102020204" pitchFamily="34" charset="0"/>
              </a:rPr>
              <a:t>better engage with USACE in planning discussions</a:t>
            </a:r>
            <a:r>
              <a:rPr lang="en-US" sz="2400" baseline="30000" dirty="0">
                <a:solidFill>
                  <a:srgbClr val="000000"/>
                </a:solidFill>
                <a:effectLst/>
                <a:ea typeface="Avenir Next"/>
                <a:cs typeface="Franklin Gothic Book" panose="020B0503020102020204" pitchFamily="34" charset="0"/>
              </a:rPr>
              <a:t>.”</a:t>
            </a:r>
            <a:endParaRPr lang="en-US" sz="2400" dirty="0">
              <a:solidFill>
                <a:srgbClr val="000000"/>
              </a:solidFill>
            </a:endParaRPr>
          </a:p>
        </p:txBody>
      </p:sp>
    </p:spTree>
    <p:extLst>
      <p:ext uri="{BB962C8B-B14F-4D97-AF65-F5344CB8AC3E}">
        <p14:creationId xmlns:p14="http://schemas.microsoft.com/office/powerpoint/2010/main" val="349028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47C1-D1D3-3B4E-1350-630CDCF3FF5E}"/>
              </a:ext>
            </a:extLst>
          </p:cNvPr>
          <p:cNvSpPr>
            <a:spLocks noGrp="1"/>
          </p:cNvSpPr>
          <p:nvPr>
            <p:ph type="title"/>
          </p:nvPr>
        </p:nvSpPr>
        <p:spPr/>
        <p:txBody>
          <a:bodyPr/>
          <a:lstStyle/>
          <a:p>
            <a:r>
              <a:rPr lang="en-US" dirty="0"/>
              <a:t>Additional Updates</a:t>
            </a:r>
          </a:p>
        </p:txBody>
      </p:sp>
      <p:sp>
        <p:nvSpPr>
          <p:cNvPr id="3" name="Text Placeholder 2">
            <a:extLst>
              <a:ext uri="{FF2B5EF4-FFF2-40B4-BE49-F238E27FC236}">
                <a16:creationId xmlns:a16="http://schemas.microsoft.com/office/drawing/2014/main" id="{EBC708BF-A9B3-D09A-C602-A3C40BCCA8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64333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38EC-B6EF-39F7-683D-7AB0CB922107}"/>
              </a:ext>
            </a:extLst>
          </p:cNvPr>
          <p:cNvSpPr>
            <a:spLocks noGrp="1"/>
          </p:cNvSpPr>
          <p:nvPr>
            <p:ph type="title"/>
          </p:nvPr>
        </p:nvSpPr>
        <p:spPr/>
        <p:txBody>
          <a:bodyPr/>
          <a:lstStyle/>
          <a:p>
            <a:r>
              <a:rPr lang="en-US" dirty="0"/>
              <a:t>Online Outreach Update</a:t>
            </a:r>
          </a:p>
        </p:txBody>
      </p:sp>
      <p:sp>
        <p:nvSpPr>
          <p:cNvPr id="4" name="Content Placeholder 3">
            <a:extLst>
              <a:ext uri="{FF2B5EF4-FFF2-40B4-BE49-F238E27FC236}">
                <a16:creationId xmlns:a16="http://schemas.microsoft.com/office/drawing/2014/main" id="{05981C50-2CE5-6F47-AF30-7A2F99691813}"/>
              </a:ext>
            </a:extLst>
          </p:cNvPr>
          <p:cNvSpPr>
            <a:spLocks noGrp="1"/>
          </p:cNvSpPr>
          <p:nvPr>
            <p:ph idx="1"/>
          </p:nvPr>
        </p:nvSpPr>
        <p:spPr>
          <a:xfrm>
            <a:off x="281900" y="1271847"/>
            <a:ext cx="11422419" cy="5074766"/>
          </a:xfrm>
        </p:spPr>
        <p:txBody>
          <a:bodyPr/>
          <a:lstStyle/>
          <a:p>
            <a:r>
              <a:rPr lang="en-US" dirty="0"/>
              <a:t>Input from 49 Kansans</a:t>
            </a:r>
          </a:p>
          <a:p>
            <a:r>
              <a:rPr lang="en-US" dirty="0"/>
              <a:t>Responses similar to in-person meetings:</a:t>
            </a:r>
          </a:p>
          <a:p>
            <a:pPr lvl="1"/>
            <a:r>
              <a:rPr lang="en-US" dirty="0"/>
              <a:t>Overall support for </a:t>
            </a:r>
            <a:r>
              <a:rPr lang="en-US" b="1" dirty="0"/>
              <a:t>more funding</a:t>
            </a:r>
          </a:p>
          <a:p>
            <a:pPr lvl="1"/>
            <a:r>
              <a:rPr lang="en-US" dirty="0"/>
              <a:t>Majority in favor of </a:t>
            </a:r>
            <a:r>
              <a:rPr lang="en-US" b="1" dirty="0"/>
              <a:t>2-generation outcome</a:t>
            </a:r>
          </a:p>
          <a:p>
            <a:pPr lvl="1"/>
            <a:r>
              <a:rPr lang="en-US" dirty="0"/>
              <a:t>Many support </a:t>
            </a:r>
            <a:r>
              <a:rPr lang="en-US" b="1" dirty="0"/>
              <a:t>water supply planning or regional connection</a:t>
            </a:r>
            <a:r>
              <a:rPr lang="en-US" dirty="0"/>
              <a:t> as part of state loan requirements</a:t>
            </a:r>
          </a:p>
          <a:p>
            <a:pPr lvl="1"/>
            <a:r>
              <a:rPr lang="en-US" dirty="0"/>
              <a:t>Many support requiring </a:t>
            </a:r>
            <a:r>
              <a:rPr lang="en-US" b="1" dirty="0"/>
              <a:t>state funding for irrigation only in areas with conservation measures </a:t>
            </a:r>
            <a:r>
              <a:rPr lang="en-US" dirty="0"/>
              <a:t>in place</a:t>
            </a:r>
          </a:p>
          <a:p>
            <a:pPr lvl="1"/>
            <a:r>
              <a:rPr lang="en-US" dirty="0"/>
              <a:t>Majority support requiring ongoing </a:t>
            </a:r>
            <a:r>
              <a:rPr lang="en-US" b="1" dirty="0"/>
              <a:t>evaluation</a:t>
            </a:r>
            <a:r>
              <a:rPr lang="en-US" dirty="0"/>
              <a:t> of state investments/programs</a:t>
            </a:r>
          </a:p>
          <a:p>
            <a:pPr lvl="1"/>
            <a:r>
              <a:rPr lang="en-US" b="1" dirty="0"/>
              <a:t>Some support for increases in existing fees </a:t>
            </a:r>
            <a:r>
              <a:rPr lang="en-US" dirty="0"/>
              <a:t>and transfers from the general fund and economic development initiatives fund</a:t>
            </a:r>
          </a:p>
          <a:p>
            <a:pPr lvl="1"/>
            <a:r>
              <a:rPr lang="en-US" b="1" dirty="0"/>
              <a:t>Some support for bonding, agriculture irrigation water use fee, severance tax increase, and sales tax.</a:t>
            </a:r>
          </a:p>
          <a:p>
            <a:pPr lvl="1"/>
            <a:endParaRPr lang="en-US" dirty="0"/>
          </a:p>
          <a:p>
            <a:pPr lvl="1"/>
            <a:endParaRPr lang="en-US" dirty="0"/>
          </a:p>
          <a:p>
            <a:pPr lvl="1"/>
            <a:endParaRPr lang="en-US" dirty="0"/>
          </a:p>
          <a:p>
            <a:endParaRPr lang="en-US" dirty="0"/>
          </a:p>
          <a:p>
            <a:pPr marL="0" indent="0">
              <a:buNone/>
            </a:pPr>
            <a:endParaRPr lang="en-US" dirty="0"/>
          </a:p>
        </p:txBody>
      </p:sp>
      <p:sp>
        <p:nvSpPr>
          <p:cNvPr id="14" name="TextBox 13">
            <a:extLst>
              <a:ext uri="{FF2B5EF4-FFF2-40B4-BE49-F238E27FC236}">
                <a16:creationId xmlns:a16="http://schemas.microsoft.com/office/drawing/2014/main" id="{BF53DE5A-72FE-1585-1D96-486BE449A501}"/>
              </a:ext>
            </a:extLst>
          </p:cNvPr>
          <p:cNvSpPr txBox="1"/>
          <p:nvPr/>
        </p:nvSpPr>
        <p:spPr>
          <a:xfrm>
            <a:off x="8398933" y="681037"/>
            <a:ext cx="3793067" cy="1631216"/>
          </a:xfrm>
          <a:prstGeom prst="rect">
            <a:avLst/>
          </a:prstGeom>
          <a:solidFill>
            <a:schemeClr val="accent5">
              <a:lumMod val="10000"/>
              <a:lumOff val="90000"/>
            </a:schemeClr>
          </a:solidFill>
        </p:spPr>
        <p:txBody>
          <a:bodyPr wrap="square">
            <a:spAutoFit/>
          </a:bodyPr>
          <a:lstStyle/>
          <a:p>
            <a:r>
              <a:rPr lang="en-US" sz="2000" i="1" dirty="0">
                <a:solidFill>
                  <a:srgbClr val="1F5DA9"/>
                </a:solidFill>
              </a:rPr>
              <a:t>“I appreciate this process and the opportunities for feedback… I hope to be able to continue to participate and contribute solutions going forward.”</a:t>
            </a:r>
          </a:p>
        </p:txBody>
      </p:sp>
    </p:spTree>
    <p:extLst>
      <p:ext uri="{BB962C8B-B14F-4D97-AF65-F5344CB8AC3E}">
        <p14:creationId xmlns:p14="http://schemas.microsoft.com/office/powerpoint/2010/main" val="2774091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82A13C-4F54-9EE1-860D-118377BFD924}"/>
              </a:ext>
            </a:extLst>
          </p:cNvPr>
          <p:cNvSpPr>
            <a:spLocks noGrp="1"/>
          </p:cNvSpPr>
          <p:nvPr>
            <p:ph type="title"/>
          </p:nvPr>
        </p:nvSpPr>
        <p:spPr/>
        <p:txBody>
          <a:bodyPr/>
          <a:lstStyle/>
          <a:p>
            <a:r>
              <a:rPr lang="en-US" dirty="0"/>
              <a:t>Next Steps</a:t>
            </a:r>
          </a:p>
        </p:txBody>
      </p:sp>
      <p:sp>
        <p:nvSpPr>
          <p:cNvPr id="7" name="Content Placeholder 6">
            <a:extLst>
              <a:ext uri="{FF2B5EF4-FFF2-40B4-BE49-F238E27FC236}">
                <a16:creationId xmlns:a16="http://schemas.microsoft.com/office/drawing/2014/main" id="{A496C198-B7EF-D619-78F3-2B061AEA9DB8}"/>
              </a:ext>
            </a:extLst>
          </p:cNvPr>
          <p:cNvSpPr>
            <a:spLocks noGrp="1"/>
          </p:cNvSpPr>
          <p:nvPr>
            <p:ph idx="1"/>
          </p:nvPr>
        </p:nvSpPr>
        <p:spPr>
          <a:xfrm>
            <a:off x="281901" y="1271847"/>
            <a:ext cx="11628197" cy="4905116"/>
          </a:xfrm>
        </p:spPr>
        <p:txBody>
          <a:bodyPr/>
          <a:lstStyle/>
          <a:p>
            <a:pPr marL="514350" indent="-514350">
              <a:buFont typeface="+mj-lt"/>
              <a:buAutoNum type="arabicPeriod"/>
            </a:pPr>
            <a:r>
              <a:rPr lang="en-US" dirty="0"/>
              <a:t>Revise outcomes and recommendations based on KWA feedback</a:t>
            </a:r>
          </a:p>
          <a:p>
            <a:pPr marL="514350" indent="-514350">
              <a:buFont typeface="+mj-lt"/>
              <a:buAutoNum type="arabicPeriod"/>
            </a:pPr>
            <a:endParaRPr lang="en-US" dirty="0"/>
          </a:p>
          <a:p>
            <a:pPr marL="514350" indent="-514350">
              <a:buFont typeface="+mj-lt"/>
              <a:buAutoNum type="arabicPeriod"/>
            </a:pPr>
            <a:r>
              <a:rPr lang="en-US" dirty="0"/>
              <a:t>Submit draft report to KWA for advance review and refinements</a:t>
            </a:r>
          </a:p>
          <a:p>
            <a:pPr marL="514350" indent="-514350">
              <a:buFont typeface="+mj-lt"/>
              <a:buAutoNum type="arabicPeriod"/>
            </a:pPr>
            <a:endParaRPr lang="en-US" dirty="0"/>
          </a:p>
          <a:p>
            <a:pPr marL="514350" indent="-514350">
              <a:buFont typeface="+mj-lt"/>
              <a:buAutoNum type="arabicPeriod"/>
            </a:pPr>
            <a:r>
              <a:rPr lang="en-US" dirty="0"/>
              <a:t>KWA considers approval of final report at December 11 meeting</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848115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224E2E-3699-4E33-A549-1BB4D67AACDA}"/>
              </a:ext>
            </a:extLst>
          </p:cNvPr>
          <p:cNvSpPr/>
          <p:nvPr/>
        </p:nvSpPr>
        <p:spPr>
          <a:xfrm>
            <a:off x="2612572" y="0"/>
            <a:ext cx="9579428" cy="6858000"/>
          </a:xfrm>
          <a:prstGeom prst="rect">
            <a:avLst/>
          </a:prstGeom>
          <a:solidFill>
            <a:srgbClr val="061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268C1436-7B6F-4970-AE4A-60E9DA02CA5F}"/>
              </a:ext>
            </a:extLst>
          </p:cNvPr>
          <p:cNvSpPr/>
          <p:nvPr/>
        </p:nvSpPr>
        <p:spPr>
          <a:xfrm>
            <a:off x="2754085" y="0"/>
            <a:ext cx="522514"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6" name="Straight Connector 15">
            <a:extLst>
              <a:ext uri="{FF2B5EF4-FFF2-40B4-BE49-F238E27FC236}">
                <a16:creationId xmlns:a16="http://schemas.microsoft.com/office/drawing/2014/main" id="{572501AB-A6AE-48F3-9D64-F76F820B30D9}"/>
              </a:ext>
            </a:extLst>
          </p:cNvPr>
          <p:cNvCxnSpPr/>
          <p:nvPr/>
        </p:nvCxnSpPr>
        <p:spPr>
          <a:xfrm>
            <a:off x="2601685" y="0"/>
            <a:ext cx="0" cy="6858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7" name="Picture 16" descr="Text&#10;&#10;Description automatically generated with medium confidence">
            <a:extLst>
              <a:ext uri="{FF2B5EF4-FFF2-40B4-BE49-F238E27FC236}">
                <a16:creationId xmlns:a16="http://schemas.microsoft.com/office/drawing/2014/main" id="{D0EFF05F-35A0-474D-A5F7-AD80EC38C94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87484" y="26226"/>
            <a:ext cx="8915402" cy="3060833"/>
          </a:xfrm>
          <a:prstGeom prst="rect">
            <a:avLst/>
          </a:prstGeom>
        </p:spPr>
      </p:pic>
      <p:pic>
        <p:nvPicPr>
          <p:cNvPr id="18" name="Picture 17" descr="Text&#10;&#10;Description automatically generated with medium confidence">
            <a:extLst>
              <a:ext uri="{FF2B5EF4-FFF2-40B4-BE49-F238E27FC236}">
                <a16:creationId xmlns:a16="http://schemas.microsoft.com/office/drawing/2014/main" id="{53647622-BFBF-4BAD-939C-50AF8E3E1C0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59908" y="3139508"/>
            <a:ext cx="8915402" cy="3692266"/>
          </a:xfrm>
          <a:prstGeom prst="rect">
            <a:avLst/>
          </a:prstGeom>
        </p:spPr>
      </p:pic>
      <p:sp>
        <p:nvSpPr>
          <p:cNvPr id="2" name="Rectangle 1">
            <a:extLst>
              <a:ext uri="{FF2B5EF4-FFF2-40B4-BE49-F238E27FC236}">
                <a16:creationId xmlns:a16="http://schemas.microsoft.com/office/drawing/2014/main" id="{E35FAAB6-185B-401E-B21A-AB496E0440AA}"/>
              </a:ext>
            </a:extLst>
          </p:cNvPr>
          <p:cNvSpPr/>
          <p:nvPr/>
        </p:nvSpPr>
        <p:spPr>
          <a:xfrm>
            <a:off x="3270792" y="2964581"/>
            <a:ext cx="8932094" cy="14870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itle 3">
            <a:extLst>
              <a:ext uri="{FF2B5EF4-FFF2-40B4-BE49-F238E27FC236}">
                <a16:creationId xmlns:a16="http://schemas.microsoft.com/office/drawing/2014/main" id="{0DCEEED1-E233-B913-A1D8-971BD3BA7CA7}"/>
              </a:ext>
            </a:extLst>
          </p:cNvPr>
          <p:cNvSpPr txBox="1">
            <a:spLocks/>
          </p:cNvSpPr>
          <p:nvPr/>
        </p:nvSpPr>
        <p:spPr>
          <a:xfrm>
            <a:off x="156063" y="1307260"/>
            <a:ext cx="2456509" cy="7810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b="1" dirty="0">
                <a:solidFill>
                  <a:srgbClr val="0F2D52"/>
                </a:solidFill>
                <a:latin typeface="Gotham"/>
              </a:rPr>
              <a:t>Our chance of success increases the better we work together</a:t>
            </a:r>
            <a:endParaRPr kumimoji="0" lang="en-US" sz="4000" b="1" i="0" u="none" strike="noStrike" kern="1200" cap="none" spc="0" normalizeH="0" baseline="0" noProof="0" dirty="0">
              <a:ln>
                <a:noFill/>
              </a:ln>
              <a:solidFill>
                <a:srgbClr val="0F2D52"/>
              </a:solidFill>
              <a:effectLst/>
              <a:uLnTx/>
              <a:uFillTx/>
              <a:latin typeface="Gotham"/>
              <a:ea typeface="+mj-ea"/>
              <a:cs typeface="+mj-cs"/>
            </a:endParaRPr>
          </a:p>
        </p:txBody>
      </p:sp>
      <p:sp>
        <p:nvSpPr>
          <p:cNvPr id="6" name="TextBox 5">
            <a:extLst>
              <a:ext uri="{FF2B5EF4-FFF2-40B4-BE49-F238E27FC236}">
                <a16:creationId xmlns:a16="http://schemas.microsoft.com/office/drawing/2014/main" id="{607F14F2-0B2F-511D-6BF7-EA1909C0DE52}"/>
              </a:ext>
            </a:extLst>
          </p:cNvPr>
          <p:cNvSpPr txBox="1"/>
          <p:nvPr/>
        </p:nvSpPr>
        <p:spPr>
          <a:xfrm>
            <a:off x="3287484" y="26226"/>
            <a:ext cx="26176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a:ea typeface="+mn-ea"/>
                <a:cs typeface="+mn-cs"/>
              </a:rPr>
              <a:t>Less of this…</a:t>
            </a:r>
            <a:r>
              <a:rPr kumimoji="0" lang="en-US" sz="1800" b="0" i="0" u="none" strike="noStrike" kern="1200" cap="none" spc="0" normalizeH="0" baseline="0" noProof="0">
                <a:ln>
                  <a:noFill/>
                </a:ln>
                <a:solidFill>
                  <a:srgbClr val="0F2D52"/>
                </a:solidFill>
                <a:effectLst/>
                <a:uLnTx/>
                <a:uFillTx/>
                <a:latin typeface="Arial"/>
                <a:ea typeface="+mn-ea"/>
                <a:cs typeface="+mn-cs"/>
              </a:rPr>
              <a:t>.</a:t>
            </a:r>
          </a:p>
        </p:txBody>
      </p:sp>
      <p:sp>
        <p:nvSpPr>
          <p:cNvPr id="9" name="TextBox 8">
            <a:extLst>
              <a:ext uri="{FF2B5EF4-FFF2-40B4-BE49-F238E27FC236}">
                <a16:creationId xmlns:a16="http://schemas.microsoft.com/office/drawing/2014/main" id="{34A58CD4-CBE1-C99B-96E5-B39085AABE4A}"/>
              </a:ext>
            </a:extLst>
          </p:cNvPr>
          <p:cNvSpPr txBox="1"/>
          <p:nvPr/>
        </p:nvSpPr>
        <p:spPr>
          <a:xfrm>
            <a:off x="3270792" y="3165090"/>
            <a:ext cx="2284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a:ea typeface="+mn-ea"/>
                <a:cs typeface="+mn-cs"/>
              </a:rPr>
              <a:t>More of this…</a:t>
            </a:r>
            <a:r>
              <a:rPr kumimoji="0" lang="en-US" sz="1800" b="0" i="0" u="none" strike="noStrike" kern="1200" cap="none" spc="0" normalizeH="0" baseline="0" noProof="0">
                <a:ln>
                  <a:noFill/>
                </a:ln>
                <a:solidFill>
                  <a:srgbClr val="0F2D52"/>
                </a:solidFill>
                <a:effectLst/>
                <a:uLnTx/>
                <a:uFillTx/>
                <a:latin typeface="Arial"/>
                <a:ea typeface="+mn-ea"/>
                <a:cs typeface="+mn-cs"/>
              </a:rPr>
              <a:t>.</a:t>
            </a:r>
          </a:p>
        </p:txBody>
      </p:sp>
    </p:spTree>
    <p:extLst>
      <p:ext uri="{BB962C8B-B14F-4D97-AF65-F5344CB8AC3E}">
        <p14:creationId xmlns:p14="http://schemas.microsoft.com/office/powerpoint/2010/main" val="416003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a:extLst>
              <a:ext uri="{FF2B5EF4-FFF2-40B4-BE49-F238E27FC236}">
                <a16:creationId xmlns:a16="http://schemas.microsoft.com/office/drawing/2014/main" id="{28523704-8450-E385-A577-674984D4C240}"/>
              </a:ext>
            </a:extLst>
          </p:cNvPr>
          <p:cNvSpPr txBox="1"/>
          <p:nvPr/>
        </p:nvSpPr>
        <p:spPr>
          <a:xfrm>
            <a:off x="868019" y="2306277"/>
            <a:ext cx="1139690" cy="461665"/>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RAMP</a:t>
            </a:r>
          </a:p>
        </p:txBody>
      </p:sp>
      <p:sp>
        <p:nvSpPr>
          <p:cNvPr id="2" name="Title 1">
            <a:extLst>
              <a:ext uri="{FF2B5EF4-FFF2-40B4-BE49-F238E27FC236}">
                <a16:creationId xmlns:a16="http://schemas.microsoft.com/office/drawing/2014/main" id="{4E2D5B17-30C0-E0F9-856F-37345BBFBDEC}"/>
              </a:ext>
            </a:extLst>
          </p:cNvPr>
          <p:cNvSpPr>
            <a:spLocks noGrp="1"/>
          </p:cNvSpPr>
          <p:nvPr>
            <p:ph type="title" idx="4294967295"/>
          </p:nvPr>
        </p:nvSpPr>
        <p:spPr>
          <a:xfrm>
            <a:off x="565150" y="59941"/>
            <a:ext cx="11626850" cy="781050"/>
          </a:xfrm>
          <a:prstGeom prst="rect">
            <a:avLst/>
          </a:prstGeom>
        </p:spPr>
        <p:txBody>
          <a:bodyPr/>
          <a:lstStyle/>
          <a:p>
            <a:r>
              <a:rPr lang="en-US" b="1" dirty="0"/>
              <a:t>Dynamic 10-year program – allows for adjustments along the way</a:t>
            </a:r>
          </a:p>
        </p:txBody>
      </p:sp>
      <p:cxnSp>
        <p:nvCxnSpPr>
          <p:cNvPr id="5" name="Straight Connector 4">
            <a:extLst>
              <a:ext uri="{FF2B5EF4-FFF2-40B4-BE49-F238E27FC236}">
                <a16:creationId xmlns:a16="http://schemas.microsoft.com/office/drawing/2014/main" id="{1775562F-B6B6-5B6A-8771-1284BEE7A712}"/>
              </a:ext>
            </a:extLst>
          </p:cNvPr>
          <p:cNvCxnSpPr>
            <a:cxnSpLocks/>
          </p:cNvCxnSpPr>
          <p:nvPr/>
        </p:nvCxnSpPr>
        <p:spPr>
          <a:xfrm>
            <a:off x="384313" y="2309364"/>
            <a:ext cx="11499277" cy="0"/>
          </a:xfrm>
          <a:prstGeom prst="line">
            <a:avLst/>
          </a:prstGeom>
          <a:ln w="76200"/>
        </p:spPr>
        <p:style>
          <a:lnRef idx="2">
            <a:schemeClr val="accent5"/>
          </a:lnRef>
          <a:fillRef idx="0">
            <a:schemeClr val="accent5"/>
          </a:fillRef>
          <a:effectRef idx="1">
            <a:schemeClr val="accent5"/>
          </a:effectRef>
          <a:fontRef idx="minor">
            <a:schemeClr val="tx1"/>
          </a:fontRef>
        </p:style>
      </p:cxnSp>
      <p:grpSp>
        <p:nvGrpSpPr>
          <p:cNvPr id="10" name="Group 9">
            <a:extLst>
              <a:ext uri="{FF2B5EF4-FFF2-40B4-BE49-F238E27FC236}">
                <a16:creationId xmlns:a16="http://schemas.microsoft.com/office/drawing/2014/main" id="{C97145D1-4345-CB92-B131-FA181D330C37}"/>
              </a:ext>
            </a:extLst>
          </p:cNvPr>
          <p:cNvGrpSpPr/>
          <p:nvPr/>
        </p:nvGrpSpPr>
        <p:grpSpPr>
          <a:xfrm>
            <a:off x="125896" y="2438832"/>
            <a:ext cx="1484244" cy="1114335"/>
            <a:chOff x="-119270" y="3429000"/>
            <a:chExt cx="1484244" cy="1114335"/>
          </a:xfrm>
        </p:grpSpPr>
        <p:cxnSp>
          <p:nvCxnSpPr>
            <p:cNvPr id="7" name="Straight Connector 6">
              <a:extLst>
                <a:ext uri="{FF2B5EF4-FFF2-40B4-BE49-F238E27FC236}">
                  <a16:creationId xmlns:a16="http://schemas.microsoft.com/office/drawing/2014/main" id="{E3CB7B6C-E62D-35AD-3769-0D8809FEF063}"/>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7B4DC2A-1D95-7340-2FBF-86B5BCDA3BB7}"/>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2025</a:t>
              </a:r>
            </a:p>
          </p:txBody>
        </p:sp>
      </p:grpSp>
      <p:grpSp>
        <p:nvGrpSpPr>
          <p:cNvPr id="41" name="Group 40">
            <a:extLst>
              <a:ext uri="{FF2B5EF4-FFF2-40B4-BE49-F238E27FC236}">
                <a16:creationId xmlns:a16="http://schemas.microsoft.com/office/drawing/2014/main" id="{1C88A71C-0E8B-D867-7022-8E1283CC1462}"/>
              </a:ext>
            </a:extLst>
          </p:cNvPr>
          <p:cNvGrpSpPr/>
          <p:nvPr/>
        </p:nvGrpSpPr>
        <p:grpSpPr>
          <a:xfrm>
            <a:off x="10399346" y="2299122"/>
            <a:ext cx="1484244" cy="1114335"/>
            <a:chOff x="-119270" y="3429000"/>
            <a:chExt cx="1484244" cy="1114335"/>
          </a:xfrm>
        </p:grpSpPr>
        <p:cxnSp>
          <p:nvCxnSpPr>
            <p:cNvPr id="42" name="Straight Connector 41">
              <a:extLst>
                <a:ext uri="{FF2B5EF4-FFF2-40B4-BE49-F238E27FC236}">
                  <a16:creationId xmlns:a16="http://schemas.microsoft.com/office/drawing/2014/main" id="{081142F5-4733-92AD-EC29-2D243ABFFB55}"/>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BE2CB2A6-9B0A-566A-E8AA-C4B197B0CE41}"/>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2075</a:t>
              </a:r>
            </a:p>
          </p:txBody>
        </p:sp>
      </p:grpSp>
      <p:pic>
        <p:nvPicPr>
          <p:cNvPr id="52" name="Graphic 51" descr="Marker with solid fill">
            <a:extLst>
              <a:ext uri="{FF2B5EF4-FFF2-40B4-BE49-F238E27FC236}">
                <a16:creationId xmlns:a16="http://schemas.microsoft.com/office/drawing/2014/main" id="{E2F9448C-F3EE-875E-8F32-50AB3C9D61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818" y="1456479"/>
            <a:ext cx="914400" cy="914400"/>
          </a:xfrm>
          <a:prstGeom prst="rect">
            <a:avLst/>
          </a:prstGeom>
        </p:spPr>
      </p:pic>
      <p:grpSp>
        <p:nvGrpSpPr>
          <p:cNvPr id="56" name="Group 55">
            <a:extLst>
              <a:ext uri="{FF2B5EF4-FFF2-40B4-BE49-F238E27FC236}">
                <a16:creationId xmlns:a16="http://schemas.microsoft.com/office/drawing/2014/main" id="{62D0C596-76E1-A5CA-5933-B1D2E2FD99B8}"/>
              </a:ext>
            </a:extLst>
          </p:cNvPr>
          <p:cNvGrpSpPr/>
          <p:nvPr/>
        </p:nvGrpSpPr>
        <p:grpSpPr>
          <a:xfrm>
            <a:off x="5922914" y="2325051"/>
            <a:ext cx="1484244" cy="1114335"/>
            <a:chOff x="-119270" y="3429000"/>
            <a:chExt cx="1484244" cy="1114335"/>
          </a:xfrm>
        </p:grpSpPr>
        <p:cxnSp>
          <p:nvCxnSpPr>
            <p:cNvPr id="57" name="Straight Connector 56">
              <a:extLst>
                <a:ext uri="{FF2B5EF4-FFF2-40B4-BE49-F238E27FC236}">
                  <a16:creationId xmlns:a16="http://schemas.microsoft.com/office/drawing/2014/main" id="{11DB5B97-8FE2-9FC7-3B32-53DF7F246438}"/>
                </a:ext>
              </a:extLst>
            </p:cNvPr>
            <p:cNvCxnSpPr>
              <a:cxnSpLocks/>
            </p:cNvCxnSpPr>
            <p:nvPr/>
          </p:nvCxnSpPr>
          <p:spPr>
            <a:xfrm>
              <a:off x="622852" y="3429000"/>
              <a:ext cx="0" cy="652670"/>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D659E194-32D7-B68A-81BF-EFF4254A725C}"/>
                </a:ext>
              </a:extLst>
            </p:cNvPr>
            <p:cNvSpPr txBox="1"/>
            <p:nvPr/>
          </p:nvSpPr>
          <p:spPr>
            <a:xfrm>
              <a:off x="-119270" y="4081670"/>
              <a:ext cx="1484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2035</a:t>
              </a:r>
            </a:p>
          </p:txBody>
        </p:sp>
      </p:grpSp>
      <p:cxnSp>
        <p:nvCxnSpPr>
          <p:cNvPr id="60" name="Straight Connector 59">
            <a:extLst>
              <a:ext uri="{FF2B5EF4-FFF2-40B4-BE49-F238E27FC236}">
                <a16:creationId xmlns:a16="http://schemas.microsoft.com/office/drawing/2014/main" id="{EEAF176C-8F7F-239B-49A0-3409FB66C0DF}"/>
              </a:ext>
            </a:extLst>
          </p:cNvPr>
          <p:cNvCxnSpPr>
            <a:cxnSpLocks/>
          </p:cNvCxnSpPr>
          <p:nvPr/>
        </p:nvCxnSpPr>
        <p:spPr>
          <a:xfrm>
            <a:off x="11141468" y="1923547"/>
            <a:ext cx="0" cy="315910"/>
          </a:xfrm>
          <a:prstGeom prst="line">
            <a:avLst/>
          </a:prstGeom>
          <a:ln w="76200">
            <a:solidFill>
              <a:schemeClr val="accent6"/>
            </a:solidFill>
          </a:ln>
        </p:spPr>
        <p:style>
          <a:lnRef idx="2">
            <a:schemeClr val="accent1"/>
          </a:lnRef>
          <a:fillRef idx="0">
            <a:schemeClr val="accent1"/>
          </a:fillRef>
          <a:effectRef idx="1">
            <a:schemeClr val="accent1"/>
          </a:effectRef>
          <a:fontRef idx="minor">
            <a:schemeClr val="tx1"/>
          </a:fontRef>
        </p:style>
      </p:cxnSp>
      <p:pic>
        <p:nvPicPr>
          <p:cNvPr id="61" name="Graphic 60" descr="Bullseye with solid fill">
            <a:extLst>
              <a:ext uri="{FF2B5EF4-FFF2-40B4-BE49-F238E27FC236}">
                <a16:creationId xmlns:a16="http://schemas.microsoft.com/office/drawing/2014/main" id="{504E32A2-F5E3-23E4-8097-72C9B696C2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84268" y="1270697"/>
            <a:ext cx="914400" cy="914400"/>
          </a:xfrm>
          <a:prstGeom prst="rect">
            <a:avLst/>
          </a:prstGeom>
        </p:spPr>
      </p:pic>
      <p:sp>
        <p:nvSpPr>
          <p:cNvPr id="62" name="TextBox 61">
            <a:extLst>
              <a:ext uri="{FF2B5EF4-FFF2-40B4-BE49-F238E27FC236}">
                <a16:creationId xmlns:a16="http://schemas.microsoft.com/office/drawing/2014/main" id="{CC0C86D1-893F-6FB4-DFEA-94B0165590CF}"/>
              </a:ext>
            </a:extLst>
          </p:cNvPr>
          <p:cNvSpPr txBox="1"/>
          <p:nvPr/>
        </p:nvSpPr>
        <p:spPr>
          <a:xfrm>
            <a:off x="-119400" y="3458579"/>
            <a:ext cx="224804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10-yr Program Begins</a:t>
            </a:r>
          </a:p>
        </p:txBody>
      </p:sp>
      <p:sp>
        <p:nvSpPr>
          <p:cNvPr id="63" name="TextBox 62">
            <a:extLst>
              <a:ext uri="{FF2B5EF4-FFF2-40B4-BE49-F238E27FC236}">
                <a16:creationId xmlns:a16="http://schemas.microsoft.com/office/drawing/2014/main" id="{D2EF4948-DAD9-2291-CE61-1FC57EB5A7CF}"/>
              </a:ext>
            </a:extLst>
          </p:cNvPr>
          <p:cNvSpPr txBox="1"/>
          <p:nvPr/>
        </p:nvSpPr>
        <p:spPr>
          <a:xfrm>
            <a:off x="10555351" y="3337112"/>
            <a:ext cx="132823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Water Supply Target</a:t>
            </a:r>
          </a:p>
        </p:txBody>
      </p:sp>
      <p:pic>
        <p:nvPicPr>
          <p:cNvPr id="66" name="Graphic 65" descr="Users with solid fill">
            <a:extLst>
              <a:ext uri="{FF2B5EF4-FFF2-40B4-BE49-F238E27FC236}">
                <a16:creationId xmlns:a16="http://schemas.microsoft.com/office/drawing/2014/main" id="{ECEEBAEF-AB59-967F-0753-4951338E34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66463" y="1346524"/>
            <a:ext cx="682489" cy="682489"/>
          </a:xfrm>
          <a:prstGeom prst="rect">
            <a:avLst/>
          </a:prstGeom>
        </p:spPr>
      </p:pic>
      <p:pic>
        <p:nvPicPr>
          <p:cNvPr id="67" name="Graphic 66" descr="Users with solid fill">
            <a:extLst>
              <a:ext uri="{FF2B5EF4-FFF2-40B4-BE49-F238E27FC236}">
                <a16:creationId xmlns:a16="http://schemas.microsoft.com/office/drawing/2014/main" id="{62FA7F58-FF3D-323C-CA93-ABE216974F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54162" y="2569694"/>
            <a:ext cx="682489" cy="682489"/>
          </a:xfrm>
          <a:prstGeom prst="rect">
            <a:avLst/>
          </a:prstGeom>
        </p:spPr>
      </p:pic>
      <p:pic>
        <p:nvPicPr>
          <p:cNvPr id="68" name="Graphic 67" descr="Users with solid fill">
            <a:extLst>
              <a:ext uri="{FF2B5EF4-FFF2-40B4-BE49-F238E27FC236}">
                <a16:creationId xmlns:a16="http://schemas.microsoft.com/office/drawing/2014/main" id="{88DA49AF-6312-C442-307B-4CE83387E5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3253" y="5195135"/>
            <a:ext cx="682489" cy="682489"/>
          </a:xfrm>
          <a:prstGeom prst="rect">
            <a:avLst/>
          </a:prstGeom>
        </p:spPr>
      </p:pic>
      <p:pic>
        <p:nvPicPr>
          <p:cNvPr id="71" name="Graphic 70" descr="Users with solid fill">
            <a:extLst>
              <a:ext uri="{FF2B5EF4-FFF2-40B4-BE49-F238E27FC236}">
                <a16:creationId xmlns:a16="http://schemas.microsoft.com/office/drawing/2014/main" id="{EC065E57-1FC9-6C73-506A-E274C9685A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81010" y="2466527"/>
            <a:ext cx="682489" cy="682489"/>
          </a:xfrm>
          <a:prstGeom prst="rect">
            <a:avLst/>
          </a:prstGeom>
        </p:spPr>
      </p:pic>
      <p:sp>
        <p:nvSpPr>
          <p:cNvPr id="74" name="TextBox 73">
            <a:extLst>
              <a:ext uri="{FF2B5EF4-FFF2-40B4-BE49-F238E27FC236}">
                <a16:creationId xmlns:a16="http://schemas.microsoft.com/office/drawing/2014/main" id="{A374B84F-93EA-F387-972B-BA8CDD91E28D}"/>
              </a:ext>
            </a:extLst>
          </p:cNvPr>
          <p:cNvSpPr txBox="1"/>
          <p:nvPr/>
        </p:nvSpPr>
        <p:spPr>
          <a:xfrm>
            <a:off x="5628602" y="3321511"/>
            <a:ext cx="21530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New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D52"/>
                </a:solidFill>
                <a:effectLst/>
                <a:uLnTx/>
                <a:uFillTx/>
                <a:latin typeface="Arial"/>
                <a:ea typeface="+mn-ea"/>
                <a:cs typeface="+mn-cs"/>
              </a:rPr>
              <a:t>Begins</a:t>
            </a:r>
          </a:p>
        </p:txBody>
      </p:sp>
      <p:cxnSp>
        <p:nvCxnSpPr>
          <p:cNvPr id="78" name="Straight Connector 77">
            <a:extLst>
              <a:ext uri="{FF2B5EF4-FFF2-40B4-BE49-F238E27FC236}">
                <a16:creationId xmlns:a16="http://schemas.microsoft.com/office/drawing/2014/main" id="{D00E8554-FB18-F9FC-D670-9D48A404DE00}"/>
              </a:ext>
            </a:extLst>
          </p:cNvPr>
          <p:cNvCxnSpPr>
            <a:cxnSpLocks/>
          </p:cNvCxnSpPr>
          <p:nvPr/>
        </p:nvCxnSpPr>
        <p:spPr>
          <a:xfrm flipV="1">
            <a:off x="2007708" y="1928418"/>
            <a:ext cx="0" cy="392911"/>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B16861A7-4593-23A8-6E2C-A9707FF8A0DB}"/>
              </a:ext>
            </a:extLst>
          </p:cNvPr>
          <p:cNvCxnSpPr>
            <a:cxnSpLocks/>
          </p:cNvCxnSpPr>
          <p:nvPr/>
        </p:nvCxnSpPr>
        <p:spPr>
          <a:xfrm>
            <a:off x="2999010" y="2316912"/>
            <a:ext cx="0" cy="505565"/>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47876DE7-1AFF-80B1-FE0A-B2FA5B8CF313}"/>
              </a:ext>
            </a:extLst>
          </p:cNvPr>
          <p:cNvCxnSpPr>
            <a:cxnSpLocks/>
          </p:cNvCxnSpPr>
          <p:nvPr/>
        </p:nvCxnSpPr>
        <p:spPr>
          <a:xfrm>
            <a:off x="5323923" y="2250385"/>
            <a:ext cx="0" cy="505565"/>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587B00C5-66FC-C399-B343-A13019C40141}"/>
              </a:ext>
            </a:extLst>
          </p:cNvPr>
          <p:cNvCxnSpPr>
            <a:cxnSpLocks/>
          </p:cNvCxnSpPr>
          <p:nvPr/>
        </p:nvCxnSpPr>
        <p:spPr>
          <a:xfrm flipV="1">
            <a:off x="4181130" y="1846546"/>
            <a:ext cx="0" cy="392911"/>
          </a:xfrm>
          <a:prstGeom prst="line">
            <a:avLst/>
          </a:prstGeom>
          <a:ln w="57150">
            <a:headEnd type="oval"/>
          </a:ln>
        </p:spPr>
        <p:style>
          <a:lnRef idx="2">
            <a:schemeClr val="accent1"/>
          </a:lnRef>
          <a:fillRef idx="0">
            <a:schemeClr val="accent1"/>
          </a:fillRef>
          <a:effectRef idx="1">
            <a:schemeClr val="accent1"/>
          </a:effectRef>
          <a:fontRef idx="minor">
            <a:schemeClr val="tx1"/>
          </a:fontRef>
        </p:style>
      </p:cxnSp>
      <p:pic>
        <p:nvPicPr>
          <p:cNvPr id="85" name="Graphic 84" descr="Users with solid fill">
            <a:extLst>
              <a:ext uri="{FF2B5EF4-FFF2-40B4-BE49-F238E27FC236}">
                <a16:creationId xmlns:a16="http://schemas.microsoft.com/office/drawing/2014/main" id="{F1543997-C022-AA8F-6960-3FF1644745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9885" y="1226599"/>
            <a:ext cx="682489" cy="682489"/>
          </a:xfrm>
          <a:prstGeom prst="rect">
            <a:avLst/>
          </a:prstGeom>
        </p:spPr>
      </p:pic>
      <p:sp>
        <p:nvSpPr>
          <p:cNvPr id="87" name="TextBox 86">
            <a:extLst>
              <a:ext uri="{FF2B5EF4-FFF2-40B4-BE49-F238E27FC236}">
                <a16:creationId xmlns:a16="http://schemas.microsoft.com/office/drawing/2014/main" id="{6F731963-19C4-775E-69D9-9A0AB080F4BC}"/>
              </a:ext>
            </a:extLst>
          </p:cNvPr>
          <p:cNvSpPr txBox="1"/>
          <p:nvPr/>
        </p:nvSpPr>
        <p:spPr>
          <a:xfrm>
            <a:off x="8957321" y="5231293"/>
            <a:ext cx="28840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2D52"/>
                </a:solidFill>
                <a:effectLst/>
                <a:uLnTx/>
                <a:uFillTx/>
                <a:latin typeface="Arial"/>
                <a:ea typeface="+mn-ea"/>
                <a:cs typeface="+mn-cs"/>
              </a:rPr>
              <a:t>Local Consult inform adjustments as needed</a:t>
            </a:r>
          </a:p>
        </p:txBody>
      </p:sp>
      <p:cxnSp>
        <p:nvCxnSpPr>
          <p:cNvPr id="97" name="Straight Connector 96">
            <a:extLst>
              <a:ext uri="{FF2B5EF4-FFF2-40B4-BE49-F238E27FC236}">
                <a16:creationId xmlns:a16="http://schemas.microsoft.com/office/drawing/2014/main" id="{063308E3-35F5-A22F-4510-603B55A677E0}"/>
              </a:ext>
            </a:extLst>
          </p:cNvPr>
          <p:cNvCxnSpPr>
            <a:cxnSpLocks/>
          </p:cNvCxnSpPr>
          <p:nvPr/>
        </p:nvCxnSpPr>
        <p:spPr>
          <a:xfrm>
            <a:off x="1953053" y="2693572"/>
            <a:ext cx="0" cy="2193569"/>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74C8597A-A101-0AB6-1782-7CE4220709FB}"/>
              </a:ext>
            </a:extLst>
          </p:cNvPr>
          <p:cNvCxnSpPr>
            <a:cxnSpLocks/>
          </p:cNvCxnSpPr>
          <p:nvPr/>
        </p:nvCxnSpPr>
        <p:spPr>
          <a:xfrm flipH="1">
            <a:off x="1953053" y="4887141"/>
            <a:ext cx="302834"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4653BC77-FA4E-2913-72EA-E7E21754874C}"/>
              </a:ext>
            </a:extLst>
          </p:cNvPr>
          <p:cNvSpPr txBox="1"/>
          <p:nvPr/>
        </p:nvSpPr>
        <p:spPr>
          <a:xfrm>
            <a:off x="2255887" y="4167656"/>
            <a:ext cx="6137364"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Building capacity to prep for more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Focus on outcomes, problem-solving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Measure progress, evaluate and report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Streamline programs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2D52"/>
                </a:solidFill>
                <a:effectLst/>
                <a:uLnTx/>
                <a:uFillTx/>
                <a:latin typeface="Arial"/>
                <a:ea typeface="+mn-ea"/>
                <a:cs typeface="+mn-cs"/>
              </a:rPr>
              <a:t>Increasing support for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lumMod val="65000"/>
                  </a:prstClr>
                </a:solidFill>
                <a:effectLst/>
                <a:uLnTx/>
                <a:uFillTx/>
                <a:latin typeface="Arial"/>
                <a:ea typeface="+mn-ea"/>
                <a:cs typeface="+mn-cs"/>
              </a:rPr>
              <a:t>Long-term funding </a:t>
            </a:r>
          </a:p>
        </p:txBody>
      </p:sp>
    </p:spTree>
    <p:extLst>
      <p:ext uri="{BB962C8B-B14F-4D97-AF65-F5344CB8AC3E}">
        <p14:creationId xmlns:p14="http://schemas.microsoft.com/office/powerpoint/2010/main" val="373237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D2C4-7230-1090-3C14-35A7CB37592A}"/>
              </a:ext>
            </a:extLst>
          </p:cNvPr>
          <p:cNvSpPr>
            <a:spLocks noGrp="1"/>
          </p:cNvSpPr>
          <p:nvPr>
            <p:ph type="title"/>
          </p:nvPr>
        </p:nvSpPr>
        <p:spPr/>
        <p:txBody>
          <a:bodyPr/>
          <a:lstStyle/>
          <a:p>
            <a:r>
              <a:rPr lang="en-US" dirty="0"/>
              <a:t>Outcomes Overview</a:t>
            </a:r>
          </a:p>
        </p:txBody>
      </p:sp>
      <p:sp>
        <p:nvSpPr>
          <p:cNvPr id="3" name="Text Placeholder 2">
            <a:extLst>
              <a:ext uri="{FF2B5EF4-FFF2-40B4-BE49-F238E27FC236}">
                <a16:creationId xmlns:a16="http://schemas.microsoft.com/office/drawing/2014/main" id="{24C6DE5B-0198-D4F6-150F-01D13D1E5C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1623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0B83F767-1CA1-BEC6-3FBA-7D5FFE5BE8B3}"/>
              </a:ext>
            </a:extLst>
          </p:cNvPr>
          <p:cNvGraphicFramePr>
            <a:graphicFrameLocks noGrp="1"/>
          </p:cNvGraphicFramePr>
          <p:nvPr>
            <p:extLst>
              <p:ext uri="{D42A27DB-BD31-4B8C-83A1-F6EECF244321}">
                <p14:modId xmlns:p14="http://schemas.microsoft.com/office/powerpoint/2010/main" val="4183544546"/>
              </p:ext>
            </p:extLst>
          </p:nvPr>
        </p:nvGraphicFramePr>
        <p:xfrm>
          <a:off x="226141" y="83985"/>
          <a:ext cx="11503743" cy="5543899"/>
        </p:xfrm>
        <a:graphic>
          <a:graphicData uri="http://schemas.openxmlformats.org/drawingml/2006/table">
            <a:tbl>
              <a:tblPr firstRow="1" firstCol="1" bandRow="1"/>
              <a:tblGrid>
                <a:gridCol w="2391553">
                  <a:extLst>
                    <a:ext uri="{9D8B030D-6E8A-4147-A177-3AD203B41FA5}">
                      <a16:colId xmlns:a16="http://schemas.microsoft.com/office/drawing/2014/main" val="3009106081"/>
                    </a:ext>
                  </a:extLst>
                </a:gridCol>
                <a:gridCol w="4239484">
                  <a:extLst>
                    <a:ext uri="{9D8B030D-6E8A-4147-A177-3AD203B41FA5}">
                      <a16:colId xmlns:a16="http://schemas.microsoft.com/office/drawing/2014/main" val="1442792896"/>
                    </a:ext>
                  </a:extLst>
                </a:gridCol>
                <a:gridCol w="4872706">
                  <a:extLst>
                    <a:ext uri="{9D8B030D-6E8A-4147-A177-3AD203B41FA5}">
                      <a16:colId xmlns:a16="http://schemas.microsoft.com/office/drawing/2014/main" val="1039430954"/>
                    </a:ext>
                  </a:extLst>
                </a:gridCol>
              </a:tblGrid>
              <a:tr h="207993">
                <a:tc gridSpan="3">
                  <a:txBody>
                    <a:bodyPr/>
                    <a:lstStyle/>
                    <a:p>
                      <a:pPr marL="0" marR="0" algn="ctr">
                        <a:spcBef>
                          <a:spcPts val="0"/>
                        </a:spcBef>
                        <a:spcAft>
                          <a:spcPts val="600"/>
                        </a:spcAft>
                      </a:pPr>
                      <a:r>
                        <a:rPr lang="en-US" sz="1600" b="1" dirty="0">
                          <a:solidFill>
                            <a:srgbClr val="FFFFFF"/>
                          </a:solidFill>
                          <a:effectLst/>
                          <a:latin typeface="+mn-lt"/>
                          <a:ea typeface="Avenir Next"/>
                          <a:cs typeface="Franklin Gothic Book" panose="020B0503020102020204" pitchFamily="34" charset="0"/>
                        </a:rPr>
                        <a:t>Proposed Ramp-Up and 10-Year Outcomes by Guiding Principle of Water Plan</a:t>
                      </a:r>
                      <a:endParaRPr lang="en-US" sz="1600" dirty="0">
                        <a:effectLst/>
                        <a:latin typeface="+mn-lt"/>
                        <a:ea typeface="Avenir Next"/>
                        <a:cs typeface="Franklin Gothic Book" panose="020B0503020102020204" pitchFamily="34" charset="0"/>
                      </a:endParaRPr>
                    </a:p>
                  </a:txBody>
                  <a:tcPr marL="60811" marR="60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21F4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6649200"/>
                  </a:ext>
                </a:extLst>
              </a:tr>
              <a:tr h="258202">
                <a:tc gridSpan="3">
                  <a:txBody>
                    <a:bodyPr/>
                    <a:lstStyle/>
                    <a:p>
                      <a:pPr marL="0" marR="0">
                        <a:spcBef>
                          <a:spcPts val="0"/>
                        </a:spcBef>
                        <a:spcAft>
                          <a:spcPts val="600"/>
                        </a:spcAft>
                      </a:pPr>
                      <a:r>
                        <a:rPr lang="en-US" sz="1600" b="1" dirty="0">
                          <a:solidFill>
                            <a:srgbClr val="000000"/>
                          </a:solidFill>
                          <a:effectLst/>
                          <a:latin typeface="+mn-lt"/>
                          <a:ea typeface="Avenir Next"/>
                          <a:cs typeface="Franklin Gothic Book" panose="020B0503020102020204" pitchFamily="34" charset="0"/>
                        </a:rPr>
                        <a:t>Water Quantity + Aquifers: Conserve &amp; extend the High Plains Aquifer</a:t>
                      </a:r>
                      <a:endParaRPr lang="en-US" sz="1600" dirty="0">
                        <a:effectLst/>
                        <a:latin typeface="+mn-lt"/>
                        <a:ea typeface="Avenir Next"/>
                        <a:cs typeface="Franklin Gothic Book" panose="020B0503020102020204" pitchFamily="34"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D6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0514738"/>
                  </a:ext>
                </a:extLst>
              </a:tr>
              <a:tr h="207993">
                <a:tc>
                  <a:txBody>
                    <a:bodyPr/>
                    <a:lstStyle/>
                    <a:p>
                      <a:pPr marL="0" marR="0">
                        <a:spcBef>
                          <a:spcPts val="0"/>
                        </a:spcBef>
                        <a:spcAft>
                          <a:spcPts val="600"/>
                        </a:spcAft>
                      </a:pPr>
                      <a:r>
                        <a:rPr lang="en-US" sz="1600" b="1" dirty="0">
                          <a:solidFill>
                            <a:srgbClr val="000000"/>
                          </a:solidFill>
                          <a:effectLst/>
                          <a:latin typeface="+mn-lt"/>
                          <a:ea typeface="Avenir Next"/>
                          <a:cs typeface="Franklin Gothic Book" panose="020B0503020102020204" pitchFamily="34" charset="0"/>
                        </a:rPr>
                        <a:t>Activity</a:t>
                      </a:r>
                      <a:endParaRPr lang="en-US" sz="1600" dirty="0">
                        <a:effectLst/>
                        <a:latin typeface="+mn-lt"/>
                        <a:ea typeface="Avenir Next"/>
                        <a:cs typeface="Franklin Gothic Book" panose="020B0503020102020204" pitchFamily="34"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600"/>
                        </a:spcAft>
                      </a:pPr>
                      <a:r>
                        <a:rPr lang="en-US" sz="1600" b="1" dirty="0">
                          <a:solidFill>
                            <a:srgbClr val="000000"/>
                          </a:solidFill>
                          <a:effectLst/>
                          <a:latin typeface="+mn-lt"/>
                          <a:ea typeface="Avenir Next"/>
                          <a:cs typeface="Franklin Gothic Book" panose="020B0503020102020204" pitchFamily="34" charset="0"/>
                        </a:rPr>
                        <a:t>Outcomes Achieved by Ramp-Up (2027)</a:t>
                      </a:r>
                      <a:endParaRPr lang="en-US" sz="1600" dirty="0">
                        <a:effectLst/>
                        <a:latin typeface="+mn-lt"/>
                        <a:ea typeface="Avenir Next"/>
                        <a:cs typeface="Franklin Gothic Book" panose="020B0503020102020204" pitchFamily="34"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600"/>
                        </a:spcAft>
                      </a:pPr>
                      <a:r>
                        <a:rPr lang="en-US" sz="1600" b="1" dirty="0">
                          <a:solidFill>
                            <a:srgbClr val="000000"/>
                          </a:solidFill>
                          <a:effectLst/>
                          <a:latin typeface="+mn-lt"/>
                          <a:ea typeface="Avenir Next"/>
                          <a:cs typeface="Franklin Gothic Book" panose="020B0503020102020204" pitchFamily="34" charset="0"/>
                        </a:rPr>
                        <a:t>10-Year Outcome(s) to be Achieved</a:t>
                      </a:r>
                      <a:endParaRPr lang="en-US" sz="1600" dirty="0">
                        <a:effectLst/>
                        <a:latin typeface="+mn-lt"/>
                        <a:ea typeface="Avenir Next"/>
                        <a:cs typeface="Franklin Gothic Book" panose="020B0503020102020204" pitchFamily="34"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67755780"/>
                  </a:ext>
                </a:extLst>
              </a:tr>
              <a:tr h="1663944">
                <a:tc>
                  <a:txBody>
                    <a:bodyPr/>
                    <a:lstStyle/>
                    <a:p>
                      <a:pPr marL="0" marR="0">
                        <a:spcBef>
                          <a:spcPts val="0"/>
                        </a:spcBef>
                        <a:spcAft>
                          <a:spcPts val="600"/>
                        </a:spcAft>
                      </a:pPr>
                      <a:r>
                        <a:rPr lang="en-US" sz="1600" dirty="0">
                          <a:effectLst/>
                          <a:latin typeface="+mn-lt"/>
                          <a:ea typeface="Avenir Next"/>
                          <a:cs typeface="Franklin Gothic Book" panose="020B0503020102020204" pitchFamily="34" charset="0"/>
                        </a:rPr>
                        <a:t>Improve Irrigation System Efficiency</a:t>
                      </a: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600" dirty="0">
                          <a:effectLst/>
                          <a:highlight>
                            <a:srgbClr val="00FF00"/>
                          </a:highlight>
                          <a:latin typeface="+mn-lt"/>
                          <a:ea typeface="Avenir Next"/>
                          <a:cs typeface="Franklin Gothic Book" panose="020B0503020102020204" pitchFamily="34" charset="0"/>
                        </a:rPr>
                        <a:t>Implement High-Plains Regional Conservation Partnership Program with Groundwater Management Districts and provide at least </a:t>
                      </a:r>
                      <a:r>
                        <a:rPr lang="en-US" sz="1600" b="1" dirty="0">
                          <a:effectLst/>
                          <a:highlight>
                            <a:srgbClr val="00FF00"/>
                          </a:highlight>
                          <a:latin typeface="+mn-lt"/>
                          <a:ea typeface="Avenir Next"/>
                          <a:cs typeface="Franklin Gothic Book" panose="020B0503020102020204" pitchFamily="34" charset="0"/>
                        </a:rPr>
                        <a:t>400 systems</a:t>
                      </a:r>
                      <a:r>
                        <a:rPr lang="en-US" sz="1600" dirty="0">
                          <a:effectLst/>
                          <a:highlight>
                            <a:srgbClr val="00FF00"/>
                          </a:highlight>
                          <a:latin typeface="+mn-lt"/>
                          <a:ea typeface="Avenir Next"/>
                          <a:cs typeface="Franklin Gothic Book" panose="020B0503020102020204" pitchFamily="34" charset="0"/>
                        </a:rPr>
                        <a:t> with technology upgrades</a:t>
                      </a:r>
                      <a:endParaRPr lang="en-US" sz="1600" dirty="0">
                        <a:effectLst/>
                        <a:latin typeface="+mn-lt"/>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600" dirty="0">
                          <a:effectLst/>
                          <a:highlight>
                            <a:srgbClr val="FFFF00"/>
                          </a:highlight>
                          <a:latin typeface="+mn-lt"/>
                          <a:ea typeface="Avenir Next"/>
                          <a:cs typeface="Franklin Gothic Book" panose="020B0503020102020204" pitchFamily="34" charset="0"/>
                        </a:rPr>
                        <a:t>Implement additional municipal water conservation projects (RAC feedback)</a:t>
                      </a:r>
                      <a:endParaRPr lang="en-US" sz="1600" dirty="0">
                        <a:effectLst/>
                        <a:latin typeface="+mn-lt"/>
                        <a:ea typeface="Avenir Next"/>
                        <a:cs typeface="Franklin Gothic Book" panose="020B0503020102020204" pitchFamily="34"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600" dirty="0">
                          <a:effectLst/>
                          <a:highlight>
                            <a:srgbClr val="00FF00"/>
                          </a:highlight>
                          <a:latin typeface="+mn-lt"/>
                          <a:ea typeface="Avenir Next"/>
                          <a:cs typeface="Franklin Gothic Book" panose="020B0503020102020204" pitchFamily="34" charset="0"/>
                        </a:rPr>
                        <a:t>Technology upgrades for </a:t>
                      </a:r>
                      <a:r>
                        <a:rPr lang="en-US" sz="1600" b="1" dirty="0">
                          <a:effectLst/>
                          <a:highlight>
                            <a:srgbClr val="00FF00"/>
                          </a:highlight>
                          <a:latin typeface="+mn-lt"/>
                          <a:ea typeface="Avenir Next"/>
                          <a:cs typeface="Franklin Gothic Book" panose="020B0503020102020204" pitchFamily="34" charset="0"/>
                        </a:rPr>
                        <a:t>10,000 systems (50%)</a:t>
                      </a:r>
                      <a:r>
                        <a:rPr lang="en-US" sz="1600" dirty="0">
                          <a:effectLst/>
                          <a:highlight>
                            <a:srgbClr val="00FF00"/>
                          </a:highlight>
                          <a:latin typeface="+mn-lt"/>
                          <a:ea typeface="Avenir Next"/>
                          <a:cs typeface="Franklin Gothic Book" panose="020B0503020102020204" pitchFamily="34" charset="0"/>
                        </a:rPr>
                        <a:t> and system audits for </a:t>
                      </a:r>
                      <a:r>
                        <a:rPr lang="en-US" sz="1600" b="1" dirty="0">
                          <a:effectLst/>
                          <a:highlight>
                            <a:srgbClr val="00FF00"/>
                          </a:highlight>
                          <a:latin typeface="+mn-lt"/>
                          <a:ea typeface="Avenir Next"/>
                          <a:cs typeface="Franklin Gothic Book" panose="020B0503020102020204" pitchFamily="34" charset="0"/>
                        </a:rPr>
                        <a:t>15,000 systems (75%) to achieve 15% reduction in water usage without impact to profitability</a:t>
                      </a:r>
                      <a:endParaRPr lang="en-US" sz="1600" dirty="0">
                        <a:effectLst/>
                        <a:latin typeface="+mn-lt"/>
                        <a:ea typeface="Avenir Next"/>
                        <a:cs typeface="Franklin Gothic Book" panose="020B0503020102020204" pitchFamily="34"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7724253"/>
                  </a:ext>
                </a:extLst>
              </a:tr>
              <a:tr h="726406">
                <a:tc>
                  <a:txBody>
                    <a:bodyPr/>
                    <a:lstStyle/>
                    <a:p>
                      <a:pPr marL="0" marR="0">
                        <a:spcBef>
                          <a:spcPts val="0"/>
                        </a:spcBef>
                        <a:spcAft>
                          <a:spcPts val="600"/>
                        </a:spcAft>
                      </a:pPr>
                      <a:r>
                        <a:rPr lang="en-US" sz="1600" dirty="0">
                          <a:effectLst/>
                          <a:latin typeface="+mn-lt"/>
                          <a:ea typeface="Avenir Next"/>
                          <a:cs typeface="Franklin Gothic Book" panose="020B0503020102020204" pitchFamily="34" charset="0"/>
                        </a:rPr>
                        <a:t>Secure Water Sources for Vulnerable Communities Over High-Plains Aquifer</a:t>
                      </a: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600" dirty="0">
                          <a:effectLst/>
                          <a:latin typeface="+mn-lt"/>
                          <a:ea typeface="Avenir Next"/>
                          <a:cs typeface="Franklin Gothic Book" panose="020B0503020102020204" pitchFamily="34" charset="0"/>
                        </a:rPr>
                        <a:t>Secure water resources for at least </a:t>
                      </a:r>
                      <a:r>
                        <a:rPr lang="en-US" sz="1600" b="1" dirty="0">
                          <a:effectLst/>
                          <a:latin typeface="+mn-lt"/>
                          <a:ea typeface="Avenir Next"/>
                          <a:cs typeface="Franklin Gothic Book" panose="020B0503020102020204" pitchFamily="34" charset="0"/>
                        </a:rPr>
                        <a:t>2 additional communities</a:t>
                      </a:r>
                      <a:r>
                        <a:rPr lang="en-US" sz="1600" dirty="0">
                          <a:effectLst/>
                          <a:latin typeface="+mn-lt"/>
                          <a:ea typeface="Avenir Next"/>
                          <a:cs typeface="Franklin Gothic Book" panose="020B0503020102020204" pitchFamily="34" charset="0"/>
                        </a:rPr>
                        <a:t> through 860AF of acre feet purchased </a:t>
                      </a: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600" dirty="0">
                          <a:solidFill>
                            <a:srgbClr val="231F20"/>
                          </a:solidFill>
                          <a:effectLst/>
                          <a:latin typeface="+mn-lt"/>
                          <a:ea typeface="Avenir Next"/>
                          <a:cs typeface="Franklin Gothic Book" panose="020B0503020102020204" pitchFamily="34" charset="0"/>
                        </a:rPr>
                        <a:t>Purchase</a:t>
                      </a:r>
                      <a:r>
                        <a:rPr lang="en-US" sz="1600" spc="-20" dirty="0">
                          <a:solidFill>
                            <a:srgbClr val="231F20"/>
                          </a:solidFill>
                          <a:effectLst/>
                          <a:latin typeface="+mn-lt"/>
                          <a:ea typeface="Avenir Next"/>
                          <a:cs typeface="Franklin Gothic Book" panose="020B0503020102020204" pitchFamily="34" charset="0"/>
                        </a:rPr>
                        <a:t> </a:t>
                      </a:r>
                      <a:r>
                        <a:rPr lang="en-US" sz="1600" dirty="0">
                          <a:solidFill>
                            <a:srgbClr val="231F20"/>
                          </a:solidFill>
                          <a:effectLst/>
                          <a:latin typeface="+mn-lt"/>
                          <a:ea typeface="Avenir Next"/>
                          <a:cs typeface="Franklin Gothic Book" panose="020B0503020102020204" pitchFamily="34" charset="0"/>
                        </a:rPr>
                        <a:t>of</a:t>
                      </a:r>
                      <a:r>
                        <a:rPr lang="en-US" sz="1600" spc="-20" dirty="0">
                          <a:solidFill>
                            <a:srgbClr val="231F20"/>
                          </a:solidFill>
                          <a:effectLst/>
                          <a:latin typeface="+mn-lt"/>
                          <a:ea typeface="Avenir Next"/>
                          <a:cs typeface="Franklin Gothic Book" panose="020B0503020102020204" pitchFamily="34" charset="0"/>
                        </a:rPr>
                        <a:t> </a:t>
                      </a:r>
                      <a:r>
                        <a:rPr lang="en-US" sz="1600" b="1" dirty="0">
                          <a:solidFill>
                            <a:srgbClr val="231F20"/>
                          </a:solidFill>
                          <a:effectLst/>
                          <a:latin typeface="+mn-lt"/>
                          <a:ea typeface="Avenir Next"/>
                          <a:cs typeface="Franklin Gothic Book" panose="020B0503020102020204" pitchFamily="34" charset="0"/>
                        </a:rPr>
                        <a:t>8,250</a:t>
                      </a:r>
                      <a:r>
                        <a:rPr lang="en-US" sz="1600" b="1" spc="-20" dirty="0">
                          <a:solidFill>
                            <a:srgbClr val="231F20"/>
                          </a:solidFill>
                          <a:effectLst/>
                          <a:latin typeface="+mn-lt"/>
                          <a:ea typeface="Avenir Next"/>
                          <a:cs typeface="Franklin Gothic Book" panose="020B0503020102020204" pitchFamily="34" charset="0"/>
                        </a:rPr>
                        <a:t> </a:t>
                      </a:r>
                      <a:r>
                        <a:rPr lang="en-US" sz="1600" b="1" dirty="0">
                          <a:solidFill>
                            <a:srgbClr val="231F20"/>
                          </a:solidFill>
                          <a:effectLst/>
                          <a:latin typeface="+mn-lt"/>
                          <a:ea typeface="Avenir Next"/>
                          <a:cs typeface="Franklin Gothic Book" panose="020B0503020102020204" pitchFamily="34" charset="0"/>
                        </a:rPr>
                        <a:t>acre</a:t>
                      </a:r>
                      <a:r>
                        <a:rPr lang="en-US" sz="1600" b="1" spc="-20" dirty="0">
                          <a:solidFill>
                            <a:srgbClr val="231F20"/>
                          </a:solidFill>
                          <a:effectLst/>
                          <a:latin typeface="+mn-lt"/>
                          <a:ea typeface="Avenir Next"/>
                          <a:cs typeface="Franklin Gothic Book" panose="020B0503020102020204" pitchFamily="34" charset="0"/>
                        </a:rPr>
                        <a:t> </a:t>
                      </a:r>
                      <a:r>
                        <a:rPr lang="en-US" sz="1600" b="1" dirty="0">
                          <a:solidFill>
                            <a:srgbClr val="231F20"/>
                          </a:solidFill>
                          <a:effectLst/>
                          <a:latin typeface="+mn-lt"/>
                          <a:ea typeface="Avenir Next"/>
                          <a:cs typeface="Franklin Gothic Book" panose="020B0503020102020204" pitchFamily="34" charset="0"/>
                        </a:rPr>
                        <a:t>feet</a:t>
                      </a:r>
                      <a:r>
                        <a:rPr lang="en-US" sz="1600" b="1" spc="-20" dirty="0">
                          <a:solidFill>
                            <a:srgbClr val="231F20"/>
                          </a:solidFill>
                          <a:effectLst/>
                          <a:latin typeface="+mn-lt"/>
                          <a:ea typeface="Avenir Next"/>
                          <a:cs typeface="Franklin Gothic Book" panose="020B0503020102020204" pitchFamily="34" charset="0"/>
                        </a:rPr>
                        <a:t> </a:t>
                      </a:r>
                      <a:r>
                        <a:rPr lang="en-US" sz="1600" dirty="0">
                          <a:solidFill>
                            <a:srgbClr val="231F20"/>
                          </a:solidFill>
                          <a:effectLst/>
                          <a:latin typeface="+mn-lt"/>
                          <a:ea typeface="Avenir Next"/>
                          <a:cs typeface="Franklin Gothic Book" panose="020B0503020102020204" pitchFamily="34" charset="0"/>
                        </a:rPr>
                        <a:t>of</a:t>
                      </a:r>
                      <a:r>
                        <a:rPr lang="en-US" sz="1600" spc="-20" dirty="0">
                          <a:solidFill>
                            <a:srgbClr val="231F20"/>
                          </a:solidFill>
                          <a:effectLst/>
                          <a:latin typeface="+mn-lt"/>
                          <a:ea typeface="Avenir Next"/>
                          <a:cs typeface="Franklin Gothic Book" panose="020B0503020102020204" pitchFamily="34" charset="0"/>
                        </a:rPr>
                        <a:t> </a:t>
                      </a:r>
                      <a:r>
                        <a:rPr lang="en-US" sz="1600" dirty="0">
                          <a:solidFill>
                            <a:srgbClr val="231F20"/>
                          </a:solidFill>
                          <a:effectLst/>
                          <a:latin typeface="+mn-lt"/>
                          <a:ea typeface="Avenir Next"/>
                          <a:cs typeface="Franklin Gothic Book" panose="020B0503020102020204" pitchFamily="34" charset="0"/>
                        </a:rPr>
                        <a:t>water</a:t>
                      </a:r>
                      <a:r>
                        <a:rPr lang="en-US" sz="1600" spc="-20" dirty="0">
                          <a:solidFill>
                            <a:srgbClr val="231F20"/>
                          </a:solidFill>
                          <a:effectLst/>
                          <a:latin typeface="+mn-lt"/>
                          <a:ea typeface="Avenir Next"/>
                          <a:cs typeface="Franklin Gothic Book" panose="020B0503020102020204" pitchFamily="34" charset="0"/>
                        </a:rPr>
                        <a:t> </a:t>
                      </a:r>
                      <a:r>
                        <a:rPr lang="en-US" sz="1600" dirty="0">
                          <a:solidFill>
                            <a:srgbClr val="231F20"/>
                          </a:solidFill>
                          <a:effectLst/>
                          <a:latin typeface="+mn-lt"/>
                          <a:ea typeface="Avenir Next"/>
                          <a:cs typeface="Franklin Gothic Book" panose="020B0503020102020204" pitchFamily="34" charset="0"/>
                        </a:rPr>
                        <a:t>rights</a:t>
                      </a:r>
                      <a:r>
                        <a:rPr lang="en-US" sz="1600" spc="-20" dirty="0">
                          <a:solidFill>
                            <a:srgbClr val="231F20"/>
                          </a:solidFill>
                          <a:effectLst/>
                          <a:latin typeface="+mn-lt"/>
                          <a:ea typeface="Avenir Next"/>
                          <a:cs typeface="Franklin Gothic Book" panose="020B0503020102020204" pitchFamily="34" charset="0"/>
                        </a:rPr>
                        <a:t> </a:t>
                      </a:r>
                      <a:r>
                        <a:rPr lang="en-US" sz="1600" dirty="0">
                          <a:solidFill>
                            <a:srgbClr val="231F20"/>
                          </a:solidFill>
                          <a:effectLst/>
                          <a:latin typeface="+mn-lt"/>
                          <a:ea typeface="Avenir Next"/>
                          <a:cs typeface="Franklin Gothic Book" panose="020B0503020102020204" pitchFamily="34" charset="0"/>
                        </a:rPr>
                        <a:t>through community block grants </a:t>
                      </a:r>
                      <a:r>
                        <a:rPr lang="en-US" sz="1600" b="1" dirty="0">
                          <a:solidFill>
                            <a:srgbClr val="231F20"/>
                          </a:solidFill>
                          <a:effectLst/>
                          <a:latin typeface="+mn-lt"/>
                          <a:ea typeface="Avenir Next"/>
                          <a:cs typeface="Franklin Gothic Book" panose="020B0503020102020204" pitchFamily="34" charset="0"/>
                        </a:rPr>
                        <a:t>(approximately 30 community grants).</a:t>
                      </a:r>
                      <a:endParaRPr lang="en-US" sz="1600" dirty="0">
                        <a:effectLst/>
                        <a:latin typeface="+mn-lt"/>
                        <a:ea typeface="Avenir Next"/>
                        <a:cs typeface="Franklin Gothic Book" panose="020B0503020102020204" pitchFamily="34"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7667047"/>
                  </a:ext>
                </a:extLst>
              </a:tr>
              <a:tr h="461051">
                <a:tc>
                  <a:txBody>
                    <a:bodyPr/>
                    <a:lstStyle/>
                    <a:p>
                      <a:pPr marL="0" marR="0">
                        <a:spcBef>
                          <a:spcPts val="0"/>
                        </a:spcBef>
                        <a:spcAft>
                          <a:spcPts val="600"/>
                        </a:spcAft>
                      </a:pPr>
                      <a:r>
                        <a:rPr lang="en-US" sz="1600">
                          <a:effectLst/>
                          <a:latin typeface="+mn-lt"/>
                          <a:ea typeface="Avenir Next"/>
                          <a:cs typeface="Franklin Gothic Book" panose="020B0503020102020204" pitchFamily="34" charset="0"/>
                        </a:rPr>
                        <a:t>Feedlot &amp; Stock water System Upgrades</a:t>
                      </a: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600" b="1">
                          <a:effectLst/>
                          <a:latin typeface="+mn-lt"/>
                          <a:ea typeface="Avenir Next"/>
                          <a:cs typeface="Franklin Gothic Book" panose="020B0503020102020204" pitchFamily="34" charset="0"/>
                        </a:rPr>
                        <a:t>4 additional feedlots</a:t>
                      </a:r>
                      <a:r>
                        <a:rPr lang="en-US" sz="1600">
                          <a:effectLst/>
                          <a:latin typeface="+mn-lt"/>
                          <a:ea typeface="Avenir Next"/>
                          <a:cs typeface="Franklin Gothic Book" panose="020B0503020102020204" pitchFamily="34" charset="0"/>
                        </a:rPr>
                        <a:t> and dairies receiving grants</a:t>
                      </a: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600" b="1" dirty="0">
                          <a:effectLst/>
                          <a:latin typeface="+mn-lt"/>
                          <a:ea typeface="Avenir Next"/>
                          <a:cs typeface="Franklin Gothic Book" panose="020B0503020102020204" pitchFamily="34" charset="0"/>
                        </a:rPr>
                        <a:t>20 feedlots/dairies (35%)</a:t>
                      </a:r>
                      <a:endParaRPr lang="en-US" sz="1600" dirty="0">
                        <a:effectLst/>
                        <a:latin typeface="+mn-lt"/>
                        <a:ea typeface="Avenir Next"/>
                        <a:cs typeface="Franklin Gothic Book" panose="020B0503020102020204" pitchFamily="34"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113810"/>
                  </a:ext>
                </a:extLst>
              </a:tr>
              <a:tr h="1039965">
                <a:tc>
                  <a:txBody>
                    <a:bodyPr/>
                    <a:lstStyle/>
                    <a:p>
                      <a:pPr marL="0" marR="0">
                        <a:spcBef>
                          <a:spcPts val="0"/>
                        </a:spcBef>
                        <a:spcAft>
                          <a:spcPts val="600"/>
                        </a:spcAft>
                      </a:pPr>
                      <a:r>
                        <a:rPr lang="en-US" sz="1600">
                          <a:effectLst/>
                          <a:latin typeface="+mn-lt"/>
                          <a:ea typeface="Avenir Next"/>
                          <a:cs typeface="Franklin Gothic Book" panose="020B0503020102020204" pitchFamily="34" charset="0"/>
                        </a:rPr>
                        <a:t>Monitoring &amp; Modeling</a:t>
                      </a: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600" dirty="0">
                          <a:effectLst/>
                          <a:latin typeface="+mn-lt"/>
                          <a:ea typeface="Avenir Next"/>
                          <a:cs typeface="Franklin Gothic Book" panose="020B0503020102020204" pitchFamily="34" charset="0"/>
                        </a:rPr>
                        <a:t>Complete Aerial Electromagnetic Monitoring (AEM) Survey for </a:t>
                      </a:r>
                      <a:r>
                        <a:rPr lang="en-US" sz="1600" b="1" dirty="0">
                          <a:effectLst/>
                          <a:latin typeface="+mn-lt"/>
                          <a:ea typeface="Avenir Next"/>
                          <a:cs typeface="Franklin Gothic Book" panose="020B0503020102020204" pitchFamily="34" charset="0"/>
                        </a:rPr>
                        <a:t>GMD 4 and GMD 1</a:t>
                      </a:r>
                      <a:endParaRPr lang="en-US" sz="1600" dirty="0">
                        <a:effectLst/>
                        <a:latin typeface="+mn-lt"/>
                        <a:ea typeface="Avenir Next"/>
                        <a:cs typeface="Franklin Gothic Book" panose="020B0503020102020204" pitchFamily="34"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600" dirty="0">
                          <a:effectLst/>
                          <a:latin typeface="+mn-lt"/>
                          <a:ea typeface="Avenir Next"/>
                          <a:cs typeface="Franklin Gothic Book" panose="020B0503020102020204" pitchFamily="34" charset="0"/>
                        </a:rPr>
                        <a:t>Groundwater model updates on a </a:t>
                      </a:r>
                      <a:r>
                        <a:rPr lang="en-US" sz="1600" b="1" dirty="0">
                          <a:effectLst/>
                          <a:latin typeface="+mn-lt"/>
                          <a:ea typeface="Avenir Next"/>
                          <a:cs typeface="Franklin Gothic Book" panose="020B0503020102020204" pitchFamily="34" charset="0"/>
                        </a:rPr>
                        <a:t>10-year rotation</a:t>
                      </a:r>
                      <a:endParaRPr lang="en-US" sz="1600" dirty="0">
                        <a:effectLst/>
                        <a:latin typeface="+mn-lt"/>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mn-lt"/>
                          <a:ea typeface="Avenir Next"/>
                          <a:cs typeface="Franklin Gothic Book" panose="020B0503020102020204" pitchFamily="34" charset="0"/>
                        </a:rPr>
                        <a:t>Monitoring of </a:t>
                      </a:r>
                      <a:r>
                        <a:rPr lang="en-US" sz="1600" b="1" dirty="0">
                          <a:effectLst/>
                          <a:latin typeface="+mn-lt"/>
                          <a:ea typeface="Avenir Next"/>
                          <a:cs typeface="Franklin Gothic Book" panose="020B0503020102020204" pitchFamily="34" charset="0"/>
                        </a:rPr>
                        <a:t>1,400 annual well measurements</a:t>
                      </a:r>
                      <a:endParaRPr lang="en-US" sz="1600" dirty="0">
                        <a:effectLst/>
                        <a:latin typeface="+mn-lt"/>
                        <a:ea typeface="Avenir Next"/>
                        <a:cs typeface="Franklin Gothic Book" panose="020B050302010202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mn-lt"/>
                          <a:ea typeface="Avenir Next"/>
                          <a:cs typeface="Franklin Gothic Book" panose="020B0503020102020204" pitchFamily="34" charset="0"/>
                        </a:rPr>
                        <a:t>Monitoring </a:t>
                      </a:r>
                      <a:r>
                        <a:rPr lang="en-US" sz="1600" b="1" dirty="0">
                          <a:effectLst/>
                          <a:latin typeface="+mn-lt"/>
                          <a:ea typeface="Avenir Next"/>
                          <a:cs typeface="Franklin Gothic Book" panose="020B0503020102020204" pitchFamily="34" charset="0"/>
                        </a:rPr>
                        <a:t>23 index wells</a:t>
                      </a:r>
                      <a:endParaRPr lang="en-US" sz="1600" dirty="0">
                        <a:effectLst/>
                        <a:latin typeface="+mn-lt"/>
                        <a:ea typeface="Avenir Next"/>
                        <a:cs typeface="Franklin Gothic Book" panose="020B0503020102020204" pitchFamily="34"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2284032"/>
                  </a:ext>
                </a:extLst>
              </a:tr>
              <a:tr h="831972">
                <a:tc>
                  <a:txBody>
                    <a:bodyPr/>
                    <a:lstStyle/>
                    <a:p>
                      <a:pPr marL="0" marR="0">
                        <a:spcBef>
                          <a:spcPts val="0"/>
                        </a:spcBef>
                        <a:spcAft>
                          <a:spcPts val="600"/>
                        </a:spcAft>
                      </a:pPr>
                      <a:r>
                        <a:rPr lang="en-US" sz="1600">
                          <a:effectLst/>
                          <a:latin typeface="+mn-lt"/>
                          <a:ea typeface="Avenir Next"/>
                          <a:cs typeface="Franklin Gothic Book" panose="020B0503020102020204" pitchFamily="34" charset="0"/>
                        </a:rPr>
                        <a:t>Aquifer Management Operations, and Partnerships</a:t>
                      </a: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342900" marR="0" lvl="0" indent="-342900">
                        <a:spcBef>
                          <a:spcPts val="0"/>
                        </a:spcBef>
                        <a:spcAft>
                          <a:spcPts val="0"/>
                        </a:spcAft>
                        <a:buFont typeface="Symbol" panose="05050102010706020507" pitchFamily="18" charset="2"/>
                        <a:buChar char=""/>
                      </a:pPr>
                      <a:r>
                        <a:rPr lang="en-US" sz="1600" dirty="0">
                          <a:effectLst/>
                          <a:latin typeface="+mn-lt"/>
                          <a:ea typeface="Avenir Next"/>
                          <a:cs typeface="Franklin Gothic Book" panose="020B0503020102020204" pitchFamily="34" charset="0"/>
                        </a:rPr>
                        <a:t>Ongoing funding for interstate water compact issues, subbasin water resources management, state-local partnerships, water use studies, program evaluation etc.</a:t>
                      </a: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251745944"/>
                  </a:ext>
                </a:extLst>
              </a:tr>
            </a:tbl>
          </a:graphicData>
        </a:graphic>
      </p:graphicFrame>
      <p:sp>
        <p:nvSpPr>
          <p:cNvPr id="15" name="Rectangle 7">
            <a:extLst>
              <a:ext uri="{FF2B5EF4-FFF2-40B4-BE49-F238E27FC236}">
                <a16:creationId xmlns:a16="http://schemas.microsoft.com/office/drawing/2014/main" id="{5DCC7AAB-30F0-5DF5-1436-C5EE6A5F260C}"/>
              </a:ext>
            </a:extLst>
          </p:cNvPr>
          <p:cNvSpPr>
            <a:spLocks noChangeArrowheads="1"/>
          </p:cNvSpPr>
          <p:nvPr/>
        </p:nvSpPr>
        <p:spPr bwMode="auto">
          <a:xfrm flipV="1">
            <a:off x="-1632632" y="1472931"/>
            <a:ext cx="169313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E2B3C371-5E49-683D-DFA6-1C48D44E79DE}"/>
              </a:ext>
            </a:extLst>
          </p:cNvPr>
          <p:cNvSpPr/>
          <p:nvPr/>
        </p:nvSpPr>
        <p:spPr>
          <a:xfrm>
            <a:off x="498924" y="5783639"/>
            <a:ext cx="1266814" cy="27991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RAC Input</a:t>
            </a:r>
          </a:p>
        </p:txBody>
      </p:sp>
      <p:sp>
        <p:nvSpPr>
          <p:cNvPr id="2" name="TextBox 1">
            <a:extLst>
              <a:ext uri="{FF2B5EF4-FFF2-40B4-BE49-F238E27FC236}">
                <a16:creationId xmlns:a16="http://schemas.microsoft.com/office/drawing/2014/main" id="{206947D6-9EBD-6865-DDD7-23F401A7888C}"/>
              </a:ext>
            </a:extLst>
          </p:cNvPr>
          <p:cNvSpPr txBox="1"/>
          <p:nvPr/>
        </p:nvSpPr>
        <p:spPr>
          <a:xfrm>
            <a:off x="4037567" y="5783639"/>
            <a:ext cx="7431153" cy="707886"/>
          </a:xfrm>
          <a:prstGeom prst="rect">
            <a:avLst/>
          </a:prstGeom>
          <a:noFill/>
        </p:spPr>
        <p:txBody>
          <a:bodyPr wrap="square" rtlCol="0">
            <a:spAutoFit/>
          </a:bodyPr>
          <a:lstStyle/>
          <a:p>
            <a:r>
              <a:rPr lang="en-US" sz="2000" dirty="0">
                <a:effectLst/>
                <a:latin typeface="Arial" panose="020B0604020202020204" pitchFamily="34" charset="0"/>
                <a:ea typeface="Avenir Next"/>
                <a:cs typeface="Arial" panose="020B0604020202020204" pitchFamily="34" charset="0"/>
              </a:rPr>
              <a:t>Responsive to KWA goal to “</a:t>
            </a:r>
            <a:r>
              <a:rPr lang="en-US" sz="2000" b="1" dirty="0">
                <a:effectLst/>
                <a:latin typeface="Arial" panose="020B0604020202020204" pitchFamily="34" charset="0"/>
                <a:ea typeface="Avenir Next"/>
                <a:cs typeface="Arial" panose="020B0604020202020204" pitchFamily="34" charset="0"/>
              </a:rPr>
              <a:t>maximize the economic output </a:t>
            </a:r>
            <a:r>
              <a:rPr lang="en-US" sz="2000" dirty="0">
                <a:effectLst/>
                <a:latin typeface="Arial" panose="020B0604020202020204" pitchFamily="34" charset="0"/>
                <a:ea typeface="Avenir Next"/>
                <a:cs typeface="Arial" panose="020B0604020202020204" pitchFamily="34" charset="0"/>
              </a:rPr>
              <a:t>of all water users </a:t>
            </a:r>
            <a:r>
              <a:rPr lang="en-US" sz="2000" b="1" dirty="0">
                <a:effectLst/>
                <a:latin typeface="Arial" panose="020B0604020202020204" pitchFamily="34" charset="0"/>
                <a:ea typeface="Avenir Next"/>
                <a:cs typeface="Arial" panose="020B0604020202020204" pitchFamily="34" charset="0"/>
              </a:rPr>
              <a:t>without depleting the water supply.”</a:t>
            </a:r>
            <a:endParaRPr lang="en-US" sz="2000" b="1" dirty="0">
              <a:latin typeface="Arial" panose="020B0604020202020204" pitchFamily="34" charset="0"/>
              <a:cs typeface="Arial" panose="020B0604020202020204" pitchFamily="34" charset="0"/>
            </a:endParaRPr>
          </a:p>
        </p:txBody>
      </p:sp>
      <p:sp>
        <p:nvSpPr>
          <p:cNvPr id="3" name="Arrow: Right 2">
            <a:extLst>
              <a:ext uri="{FF2B5EF4-FFF2-40B4-BE49-F238E27FC236}">
                <a16:creationId xmlns:a16="http://schemas.microsoft.com/office/drawing/2014/main" id="{9C17E489-2675-B2A3-3001-FA4671A9BADD}"/>
              </a:ext>
            </a:extLst>
          </p:cNvPr>
          <p:cNvSpPr/>
          <p:nvPr/>
        </p:nvSpPr>
        <p:spPr>
          <a:xfrm>
            <a:off x="2154979" y="5732062"/>
            <a:ext cx="1882588" cy="559408"/>
          </a:xfrm>
          <a:prstGeom prst="righ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KWA Priority</a:t>
            </a:r>
          </a:p>
        </p:txBody>
      </p:sp>
    </p:spTree>
    <p:extLst>
      <p:ext uri="{BB962C8B-B14F-4D97-AF65-F5344CB8AC3E}">
        <p14:creationId xmlns:p14="http://schemas.microsoft.com/office/powerpoint/2010/main" val="254824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E1E38-F86A-8B2C-76C7-59A22F1D008B}"/>
            </a:ext>
          </a:extLst>
        </p:cNvPr>
        <p:cNvGrpSpPr/>
        <p:nvPr/>
      </p:nvGrpSpPr>
      <p:grpSpPr>
        <a:xfrm>
          <a:off x="0" y="0"/>
          <a:ext cx="0" cy="0"/>
          <a:chOff x="0" y="0"/>
          <a:chExt cx="0" cy="0"/>
        </a:xfrm>
      </p:grpSpPr>
      <p:sp>
        <p:nvSpPr>
          <p:cNvPr id="15" name="Rectangle 7">
            <a:extLst>
              <a:ext uri="{FF2B5EF4-FFF2-40B4-BE49-F238E27FC236}">
                <a16:creationId xmlns:a16="http://schemas.microsoft.com/office/drawing/2014/main" id="{E4B42039-FC3C-0700-12B9-DD5D988AF059}"/>
              </a:ext>
            </a:extLst>
          </p:cNvPr>
          <p:cNvSpPr>
            <a:spLocks noChangeArrowheads="1"/>
          </p:cNvSpPr>
          <p:nvPr/>
        </p:nvSpPr>
        <p:spPr bwMode="auto">
          <a:xfrm flipV="1">
            <a:off x="-1632632" y="1472931"/>
            <a:ext cx="169313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4485AEB2-3865-51A7-4083-889E980907CB}"/>
              </a:ext>
            </a:extLst>
          </p:cNvPr>
          <p:cNvGraphicFramePr>
            <a:graphicFrameLocks noGrp="1"/>
          </p:cNvGraphicFramePr>
          <p:nvPr>
            <p:extLst>
              <p:ext uri="{D42A27DB-BD31-4B8C-83A1-F6EECF244321}">
                <p14:modId xmlns:p14="http://schemas.microsoft.com/office/powerpoint/2010/main" val="2276522830"/>
              </p:ext>
            </p:extLst>
          </p:nvPr>
        </p:nvGraphicFramePr>
        <p:xfrm>
          <a:off x="551283" y="749902"/>
          <a:ext cx="10122936" cy="4408751"/>
        </p:xfrm>
        <a:graphic>
          <a:graphicData uri="http://schemas.openxmlformats.org/drawingml/2006/table">
            <a:tbl>
              <a:tblPr firstRow="1" firstCol="1" bandRow="1"/>
              <a:tblGrid>
                <a:gridCol w="1997438">
                  <a:extLst>
                    <a:ext uri="{9D8B030D-6E8A-4147-A177-3AD203B41FA5}">
                      <a16:colId xmlns:a16="http://schemas.microsoft.com/office/drawing/2014/main" val="3375876888"/>
                    </a:ext>
                  </a:extLst>
                </a:gridCol>
                <a:gridCol w="4062749">
                  <a:extLst>
                    <a:ext uri="{9D8B030D-6E8A-4147-A177-3AD203B41FA5}">
                      <a16:colId xmlns:a16="http://schemas.microsoft.com/office/drawing/2014/main" val="1578828157"/>
                    </a:ext>
                  </a:extLst>
                </a:gridCol>
                <a:gridCol w="4062749">
                  <a:extLst>
                    <a:ext uri="{9D8B030D-6E8A-4147-A177-3AD203B41FA5}">
                      <a16:colId xmlns:a16="http://schemas.microsoft.com/office/drawing/2014/main" val="1020495129"/>
                    </a:ext>
                  </a:extLst>
                </a:gridCol>
              </a:tblGrid>
              <a:tr h="238786">
                <a:tc gridSpan="3">
                  <a:txBody>
                    <a:bodyPr/>
                    <a:lstStyle/>
                    <a:p>
                      <a:pPr marL="0" marR="0" algn="ctr">
                        <a:spcBef>
                          <a:spcPts val="0"/>
                        </a:spcBef>
                        <a:spcAft>
                          <a:spcPts val="600"/>
                        </a:spcAft>
                      </a:pPr>
                      <a:r>
                        <a:rPr lang="en-US" sz="1600" b="1" dirty="0">
                          <a:solidFill>
                            <a:srgbClr val="FFFFFF"/>
                          </a:solidFill>
                          <a:effectLst/>
                          <a:latin typeface="Arial" panose="020B0604020202020204" pitchFamily="34" charset="0"/>
                          <a:ea typeface="Avenir Next"/>
                          <a:cs typeface="Arial" panose="020B0604020202020204" pitchFamily="34" charset="0"/>
                        </a:rPr>
                        <a:t>Proposed Ramp-Up and 10-Year Outcomes by Guiding Principle of Water Plan</a:t>
                      </a:r>
                      <a:endParaRPr lang="en-US" sz="1600" dirty="0">
                        <a:effectLst/>
                        <a:latin typeface="Arial" panose="020B0604020202020204" pitchFamily="34" charset="0"/>
                        <a:ea typeface="Avenir Next"/>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21F4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3183680"/>
                  </a:ext>
                </a:extLst>
              </a:tr>
              <a:tr h="303908">
                <a:tc gridSpan="3">
                  <a:txBody>
                    <a:bodyPr/>
                    <a:lstStyle/>
                    <a:p>
                      <a:pPr marL="0" marR="0">
                        <a:spcBef>
                          <a:spcPts val="0"/>
                        </a:spcBef>
                        <a:spcAft>
                          <a:spcPts val="600"/>
                        </a:spcAft>
                      </a:pPr>
                      <a:r>
                        <a:rPr lang="en-US" sz="1600" b="1" dirty="0">
                          <a:solidFill>
                            <a:srgbClr val="000000"/>
                          </a:solidFill>
                          <a:effectLst/>
                          <a:latin typeface="Arial" panose="020B0604020202020204" pitchFamily="34" charset="0"/>
                          <a:ea typeface="Avenir Next"/>
                          <a:cs typeface="Arial" panose="020B0604020202020204" pitchFamily="34" charset="0"/>
                        </a:rPr>
                        <a:t>Reservoirs:  Secure, protect &amp; restore our reservoirs</a:t>
                      </a:r>
                      <a:endParaRPr lang="en-US" sz="1600" dirty="0">
                        <a:effectLst/>
                        <a:latin typeface="Arial" panose="020B0604020202020204" pitchFamily="34" charset="0"/>
                        <a:ea typeface="Avenir Nex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D6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7973934"/>
                  </a:ext>
                </a:extLst>
              </a:tr>
              <a:tr h="477571">
                <a:tc>
                  <a:txBody>
                    <a:bodyPr/>
                    <a:lstStyle/>
                    <a:p>
                      <a:pPr marL="0" marR="0">
                        <a:spcBef>
                          <a:spcPts val="0"/>
                        </a:spcBef>
                        <a:spcAft>
                          <a:spcPts val="600"/>
                        </a:spcAft>
                      </a:pPr>
                      <a:r>
                        <a:rPr lang="en-US" sz="1600" b="1">
                          <a:solidFill>
                            <a:srgbClr val="000000"/>
                          </a:solidFill>
                          <a:effectLst/>
                          <a:latin typeface="Arial" panose="020B0604020202020204" pitchFamily="34" charset="0"/>
                          <a:ea typeface="Avenir Next"/>
                          <a:cs typeface="Arial" panose="020B0604020202020204" pitchFamily="34" charset="0"/>
                        </a:rPr>
                        <a:t>Activity</a:t>
                      </a:r>
                      <a:endParaRPr lang="en-US" sz="1600">
                        <a:effectLst/>
                        <a:latin typeface="Arial" panose="020B0604020202020204" pitchFamily="34" charset="0"/>
                        <a:ea typeface="Avenir Nex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600"/>
                        </a:spcAft>
                      </a:pPr>
                      <a:r>
                        <a:rPr lang="en-US" sz="1600" b="1" dirty="0">
                          <a:solidFill>
                            <a:srgbClr val="000000"/>
                          </a:solidFill>
                          <a:effectLst/>
                          <a:latin typeface="Arial" panose="020B0604020202020204" pitchFamily="34" charset="0"/>
                          <a:ea typeface="Avenir Next"/>
                          <a:cs typeface="Arial" panose="020B0604020202020204" pitchFamily="34" charset="0"/>
                        </a:rPr>
                        <a:t>Outcomes Achieved by 2-year Ramp-Up (2027)</a:t>
                      </a:r>
                      <a:endParaRPr lang="en-US" sz="1600" dirty="0">
                        <a:effectLst/>
                        <a:latin typeface="Arial" panose="020B0604020202020204" pitchFamily="34" charset="0"/>
                        <a:ea typeface="Avenir Nex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600"/>
                        </a:spcAft>
                      </a:pPr>
                      <a:r>
                        <a:rPr lang="en-US" sz="1600" b="1">
                          <a:solidFill>
                            <a:srgbClr val="000000"/>
                          </a:solidFill>
                          <a:effectLst/>
                          <a:latin typeface="Arial" panose="020B0604020202020204" pitchFamily="34" charset="0"/>
                          <a:ea typeface="Avenir Next"/>
                          <a:cs typeface="Arial" panose="020B0604020202020204" pitchFamily="34" charset="0"/>
                        </a:rPr>
                        <a:t>10-Year Outcome(s) to be Achieved</a:t>
                      </a:r>
                      <a:endParaRPr lang="en-US" sz="1600">
                        <a:effectLst/>
                        <a:latin typeface="Arial" panose="020B0604020202020204" pitchFamily="34" charset="0"/>
                        <a:ea typeface="Avenir Nex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70088796"/>
                  </a:ext>
                </a:extLst>
              </a:tr>
              <a:tr h="1910283">
                <a:tc>
                  <a:txBody>
                    <a:bodyPr/>
                    <a:lstStyle/>
                    <a:p>
                      <a:pPr marL="0" marR="0">
                        <a:spcBef>
                          <a:spcPts val="0"/>
                        </a:spcBef>
                        <a:spcAft>
                          <a:spcPts val="600"/>
                        </a:spcAft>
                      </a:pPr>
                      <a:r>
                        <a:rPr lang="en-US" sz="1600" dirty="0">
                          <a:effectLst/>
                          <a:latin typeface="Arial" panose="020B0604020202020204" pitchFamily="34" charset="0"/>
                          <a:ea typeface="Avenir Next"/>
                          <a:cs typeface="Arial" panose="020B0604020202020204" pitchFamily="34" charset="0"/>
                        </a:rPr>
                        <a:t>Reduce Sedimentation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600" dirty="0">
                          <a:effectLst/>
                          <a:highlight>
                            <a:srgbClr val="00FF00"/>
                          </a:highlight>
                          <a:latin typeface="Arial" panose="020B0604020202020204" pitchFamily="34" charset="0"/>
                          <a:ea typeface="Avenir Next"/>
                          <a:cs typeface="Arial" panose="020B0604020202020204" pitchFamily="34" charset="0"/>
                        </a:rPr>
                        <a:t>Complete Water Injection Dredging pilot project in Tuttle Creek Reservoir. </a:t>
                      </a:r>
                      <a:endParaRPr lang="en-US" sz="1600" dirty="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Avenir Next"/>
                          <a:cs typeface="Arial" panose="020B0604020202020204" pitchFamily="34" charset="0"/>
                        </a:rPr>
                        <a:t>Initiate discussions on in-lake sediment management efforts and pilot projects.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600" dirty="0">
                          <a:effectLst/>
                          <a:highlight>
                            <a:srgbClr val="00FF00"/>
                          </a:highlight>
                          <a:latin typeface="Arial" panose="020B0604020202020204" pitchFamily="34" charset="0"/>
                          <a:ea typeface="Avenir Next"/>
                          <a:cs typeface="Arial" panose="020B0604020202020204" pitchFamily="34" charset="0"/>
                        </a:rPr>
                        <a:t>100% in-reservoir sediment managed at (benefits 1.7M Kansans):</a:t>
                      </a:r>
                      <a:endParaRPr lang="en-US" sz="1600" dirty="0">
                        <a:effectLst/>
                        <a:latin typeface="Arial" panose="020B0604020202020204" pitchFamily="34" charset="0"/>
                        <a:ea typeface="Avenir Next"/>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effectLst/>
                          <a:highlight>
                            <a:srgbClr val="00FF00"/>
                          </a:highlight>
                          <a:latin typeface="Arial" panose="020B0604020202020204" pitchFamily="34" charset="0"/>
                          <a:ea typeface="Avenir Next"/>
                          <a:cs typeface="Arial" panose="020B0604020202020204" pitchFamily="34" charset="0"/>
                        </a:rPr>
                        <a:t>Tuttle Creek Lake by 2030</a:t>
                      </a:r>
                      <a:endParaRPr lang="en-US" sz="1600" dirty="0">
                        <a:effectLst/>
                        <a:latin typeface="Arial" panose="020B0604020202020204" pitchFamily="34" charset="0"/>
                        <a:ea typeface="Avenir Next"/>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effectLst/>
                          <a:highlight>
                            <a:srgbClr val="00FF00"/>
                          </a:highlight>
                          <a:latin typeface="Arial" panose="020B0604020202020204" pitchFamily="34" charset="0"/>
                          <a:ea typeface="Avenir Next"/>
                          <a:cs typeface="Arial" panose="020B0604020202020204" pitchFamily="34" charset="0"/>
                        </a:rPr>
                        <a:t>John Redmond Reservoir and </a:t>
                      </a:r>
                      <a:r>
                        <a:rPr lang="en-US" sz="1600" dirty="0" err="1">
                          <a:effectLst/>
                          <a:highlight>
                            <a:srgbClr val="00FF00"/>
                          </a:highlight>
                          <a:latin typeface="Arial" panose="020B0604020202020204" pitchFamily="34" charset="0"/>
                          <a:ea typeface="Avenir Next"/>
                          <a:cs typeface="Arial" panose="020B0604020202020204" pitchFamily="34" charset="0"/>
                        </a:rPr>
                        <a:t>Kanopolis</a:t>
                      </a:r>
                      <a:r>
                        <a:rPr lang="en-US" sz="1600" dirty="0">
                          <a:effectLst/>
                          <a:highlight>
                            <a:srgbClr val="00FF00"/>
                          </a:highlight>
                          <a:latin typeface="Arial" panose="020B0604020202020204" pitchFamily="34" charset="0"/>
                          <a:ea typeface="Avenir Next"/>
                          <a:cs typeface="Arial" panose="020B0604020202020204" pitchFamily="34" charset="0"/>
                        </a:rPr>
                        <a:t> Lake by 2031</a:t>
                      </a:r>
                      <a:endParaRPr lang="en-US" sz="1600" dirty="0">
                        <a:effectLst/>
                        <a:latin typeface="Arial" panose="020B0604020202020204" pitchFamily="34" charset="0"/>
                        <a:ea typeface="Avenir Next"/>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effectLst/>
                          <a:highlight>
                            <a:srgbClr val="00FF00"/>
                          </a:highlight>
                          <a:latin typeface="Arial" panose="020B0604020202020204" pitchFamily="34" charset="0"/>
                          <a:ea typeface="Avenir Next"/>
                          <a:cs typeface="Arial" panose="020B0604020202020204" pitchFamily="34" charset="0"/>
                        </a:rPr>
                        <a:t>Council Grove Lake, Elk City Lake, and Perry Lake by 2032</a:t>
                      </a:r>
                      <a:endParaRPr lang="en-US" sz="1600" dirty="0">
                        <a:effectLst/>
                        <a:latin typeface="Arial" panose="020B0604020202020204" pitchFamily="34" charset="0"/>
                        <a:ea typeface="Avenir Nex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3429636"/>
                  </a:ext>
                </a:extLst>
              </a:tr>
              <a:tr h="1432713">
                <a:tc>
                  <a:txBody>
                    <a:bodyPr/>
                    <a:lstStyle/>
                    <a:p>
                      <a:pPr marL="0" marR="0">
                        <a:spcBef>
                          <a:spcPts val="0"/>
                        </a:spcBef>
                        <a:spcAft>
                          <a:spcPts val="600"/>
                        </a:spcAft>
                      </a:pPr>
                      <a:r>
                        <a:rPr lang="en-US" sz="1600">
                          <a:effectLst/>
                          <a:latin typeface="Arial" panose="020B0604020202020204" pitchFamily="34" charset="0"/>
                          <a:ea typeface="Avenir Next"/>
                          <a:cs typeface="Arial" panose="020B0604020202020204" pitchFamily="34" charset="0"/>
                        </a:rPr>
                        <a:t>Watershed Protection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Avenir Next"/>
                          <a:cs typeface="Arial" panose="020B0604020202020204" pitchFamily="34" charset="0"/>
                        </a:rPr>
                        <a:t>Maintain enrollment in Best Management Practices above 7 federal reservoirs.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600" b="1" dirty="0">
                          <a:effectLst/>
                          <a:latin typeface="Arial" panose="020B0604020202020204" pitchFamily="34" charset="0"/>
                          <a:ea typeface="Avenir Next"/>
                          <a:cs typeface="Arial" panose="020B0604020202020204" pitchFamily="34" charset="0"/>
                        </a:rPr>
                        <a:t>220 streambanks stabilized</a:t>
                      </a:r>
                      <a:r>
                        <a:rPr lang="en-US" sz="1600" dirty="0">
                          <a:effectLst/>
                          <a:latin typeface="Arial" panose="020B0604020202020204" pitchFamily="34" charset="0"/>
                          <a:ea typeface="Avenir Next"/>
                          <a:cs typeface="Arial" panose="020B0604020202020204" pitchFamily="34" charset="0"/>
                        </a:rPr>
                        <a:t> (50% of need). </a:t>
                      </a: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Avenir Next"/>
                          <a:cs typeface="Arial" panose="020B0604020202020204" pitchFamily="34" charset="0"/>
                        </a:rPr>
                        <a:t>Triple enrollment in Best Management Practices (BMP) practices above priority reservoirs in Central and Eastern Kansas.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2951434"/>
                  </a:ext>
                </a:extLst>
              </a:tr>
            </a:tbl>
          </a:graphicData>
        </a:graphic>
      </p:graphicFrame>
      <p:sp>
        <p:nvSpPr>
          <p:cNvPr id="7" name="Rectangle 4">
            <a:extLst>
              <a:ext uri="{FF2B5EF4-FFF2-40B4-BE49-F238E27FC236}">
                <a16:creationId xmlns:a16="http://schemas.microsoft.com/office/drawing/2014/main" id="{BB6DD04C-B998-74B2-8E00-2709CD37FFE7}"/>
              </a:ext>
            </a:extLst>
          </p:cNvPr>
          <p:cNvSpPr>
            <a:spLocks noChangeArrowheads="1"/>
          </p:cNvSpPr>
          <p:nvPr/>
        </p:nvSpPr>
        <p:spPr bwMode="auto">
          <a:xfrm>
            <a:off x="2781300" y="2470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Arrow: Right 1">
            <a:extLst>
              <a:ext uri="{FF2B5EF4-FFF2-40B4-BE49-F238E27FC236}">
                <a16:creationId xmlns:a16="http://schemas.microsoft.com/office/drawing/2014/main" id="{278DF153-17E1-DE45-70EF-A86B9B6B6D36}"/>
              </a:ext>
            </a:extLst>
          </p:cNvPr>
          <p:cNvSpPr/>
          <p:nvPr/>
        </p:nvSpPr>
        <p:spPr>
          <a:xfrm>
            <a:off x="998482" y="5385069"/>
            <a:ext cx="1782817" cy="638688"/>
          </a:xfrm>
          <a:prstGeom prst="righ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KWA Priority</a:t>
            </a:r>
          </a:p>
        </p:txBody>
      </p:sp>
      <p:sp>
        <p:nvSpPr>
          <p:cNvPr id="3" name="TextBox 2">
            <a:extLst>
              <a:ext uri="{FF2B5EF4-FFF2-40B4-BE49-F238E27FC236}">
                <a16:creationId xmlns:a16="http://schemas.microsoft.com/office/drawing/2014/main" id="{B1FC8CF4-A1A8-AA73-6D05-46CDD66941DD}"/>
              </a:ext>
            </a:extLst>
          </p:cNvPr>
          <p:cNvSpPr txBox="1"/>
          <p:nvPr/>
        </p:nvSpPr>
        <p:spPr>
          <a:xfrm>
            <a:off x="2781300" y="5474623"/>
            <a:ext cx="8506221" cy="707886"/>
          </a:xfrm>
          <a:prstGeom prst="rect">
            <a:avLst/>
          </a:prstGeom>
          <a:noFill/>
        </p:spPr>
        <p:txBody>
          <a:bodyPr wrap="square" rtlCol="0">
            <a:spAutoFit/>
          </a:bodyPr>
          <a:lstStyle/>
          <a:p>
            <a:r>
              <a:rPr lang="en-US" sz="2400" baseline="30000" dirty="0">
                <a:effectLst/>
                <a:latin typeface="Arial" panose="020B0604020202020204" pitchFamily="34" charset="0"/>
                <a:ea typeface="Avenir Next"/>
                <a:cs typeface="Arial" panose="020B0604020202020204" pitchFamily="34" charset="0"/>
              </a:rPr>
              <a:t>Responsive to KWA goal to ensure “Kansas will have </a:t>
            </a:r>
            <a:r>
              <a:rPr lang="en-US" sz="2400" b="1" baseline="30000" dirty="0">
                <a:effectLst/>
                <a:latin typeface="Arial" panose="020B0604020202020204" pitchFamily="34" charset="0"/>
                <a:ea typeface="Avenir Next"/>
                <a:cs typeface="Arial" panose="020B0604020202020204" pitchFamily="34" charset="0"/>
              </a:rPr>
              <a:t>adequate reservoir storage </a:t>
            </a:r>
            <a:r>
              <a:rPr lang="en-US" sz="2400" baseline="30000" dirty="0">
                <a:effectLst/>
                <a:latin typeface="Arial" panose="020B0604020202020204" pitchFamily="34" charset="0"/>
                <a:ea typeface="Avenir Next"/>
                <a:cs typeface="Arial" panose="020B0604020202020204" pitchFamily="34" charset="0"/>
              </a:rPr>
              <a:t>to fill the </a:t>
            </a:r>
            <a:r>
              <a:rPr lang="en-US" sz="2400" b="1" baseline="30000" dirty="0">
                <a:effectLst/>
                <a:latin typeface="Arial" panose="020B0604020202020204" pitchFamily="34" charset="0"/>
                <a:ea typeface="Avenir Next"/>
                <a:cs typeface="Arial" panose="020B0604020202020204" pitchFamily="34" charset="0"/>
              </a:rPr>
              <a:t>needs of our citizens through all climatic conditions</a:t>
            </a:r>
            <a:r>
              <a:rPr lang="en-US" sz="2400" baseline="30000" dirty="0">
                <a:effectLst/>
                <a:latin typeface="Arial" panose="020B0604020202020204" pitchFamily="34" charset="0"/>
                <a:ea typeface="Avenir Next"/>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99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59D75-A7A3-219D-BDC2-D53B769C4BAC}"/>
            </a:ext>
          </a:extLst>
        </p:cNvPr>
        <p:cNvGrpSpPr/>
        <p:nvPr/>
      </p:nvGrpSpPr>
      <p:grpSpPr>
        <a:xfrm>
          <a:off x="0" y="0"/>
          <a:ext cx="0" cy="0"/>
          <a:chOff x="0" y="0"/>
          <a:chExt cx="0" cy="0"/>
        </a:xfrm>
      </p:grpSpPr>
      <p:sp>
        <p:nvSpPr>
          <p:cNvPr id="15" name="Rectangle 7">
            <a:extLst>
              <a:ext uri="{FF2B5EF4-FFF2-40B4-BE49-F238E27FC236}">
                <a16:creationId xmlns:a16="http://schemas.microsoft.com/office/drawing/2014/main" id="{50FBDD23-6132-1A3D-AE8B-A9BF25DE8C02}"/>
              </a:ext>
            </a:extLst>
          </p:cNvPr>
          <p:cNvSpPr>
            <a:spLocks noChangeArrowheads="1"/>
          </p:cNvSpPr>
          <p:nvPr/>
        </p:nvSpPr>
        <p:spPr bwMode="auto">
          <a:xfrm flipV="1">
            <a:off x="-1632632" y="1472931"/>
            <a:ext cx="169313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10241CDC-BFB2-5633-68F9-41B1E8D5FBCE}"/>
              </a:ext>
            </a:extLst>
          </p:cNvPr>
          <p:cNvSpPr/>
          <p:nvPr/>
        </p:nvSpPr>
        <p:spPr>
          <a:xfrm>
            <a:off x="357299" y="5906220"/>
            <a:ext cx="1282368" cy="27991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RAC Input</a:t>
            </a:r>
          </a:p>
        </p:txBody>
      </p:sp>
      <p:sp>
        <p:nvSpPr>
          <p:cNvPr id="7" name="Rectangle 4">
            <a:extLst>
              <a:ext uri="{FF2B5EF4-FFF2-40B4-BE49-F238E27FC236}">
                <a16:creationId xmlns:a16="http://schemas.microsoft.com/office/drawing/2014/main" id="{A65F4B90-93F3-9E29-E254-A33F54587B7A}"/>
              </a:ext>
            </a:extLst>
          </p:cNvPr>
          <p:cNvSpPr>
            <a:spLocks noChangeArrowheads="1"/>
          </p:cNvSpPr>
          <p:nvPr/>
        </p:nvSpPr>
        <p:spPr bwMode="auto">
          <a:xfrm>
            <a:off x="2781300" y="2470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BB734418-8E06-E11E-2EE2-6912B011A835}"/>
              </a:ext>
            </a:extLst>
          </p:cNvPr>
          <p:cNvGraphicFramePr>
            <a:graphicFrameLocks noGrp="1"/>
          </p:cNvGraphicFramePr>
          <p:nvPr>
            <p:extLst>
              <p:ext uri="{D42A27DB-BD31-4B8C-83A1-F6EECF244321}">
                <p14:modId xmlns:p14="http://schemas.microsoft.com/office/powerpoint/2010/main" val="1709034056"/>
              </p:ext>
            </p:extLst>
          </p:nvPr>
        </p:nvGraphicFramePr>
        <p:xfrm>
          <a:off x="139960" y="182935"/>
          <a:ext cx="11736730" cy="5428089"/>
        </p:xfrm>
        <a:graphic>
          <a:graphicData uri="http://schemas.openxmlformats.org/drawingml/2006/table">
            <a:tbl>
              <a:tblPr firstRow="1" firstCol="1" bandRow="1"/>
              <a:tblGrid>
                <a:gridCol w="2276669">
                  <a:extLst>
                    <a:ext uri="{9D8B030D-6E8A-4147-A177-3AD203B41FA5}">
                      <a16:colId xmlns:a16="http://schemas.microsoft.com/office/drawing/2014/main" val="2603351241"/>
                    </a:ext>
                  </a:extLst>
                </a:gridCol>
                <a:gridCol w="4309992">
                  <a:extLst>
                    <a:ext uri="{9D8B030D-6E8A-4147-A177-3AD203B41FA5}">
                      <a16:colId xmlns:a16="http://schemas.microsoft.com/office/drawing/2014/main" val="2811151213"/>
                    </a:ext>
                  </a:extLst>
                </a:gridCol>
                <a:gridCol w="5150069">
                  <a:extLst>
                    <a:ext uri="{9D8B030D-6E8A-4147-A177-3AD203B41FA5}">
                      <a16:colId xmlns:a16="http://schemas.microsoft.com/office/drawing/2014/main" val="2958015756"/>
                    </a:ext>
                  </a:extLst>
                </a:gridCol>
              </a:tblGrid>
              <a:tr h="153725">
                <a:tc gridSpan="3">
                  <a:txBody>
                    <a:bodyPr/>
                    <a:lstStyle/>
                    <a:p>
                      <a:pPr marL="0" marR="0" algn="ctr">
                        <a:spcBef>
                          <a:spcPts val="0"/>
                        </a:spcBef>
                        <a:spcAft>
                          <a:spcPts val="600"/>
                        </a:spcAft>
                      </a:pPr>
                      <a:r>
                        <a:rPr lang="en-US" sz="1400" b="1" dirty="0">
                          <a:solidFill>
                            <a:srgbClr val="FFFFFF"/>
                          </a:solidFill>
                          <a:effectLst/>
                          <a:latin typeface="Arial" panose="020B0604020202020204" pitchFamily="34" charset="0"/>
                          <a:ea typeface="Avenir Next"/>
                          <a:cs typeface="Arial" panose="020B0604020202020204" pitchFamily="34" charset="0"/>
                        </a:rPr>
                        <a:t>Proposed Ramp-Up and 10-Year Outcomes by Guiding Principle of Water Plan</a:t>
                      </a:r>
                      <a:endParaRPr lang="en-US" sz="1400" dirty="0">
                        <a:effectLst/>
                        <a:latin typeface="Arial" panose="020B0604020202020204" pitchFamily="34" charset="0"/>
                        <a:ea typeface="Avenir Next"/>
                        <a:cs typeface="Arial" panose="020B0604020202020204" pitchFamily="34" charset="0"/>
                      </a:endParaRPr>
                    </a:p>
                  </a:txBody>
                  <a:tcPr marL="47759" marR="47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21F4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3116145"/>
                  </a:ext>
                </a:extLst>
              </a:tr>
              <a:tr h="192156">
                <a:tc gridSpan="3">
                  <a:txBody>
                    <a:bodyPr/>
                    <a:lstStyle/>
                    <a:p>
                      <a:pPr marL="0" marR="0">
                        <a:spcBef>
                          <a:spcPts val="0"/>
                        </a:spcBef>
                        <a:spcAft>
                          <a:spcPts val="600"/>
                        </a:spcAft>
                      </a:pPr>
                      <a:r>
                        <a:rPr lang="en-US" sz="1400" b="1" dirty="0">
                          <a:solidFill>
                            <a:srgbClr val="000000"/>
                          </a:solidFill>
                          <a:effectLst/>
                          <a:latin typeface="Arial" panose="020B0604020202020204" pitchFamily="34" charset="0"/>
                          <a:ea typeface="Avenir Next"/>
                          <a:cs typeface="Arial" panose="020B0604020202020204" pitchFamily="34" charset="0"/>
                        </a:rPr>
                        <a:t>Water Quality:  Improve Water Quality</a:t>
                      </a:r>
                      <a:endParaRPr lang="en-US" sz="1400" dirty="0">
                        <a:effectLst/>
                        <a:latin typeface="Arial" panose="020B0604020202020204" pitchFamily="34" charset="0"/>
                        <a:ea typeface="Avenir Next"/>
                        <a:cs typeface="Arial" panose="020B0604020202020204" pitchFamily="34" charset="0"/>
                      </a:endParaRPr>
                    </a:p>
                  </a:txBody>
                  <a:tcPr marL="47759" marR="4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D6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4994156"/>
                  </a:ext>
                </a:extLst>
              </a:tr>
              <a:tr h="307449">
                <a:tc>
                  <a:txBody>
                    <a:bodyPr/>
                    <a:lstStyle/>
                    <a:p>
                      <a:pPr marL="0" marR="0">
                        <a:spcBef>
                          <a:spcPts val="0"/>
                        </a:spcBef>
                        <a:spcAft>
                          <a:spcPts val="600"/>
                        </a:spcAft>
                      </a:pPr>
                      <a:r>
                        <a:rPr lang="en-US" sz="1400" b="1" dirty="0">
                          <a:solidFill>
                            <a:srgbClr val="000000"/>
                          </a:solidFill>
                          <a:effectLst/>
                          <a:latin typeface="Arial" panose="020B0604020202020204" pitchFamily="34" charset="0"/>
                          <a:ea typeface="Avenir Next"/>
                          <a:cs typeface="Arial" panose="020B0604020202020204" pitchFamily="34" charset="0"/>
                        </a:rPr>
                        <a:t>Activity</a:t>
                      </a:r>
                      <a:endParaRPr lang="en-US" sz="1400" dirty="0">
                        <a:effectLst/>
                        <a:latin typeface="Arial" panose="020B0604020202020204" pitchFamily="34" charset="0"/>
                        <a:ea typeface="Avenir Next"/>
                        <a:cs typeface="Arial" panose="020B0604020202020204" pitchFamily="34" charset="0"/>
                      </a:endParaRPr>
                    </a:p>
                  </a:txBody>
                  <a:tcPr marL="47759" marR="4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600"/>
                        </a:spcAft>
                      </a:pPr>
                      <a:r>
                        <a:rPr lang="en-US" sz="1400" b="1" dirty="0">
                          <a:solidFill>
                            <a:srgbClr val="000000"/>
                          </a:solidFill>
                          <a:effectLst/>
                          <a:latin typeface="Arial" panose="020B0604020202020204" pitchFamily="34" charset="0"/>
                          <a:ea typeface="Avenir Next"/>
                          <a:cs typeface="Arial" panose="020B0604020202020204" pitchFamily="34" charset="0"/>
                        </a:rPr>
                        <a:t>Outcomes Achieved by 2-year Ramp-Up (2027)</a:t>
                      </a:r>
                      <a:endParaRPr lang="en-US" sz="1400" dirty="0">
                        <a:effectLst/>
                        <a:latin typeface="Arial" panose="020B0604020202020204" pitchFamily="34" charset="0"/>
                        <a:ea typeface="Avenir Next"/>
                        <a:cs typeface="Arial" panose="020B0604020202020204" pitchFamily="34" charset="0"/>
                      </a:endParaRPr>
                    </a:p>
                  </a:txBody>
                  <a:tcPr marL="47759" marR="4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600"/>
                        </a:spcAft>
                      </a:pPr>
                      <a:r>
                        <a:rPr lang="en-US" sz="1400" b="1">
                          <a:solidFill>
                            <a:srgbClr val="000000"/>
                          </a:solidFill>
                          <a:effectLst/>
                          <a:latin typeface="Arial" panose="020B0604020202020204" pitchFamily="34" charset="0"/>
                          <a:ea typeface="Avenir Next"/>
                          <a:cs typeface="Arial" panose="020B0604020202020204" pitchFamily="34" charset="0"/>
                        </a:rPr>
                        <a:t>10-Year Outcome(s) to be Achieved</a:t>
                      </a:r>
                      <a:endParaRPr lang="en-US" sz="1400">
                        <a:effectLst/>
                        <a:latin typeface="Arial" panose="020B0604020202020204" pitchFamily="34" charset="0"/>
                        <a:ea typeface="Avenir Next"/>
                        <a:cs typeface="Arial" panose="020B0604020202020204" pitchFamily="34" charset="0"/>
                      </a:endParaRPr>
                    </a:p>
                  </a:txBody>
                  <a:tcPr marL="47759" marR="4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82177276"/>
                  </a:ext>
                </a:extLst>
              </a:tr>
              <a:tr h="700838">
                <a:tc>
                  <a:txBody>
                    <a:bodyPr/>
                    <a:lstStyle/>
                    <a:p>
                      <a:pPr marL="0" marR="0">
                        <a:spcBef>
                          <a:spcPts val="0"/>
                        </a:spcBef>
                        <a:spcAft>
                          <a:spcPts val="600"/>
                        </a:spcAft>
                      </a:pPr>
                      <a:r>
                        <a:rPr lang="en-US" sz="1400" dirty="0">
                          <a:effectLst/>
                          <a:latin typeface="Arial" panose="020B0604020202020204" pitchFamily="34" charset="0"/>
                          <a:ea typeface="Avenir Next"/>
                          <a:cs typeface="Arial" panose="020B0604020202020204" pitchFamily="34" charset="0"/>
                        </a:rPr>
                        <a:t>Groundwater Quality Protection</a:t>
                      </a:r>
                    </a:p>
                  </a:txBody>
                  <a:tcPr marL="47759" marR="4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400" dirty="0">
                          <a:effectLst/>
                          <a:latin typeface="Arial" panose="020B0604020202020204" pitchFamily="34" charset="0"/>
                          <a:ea typeface="Avenir Next"/>
                          <a:cs typeface="Arial" panose="020B0604020202020204" pitchFamily="34" charset="0"/>
                        </a:rPr>
                        <a:t>Remediate </a:t>
                      </a:r>
                      <a:r>
                        <a:rPr lang="en-US" sz="1400" b="1" dirty="0">
                          <a:effectLst/>
                          <a:latin typeface="Arial" panose="020B0604020202020204" pitchFamily="34" charset="0"/>
                          <a:ea typeface="Avenir Next"/>
                          <a:cs typeface="Arial" panose="020B0604020202020204" pitchFamily="34" charset="0"/>
                        </a:rPr>
                        <a:t>four sites</a:t>
                      </a:r>
                      <a:r>
                        <a:rPr lang="en-US" sz="1400" dirty="0">
                          <a:effectLst/>
                          <a:latin typeface="Arial" panose="020B0604020202020204" pitchFamily="34" charset="0"/>
                          <a:ea typeface="Avenir Next"/>
                          <a:cs typeface="Arial" panose="020B0604020202020204" pitchFamily="34" charset="0"/>
                        </a:rPr>
                        <a:t> each year</a:t>
                      </a:r>
                    </a:p>
                    <a:p>
                      <a:pPr marL="342900" marR="0" lvl="0" indent="-342900">
                        <a:spcBef>
                          <a:spcPts val="0"/>
                        </a:spcBef>
                        <a:spcAft>
                          <a:spcPts val="0"/>
                        </a:spcAft>
                        <a:buFont typeface="Symbol" panose="05050102010706020507" pitchFamily="18" charset="2"/>
                        <a:buChar char=""/>
                      </a:pPr>
                      <a:r>
                        <a:rPr lang="en-US" sz="1400" dirty="0">
                          <a:effectLst/>
                          <a:latin typeface="Arial" panose="020B0604020202020204" pitchFamily="34" charset="0"/>
                          <a:ea typeface="Avenir Next"/>
                          <a:cs typeface="Arial" panose="020B0604020202020204" pitchFamily="34" charset="0"/>
                        </a:rPr>
                        <a:t>Obtain ground water quality data from </a:t>
                      </a:r>
                      <a:r>
                        <a:rPr lang="en-US" sz="1400" b="1" dirty="0">
                          <a:effectLst/>
                          <a:latin typeface="Arial" panose="020B0604020202020204" pitchFamily="34" charset="0"/>
                          <a:ea typeface="Avenir Next"/>
                          <a:cs typeface="Arial" panose="020B0604020202020204" pitchFamily="34" charset="0"/>
                        </a:rPr>
                        <a:t>300 wells</a:t>
                      </a:r>
                      <a:endParaRPr lang="en-US" sz="1400" dirty="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b="1" dirty="0">
                          <a:effectLst/>
                          <a:latin typeface="Arial" panose="020B0604020202020204" pitchFamily="34" charset="0"/>
                          <a:ea typeface="Avenir Next"/>
                          <a:cs typeface="Arial" panose="020B0604020202020204" pitchFamily="34" charset="0"/>
                        </a:rPr>
                        <a:t>Pilot an Aquifer recharge system</a:t>
                      </a:r>
                      <a:r>
                        <a:rPr lang="en-US" sz="1400" dirty="0">
                          <a:effectLst/>
                          <a:latin typeface="Arial" panose="020B0604020202020204" pitchFamily="34" charset="0"/>
                          <a:ea typeface="Avenir Next"/>
                          <a:cs typeface="Arial" panose="020B0604020202020204" pitchFamily="34" charset="0"/>
                        </a:rPr>
                        <a:t> in several western Kansas Counties.</a:t>
                      </a:r>
                    </a:p>
                  </a:txBody>
                  <a:tcPr marL="47759" marR="4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400" b="1">
                          <a:effectLst/>
                          <a:latin typeface="Arial" panose="020B0604020202020204" pitchFamily="34" charset="0"/>
                          <a:ea typeface="Avenir Next"/>
                          <a:cs typeface="Arial" panose="020B0604020202020204" pitchFamily="34" charset="0"/>
                        </a:rPr>
                        <a:t>500 recharge well systems if PILOT is successful</a:t>
                      </a:r>
                      <a:endParaRPr lang="en-US" sz="140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b="1">
                          <a:effectLst/>
                          <a:latin typeface="Arial" panose="020B0604020202020204" pitchFamily="34" charset="0"/>
                          <a:ea typeface="Avenir Next"/>
                          <a:cs typeface="Arial" panose="020B0604020202020204" pitchFamily="34" charset="0"/>
                        </a:rPr>
                        <a:t>Remediate 50 contamination site</a:t>
                      </a:r>
                      <a:r>
                        <a:rPr lang="en-US" sz="1400">
                          <a:effectLst/>
                          <a:latin typeface="Arial" panose="020B0604020202020204" pitchFamily="34" charset="0"/>
                          <a:ea typeface="Avenir Next"/>
                          <a:cs typeface="Arial" panose="020B0604020202020204" pitchFamily="34" charset="0"/>
                        </a:rPr>
                        <a:t>s (35% orphan sites closed).</a:t>
                      </a:r>
                    </a:p>
                    <a:p>
                      <a:pPr marL="342900" marR="0" lvl="0" indent="-342900">
                        <a:spcBef>
                          <a:spcPts val="0"/>
                        </a:spcBef>
                        <a:spcAft>
                          <a:spcPts val="0"/>
                        </a:spcAft>
                        <a:buFont typeface="Symbol" panose="05050102010706020507" pitchFamily="18" charset="2"/>
                        <a:buChar char=""/>
                      </a:pPr>
                      <a:r>
                        <a:rPr lang="en-US" sz="1400">
                          <a:effectLst/>
                          <a:latin typeface="Arial" panose="020B0604020202020204" pitchFamily="34" charset="0"/>
                          <a:ea typeface="Avenir Next"/>
                          <a:cs typeface="Arial" panose="020B0604020202020204" pitchFamily="34" charset="0"/>
                        </a:rPr>
                        <a:t>Ongoing annual</a:t>
                      </a:r>
                      <a:r>
                        <a:rPr lang="en-US" sz="1400" b="1">
                          <a:effectLst/>
                          <a:latin typeface="Arial" panose="020B0604020202020204" pitchFamily="34" charset="0"/>
                          <a:ea typeface="Avenir Next"/>
                          <a:cs typeface="Arial" panose="020B0604020202020204" pitchFamily="34" charset="0"/>
                        </a:rPr>
                        <a:t> groundwater quality sampling,</a:t>
                      </a:r>
                      <a:r>
                        <a:rPr lang="en-US" sz="1400">
                          <a:effectLst/>
                          <a:latin typeface="Arial" panose="020B0604020202020204" pitchFamily="34" charset="0"/>
                          <a:ea typeface="Avenir Next"/>
                          <a:cs typeface="Arial" panose="020B0604020202020204" pitchFamily="34" charset="0"/>
                        </a:rPr>
                        <a:t> building a publicly accessible </a:t>
                      </a:r>
                      <a:r>
                        <a:rPr lang="en-US" sz="1400" b="1">
                          <a:effectLst/>
                          <a:latin typeface="Arial" panose="020B0604020202020204" pitchFamily="34" charset="0"/>
                          <a:ea typeface="Avenir Next"/>
                          <a:cs typeface="Arial" panose="020B0604020202020204" pitchFamily="34" charset="0"/>
                        </a:rPr>
                        <a:t>groundwater quality database</a:t>
                      </a:r>
                      <a:r>
                        <a:rPr lang="en-US" sz="1400">
                          <a:effectLst/>
                          <a:latin typeface="Arial" panose="020B0604020202020204" pitchFamily="34" charset="0"/>
                          <a:ea typeface="Avenir Next"/>
                          <a:cs typeface="Arial" panose="020B0604020202020204" pitchFamily="34" charset="0"/>
                        </a:rPr>
                        <a:t>, conducting </a:t>
                      </a:r>
                      <a:r>
                        <a:rPr lang="en-US" sz="1400" b="1">
                          <a:effectLst/>
                          <a:latin typeface="Arial" panose="020B0604020202020204" pitchFamily="34" charset="0"/>
                          <a:ea typeface="Avenir Next"/>
                          <a:cs typeface="Arial" panose="020B0604020202020204" pitchFamily="34" charset="0"/>
                        </a:rPr>
                        <a:t>regional groundwater studies.</a:t>
                      </a:r>
                      <a:endParaRPr lang="en-US" sz="1400">
                        <a:effectLst/>
                        <a:latin typeface="Arial" panose="020B0604020202020204" pitchFamily="34" charset="0"/>
                        <a:ea typeface="Avenir Next"/>
                        <a:cs typeface="Arial" panose="020B0604020202020204" pitchFamily="34" charset="0"/>
                      </a:endParaRPr>
                    </a:p>
                  </a:txBody>
                  <a:tcPr marL="47759" marR="4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8065459"/>
                  </a:ext>
                </a:extLst>
              </a:tr>
              <a:tr h="979714">
                <a:tc>
                  <a:txBody>
                    <a:bodyPr/>
                    <a:lstStyle/>
                    <a:p>
                      <a:pPr marL="0" marR="0">
                        <a:spcBef>
                          <a:spcPts val="0"/>
                        </a:spcBef>
                        <a:spcAft>
                          <a:spcPts val="600"/>
                        </a:spcAft>
                      </a:pPr>
                      <a:r>
                        <a:rPr lang="en-US" sz="1400" dirty="0">
                          <a:effectLst/>
                          <a:latin typeface="Arial" panose="020B0604020202020204" pitchFamily="34" charset="0"/>
                          <a:ea typeface="Avenir Next"/>
                          <a:cs typeface="Arial" panose="020B0604020202020204" pitchFamily="34" charset="0"/>
                        </a:rPr>
                        <a:t>Improve Rural and Residential Drinking Water Systems</a:t>
                      </a:r>
                    </a:p>
                  </a:txBody>
                  <a:tcPr marL="47759" marR="4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400" dirty="0">
                          <a:solidFill>
                            <a:srgbClr val="231F20"/>
                          </a:solidFill>
                          <a:effectLst/>
                          <a:highlight>
                            <a:srgbClr val="00FF00"/>
                          </a:highlight>
                          <a:latin typeface="Arial" panose="020B0604020202020204" pitchFamily="34" charset="0"/>
                          <a:ea typeface="Avenir Next"/>
                          <a:cs typeface="Arial" panose="020B0604020202020204" pitchFamily="34" charset="0"/>
                        </a:rPr>
                        <a:t>Evaluate PFAS presence in </a:t>
                      </a:r>
                      <a:r>
                        <a:rPr lang="en-US" sz="1400" b="1" dirty="0">
                          <a:solidFill>
                            <a:srgbClr val="231F20"/>
                          </a:solidFill>
                          <a:effectLst/>
                          <a:highlight>
                            <a:srgbClr val="00FF00"/>
                          </a:highlight>
                          <a:latin typeface="Arial" panose="020B0604020202020204" pitchFamily="34" charset="0"/>
                          <a:ea typeface="Avenir Next"/>
                          <a:cs typeface="Arial" panose="020B0604020202020204" pitchFamily="34" charset="0"/>
                        </a:rPr>
                        <a:t>100 private wells</a:t>
                      </a:r>
                      <a:endParaRPr lang="en-US" sz="1400" dirty="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231F20"/>
                          </a:solidFill>
                          <a:effectLst/>
                          <a:highlight>
                            <a:srgbClr val="00FF00"/>
                          </a:highlight>
                          <a:latin typeface="Arial" panose="020B0604020202020204" pitchFamily="34" charset="0"/>
                          <a:ea typeface="Avenir Next"/>
                          <a:cs typeface="Arial" panose="020B0604020202020204" pitchFamily="34" charset="0"/>
                        </a:rPr>
                        <a:t>Implement Local Environmental Protection program grants to </a:t>
                      </a:r>
                      <a:r>
                        <a:rPr lang="en-US" sz="1400" b="1" dirty="0">
                          <a:solidFill>
                            <a:srgbClr val="231F20"/>
                          </a:solidFill>
                          <a:effectLst/>
                          <a:highlight>
                            <a:srgbClr val="00FF00"/>
                          </a:highlight>
                          <a:latin typeface="Arial" panose="020B0604020202020204" pitchFamily="34" charset="0"/>
                          <a:ea typeface="Avenir Next"/>
                          <a:cs typeface="Arial" panose="020B0604020202020204" pitchFamily="34" charset="0"/>
                        </a:rPr>
                        <a:t>replace failing septic systems and test private drinking water</a:t>
                      </a:r>
                      <a:r>
                        <a:rPr lang="en-US" sz="1400" dirty="0">
                          <a:solidFill>
                            <a:srgbClr val="231F20"/>
                          </a:solidFill>
                          <a:effectLst/>
                          <a:highlight>
                            <a:srgbClr val="00FF00"/>
                          </a:highlight>
                          <a:latin typeface="Arial" panose="020B0604020202020204" pitchFamily="34" charset="0"/>
                          <a:ea typeface="Avenir Next"/>
                          <a:cs typeface="Arial" panose="020B0604020202020204" pitchFamily="34" charset="0"/>
                        </a:rPr>
                        <a:t> in at least 10 counties</a:t>
                      </a:r>
                      <a:endParaRPr lang="en-US" sz="1400" dirty="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231F20"/>
                          </a:solidFill>
                          <a:effectLst/>
                          <a:highlight>
                            <a:srgbClr val="00FF00"/>
                          </a:highlight>
                          <a:latin typeface="Arial" panose="020B0604020202020204" pitchFamily="34" charset="0"/>
                          <a:ea typeface="Avenir Next"/>
                          <a:cs typeface="Arial" panose="020B0604020202020204" pitchFamily="34" charset="0"/>
                        </a:rPr>
                        <a:t>Increasing outreach by at least </a:t>
                      </a:r>
                      <a:r>
                        <a:rPr lang="en-US" sz="1400" b="1" dirty="0">
                          <a:solidFill>
                            <a:srgbClr val="231F20"/>
                          </a:solidFill>
                          <a:effectLst/>
                          <a:highlight>
                            <a:srgbClr val="00FF00"/>
                          </a:highlight>
                          <a:latin typeface="Arial" panose="020B0604020202020204" pitchFamily="34" charset="0"/>
                          <a:ea typeface="Avenir Next"/>
                          <a:cs typeface="Arial" panose="020B0604020202020204" pitchFamily="34" charset="0"/>
                        </a:rPr>
                        <a:t>20-30 communities per year</a:t>
                      </a:r>
                      <a:r>
                        <a:rPr lang="en-US" sz="1400" dirty="0">
                          <a:solidFill>
                            <a:srgbClr val="231F20"/>
                          </a:solidFill>
                          <a:effectLst/>
                          <a:highlight>
                            <a:srgbClr val="00FF00"/>
                          </a:highlight>
                          <a:latin typeface="Arial" panose="020B0604020202020204" pitchFamily="34" charset="0"/>
                          <a:ea typeface="Avenir Next"/>
                          <a:cs typeface="Arial" panose="020B0604020202020204" pitchFamily="34" charset="0"/>
                        </a:rPr>
                        <a:t> for communities with rising nitrate levels in their drinking water supply wells.</a:t>
                      </a:r>
                      <a:endParaRPr lang="en-US" sz="1400" dirty="0">
                        <a:effectLst/>
                        <a:latin typeface="Arial" panose="020B0604020202020204" pitchFamily="34" charset="0"/>
                        <a:ea typeface="Avenir Next"/>
                        <a:cs typeface="Arial" panose="020B0604020202020204" pitchFamily="34" charset="0"/>
                      </a:endParaRPr>
                    </a:p>
                  </a:txBody>
                  <a:tcPr marL="47759" marR="4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400">
                          <a:solidFill>
                            <a:srgbClr val="231F20"/>
                          </a:solidFill>
                          <a:effectLst/>
                          <a:highlight>
                            <a:srgbClr val="00FF00"/>
                          </a:highlight>
                          <a:latin typeface="Arial" panose="020B0604020202020204" pitchFamily="34" charset="0"/>
                          <a:ea typeface="Avenir Next"/>
                          <a:cs typeface="Arial" panose="020B0604020202020204" pitchFamily="34" charset="0"/>
                        </a:rPr>
                        <a:t>Perform</a:t>
                      </a:r>
                      <a:r>
                        <a:rPr lang="en-US" sz="1400" b="1">
                          <a:solidFill>
                            <a:srgbClr val="231F20"/>
                          </a:solidFill>
                          <a:effectLst/>
                          <a:highlight>
                            <a:srgbClr val="00FF00"/>
                          </a:highlight>
                          <a:latin typeface="Arial" panose="020B0604020202020204" pitchFamily="34" charset="0"/>
                          <a:ea typeface="Avenir Next"/>
                          <a:cs typeface="Arial" panose="020B0604020202020204" pitchFamily="34" charset="0"/>
                        </a:rPr>
                        <a:t> 50,000 home water quality tests </a:t>
                      </a:r>
                      <a:r>
                        <a:rPr lang="en-US" sz="1400">
                          <a:solidFill>
                            <a:srgbClr val="231F20"/>
                          </a:solidFill>
                          <a:effectLst/>
                          <a:highlight>
                            <a:srgbClr val="00FF00"/>
                          </a:highlight>
                          <a:latin typeface="Arial" panose="020B0604020202020204" pitchFamily="34" charset="0"/>
                          <a:ea typeface="Avenir Next"/>
                          <a:cs typeface="Arial" panose="020B0604020202020204" pitchFamily="34" charset="0"/>
                        </a:rPr>
                        <a:t>for drinking water wells.</a:t>
                      </a:r>
                      <a:endParaRPr lang="en-US" sz="140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a:solidFill>
                            <a:srgbClr val="231F20"/>
                          </a:solidFill>
                          <a:effectLst/>
                          <a:highlight>
                            <a:srgbClr val="00FF00"/>
                          </a:highlight>
                          <a:latin typeface="Arial" panose="020B0604020202020204" pitchFamily="34" charset="0"/>
                          <a:ea typeface="Avenir Next"/>
                          <a:cs typeface="Arial" panose="020B0604020202020204" pitchFamily="34" charset="0"/>
                        </a:rPr>
                        <a:t>Provide funding for </a:t>
                      </a:r>
                      <a:r>
                        <a:rPr lang="en-US" sz="1400" b="1">
                          <a:solidFill>
                            <a:srgbClr val="231F20"/>
                          </a:solidFill>
                          <a:effectLst/>
                          <a:highlight>
                            <a:srgbClr val="00FF00"/>
                          </a:highlight>
                          <a:latin typeface="Arial" panose="020B0604020202020204" pitchFamily="34" charset="0"/>
                          <a:ea typeface="Avenir Next"/>
                          <a:cs typeface="Arial" panose="020B0604020202020204" pitchFamily="34" charset="0"/>
                        </a:rPr>
                        <a:t>2,800 repairs/replacements to </a:t>
                      </a:r>
                      <a:r>
                        <a:rPr lang="en-US" sz="1400">
                          <a:solidFill>
                            <a:srgbClr val="231F20"/>
                          </a:solidFill>
                          <a:effectLst/>
                          <a:highlight>
                            <a:srgbClr val="00FF00"/>
                          </a:highlight>
                          <a:latin typeface="Arial" panose="020B0604020202020204" pitchFamily="34" charset="0"/>
                          <a:ea typeface="Avenir Next"/>
                          <a:cs typeface="Arial" panose="020B0604020202020204" pitchFamily="34" charset="0"/>
                        </a:rPr>
                        <a:t>residential septic systems and/or private drinking water well testing.</a:t>
                      </a:r>
                      <a:endParaRPr lang="en-US" sz="140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a:solidFill>
                            <a:srgbClr val="231F20"/>
                          </a:solidFill>
                          <a:effectLst/>
                          <a:highlight>
                            <a:srgbClr val="00FF00"/>
                          </a:highlight>
                          <a:latin typeface="Arial" panose="020B0604020202020204" pitchFamily="34" charset="0"/>
                          <a:ea typeface="Avenir Next"/>
                          <a:cs typeface="Arial" panose="020B0604020202020204" pitchFamily="34" charset="0"/>
                        </a:rPr>
                        <a:t>Perform </a:t>
                      </a:r>
                      <a:r>
                        <a:rPr lang="en-US" sz="1400" b="1">
                          <a:solidFill>
                            <a:srgbClr val="231F20"/>
                          </a:solidFill>
                          <a:effectLst/>
                          <a:highlight>
                            <a:srgbClr val="00FF00"/>
                          </a:highlight>
                          <a:latin typeface="Arial" panose="020B0604020202020204" pitchFamily="34" charset="0"/>
                          <a:ea typeface="Avenir Next"/>
                          <a:cs typeface="Arial" panose="020B0604020202020204" pitchFamily="34" charset="0"/>
                        </a:rPr>
                        <a:t>3,000 PFAS contamination tests</a:t>
                      </a:r>
                      <a:endParaRPr lang="en-US" sz="140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a:solidFill>
                            <a:srgbClr val="231F20"/>
                          </a:solidFill>
                          <a:effectLst/>
                          <a:highlight>
                            <a:srgbClr val="00FF00"/>
                          </a:highlight>
                          <a:latin typeface="Arial" panose="020B0604020202020204" pitchFamily="34" charset="0"/>
                          <a:ea typeface="Avenir Next"/>
                          <a:cs typeface="Arial" panose="020B0604020202020204" pitchFamily="34" charset="0"/>
                        </a:rPr>
                        <a:t>Provide funding to address nitrates in </a:t>
                      </a:r>
                      <a:r>
                        <a:rPr lang="en-US" sz="1400" b="1">
                          <a:solidFill>
                            <a:srgbClr val="231F20"/>
                          </a:solidFill>
                          <a:effectLst/>
                          <a:highlight>
                            <a:srgbClr val="00FF00"/>
                          </a:highlight>
                          <a:latin typeface="Arial" panose="020B0604020202020204" pitchFamily="34" charset="0"/>
                          <a:ea typeface="Avenir Next"/>
                          <a:cs typeface="Arial" panose="020B0604020202020204" pitchFamily="34" charset="0"/>
                        </a:rPr>
                        <a:t>40 communities</a:t>
                      </a:r>
                      <a:endParaRPr lang="en-US" sz="1400">
                        <a:effectLst/>
                        <a:latin typeface="Arial" panose="020B0604020202020204" pitchFamily="34" charset="0"/>
                        <a:ea typeface="Avenir Next"/>
                        <a:cs typeface="Arial" panose="020B0604020202020204" pitchFamily="34" charset="0"/>
                      </a:endParaRPr>
                    </a:p>
                  </a:txBody>
                  <a:tcPr marL="47759" marR="4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2373469"/>
                  </a:ext>
                </a:extLst>
              </a:tr>
              <a:tr h="903840">
                <a:tc>
                  <a:txBody>
                    <a:bodyPr/>
                    <a:lstStyle/>
                    <a:p>
                      <a:pPr marL="0" marR="0">
                        <a:spcBef>
                          <a:spcPts val="0"/>
                        </a:spcBef>
                        <a:spcAft>
                          <a:spcPts val="600"/>
                        </a:spcAft>
                      </a:pPr>
                      <a:r>
                        <a:rPr lang="en-US" sz="1400" dirty="0">
                          <a:effectLst/>
                          <a:latin typeface="Arial" panose="020B0604020202020204" pitchFamily="34" charset="0"/>
                          <a:ea typeface="Avenir Next"/>
                          <a:cs typeface="Arial" panose="020B0604020202020204" pitchFamily="34" charset="0"/>
                        </a:rPr>
                        <a:t>Lake, River, Stream &amp; Wetland Protection</a:t>
                      </a:r>
                    </a:p>
                  </a:txBody>
                  <a:tcPr marL="47759" marR="4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400" b="1" dirty="0">
                          <a:effectLst/>
                          <a:latin typeface="Arial" panose="020B0604020202020204" pitchFamily="34" charset="0"/>
                          <a:ea typeface="Avenir Next"/>
                          <a:cs typeface="Arial" panose="020B0604020202020204" pitchFamily="34" charset="0"/>
                        </a:rPr>
                        <a:t>Sampling</a:t>
                      </a:r>
                      <a:r>
                        <a:rPr lang="en-US" sz="1400" dirty="0">
                          <a:effectLst/>
                          <a:latin typeface="Arial" panose="020B0604020202020204" pitchFamily="34" charset="0"/>
                          <a:ea typeface="Avenir Next"/>
                          <a:cs typeface="Arial" panose="020B0604020202020204" pitchFamily="34" charset="0"/>
                        </a:rPr>
                        <a:t> in key watersheds</a:t>
                      </a:r>
                    </a:p>
                    <a:p>
                      <a:pPr marL="342900" marR="0" lvl="0" indent="-342900">
                        <a:spcBef>
                          <a:spcPts val="0"/>
                        </a:spcBef>
                        <a:spcAft>
                          <a:spcPts val="0"/>
                        </a:spcAft>
                        <a:buFont typeface="Symbol" panose="05050102010706020507" pitchFamily="18" charset="2"/>
                        <a:buChar char=""/>
                      </a:pPr>
                      <a:r>
                        <a:rPr lang="en-US" sz="1400" b="1" dirty="0">
                          <a:effectLst/>
                          <a:latin typeface="Arial" panose="020B0604020202020204" pitchFamily="34" charset="0"/>
                          <a:ea typeface="Avenir Next"/>
                          <a:cs typeface="Arial" panose="020B0604020202020204" pitchFamily="34" charset="0"/>
                        </a:rPr>
                        <a:t>15 segments</a:t>
                      </a:r>
                      <a:r>
                        <a:rPr lang="en-US" sz="1400" dirty="0">
                          <a:effectLst/>
                          <a:latin typeface="Arial" panose="020B0604020202020204" pitchFamily="34" charset="0"/>
                          <a:ea typeface="Avenir Next"/>
                          <a:cs typeface="Arial" panose="020B0604020202020204" pitchFamily="34" charset="0"/>
                        </a:rPr>
                        <a:t> no longer impaired in 2026</a:t>
                      </a:r>
                    </a:p>
                  </a:txBody>
                  <a:tcPr marL="47759" marR="4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400" dirty="0">
                          <a:effectLst/>
                          <a:latin typeface="Arial" panose="020B0604020202020204" pitchFamily="34" charset="0"/>
                          <a:ea typeface="Avenir Next"/>
                          <a:cs typeface="Arial" panose="020B0604020202020204" pitchFamily="34" charset="0"/>
                        </a:rPr>
                        <a:t>Return 1</a:t>
                      </a:r>
                      <a:r>
                        <a:rPr lang="en-US" sz="1400" b="1" dirty="0">
                          <a:effectLst/>
                          <a:latin typeface="Arial" panose="020B0604020202020204" pitchFamily="34" charset="0"/>
                          <a:ea typeface="Avenir Next"/>
                          <a:cs typeface="Arial" panose="020B0604020202020204" pitchFamily="34" charset="0"/>
                        </a:rPr>
                        <a:t>50 river/stream segments </a:t>
                      </a:r>
                      <a:r>
                        <a:rPr lang="en-US" sz="1400" dirty="0">
                          <a:effectLst/>
                          <a:latin typeface="Arial" panose="020B0604020202020204" pitchFamily="34" charset="0"/>
                          <a:ea typeface="Avenir Next"/>
                          <a:cs typeface="Arial" panose="020B0604020202020204" pitchFamily="34" charset="0"/>
                        </a:rPr>
                        <a:t>to “clean for all uses” status.</a:t>
                      </a:r>
                    </a:p>
                    <a:p>
                      <a:pPr marL="342900" marR="0" lvl="0" indent="-342900">
                        <a:spcBef>
                          <a:spcPts val="0"/>
                        </a:spcBef>
                        <a:spcAft>
                          <a:spcPts val="0"/>
                        </a:spcAft>
                        <a:buFont typeface="Symbol" panose="05050102010706020507" pitchFamily="18" charset="2"/>
                        <a:buChar char=""/>
                      </a:pPr>
                      <a:r>
                        <a:rPr lang="en-US" sz="1400" dirty="0">
                          <a:effectLst/>
                          <a:latin typeface="Arial" panose="020B0604020202020204" pitchFamily="34" charset="0"/>
                          <a:ea typeface="Avenir Next"/>
                          <a:cs typeface="Arial" panose="020B0604020202020204" pitchFamily="34" charset="0"/>
                        </a:rPr>
                        <a:t>Provide conservation grants for</a:t>
                      </a:r>
                      <a:r>
                        <a:rPr lang="en-US" sz="1400" b="1" dirty="0">
                          <a:effectLst/>
                          <a:latin typeface="Arial" panose="020B0604020202020204" pitchFamily="34" charset="0"/>
                          <a:ea typeface="Avenir Next"/>
                          <a:cs typeface="Arial" panose="020B0604020202020204" pitchFamily="34" charset="0"/>
                        </a:rPr>
                        <a:t> 1.5 million acres </a:t>
                      </a:r>
                      <a:r>
                        <a:rPr lang="en-US" sz="1400" dirty="0">
                          <a:effectLst/>
                          <a:latin typeface="Arial" panose="020B0604020202020204" pitchFamily="34" charset="0"/>
                          <a:ea typeface="Avenir Next"/>
                          <a:cs typeface="Arial" panose="020B0604020202020204" pitchFamily="34" charset="0"/>
                        </a:rPr>
                        <a:t>annually.</a:t>
                      </a:r>
                    </a:p>
                    <a:p>
                      <a:pPr marL="342900" marR="0" lvl="0" indent="-342900">
                        <a:spcBef>
                          <a:spcPts val="0"/>
                        </a:spcBef>
                        <a:spcAft>
                          <a:spcPts val="0"/>
                        </a:spcAft>
                        <a:buFont typeface="Symbol" panose="05050102010706020507" pitchFamily="18" charset="2"/>
                        <a:buChar char=""/>
                      </a:pPr>
                      <a:r>
                        <a:rPr lang="en-US" sz="1400" dirty="0">
                          <a:effectLst/>
                          <a:latin typeface="Arial" panose="020B0604020202020204" pitchFamily="34" charset="0"/>
                          <a:ea typeface="Avenir Next"/>
                          <a:cs typeface="Arial" panose="020B0604020202020204" pitchFamily="34" charset="0"/>
                        </a:rPr>
                        <a:t>Perform water sampling at </a:t>
                      </a:r>
                      <a:r>
                        <a:rPr lang="en-US" sz="1400" b="1" dirty="0">
                          <a:effectLst/>
                          <a:latin typeface="Arial" panose="020B0604020202020204" pitchFamily="34" charset="0"/>
                          <a:ea typeface="Avenir Next"/>
                          <a:cs typeface="Arial" panose="020B0604020202020204" pitchFamily="34" charset="0"/>
                        </a:rPr>
                        <a:t>14 protected watersheds.</a:t>
                      </a:r>
                      <a:endParaRPr lang="en-US" sz="1400" dirty="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dirty="0">
                          <a:effectLst/>
                          <a:latin typeface="Arial" panose="020B0604020202020204" pitchFamily="34" charset="0"/>
                          <a:ea typeface="Avenir Next"/>
                          <a:cs typeface="Arial" panose="020B0604020202020204" pitchFamily="34" charset="0"/>
                        </a:rPr>
                        <a:t>Perform harmful algal bloom monitoring and treatment to protect </a:t>
                      </a:r>
                      <a:r>
                        <a:rPr lang="en-US" sz="1400" b="1" dirty="0">
                          <a:effectLst/>
                          <a:latin typeface="Arial" panose="020B0604020202020204" pitchFamily="34" charset="0"/>
                          <a:ea typeface="Avenir Next"/>
                          <a:cs typeface="Arial" panose="020B0604020202020204" pitchFamily="34" charset="0"/>
                        </a:rPr>
                        <a:t>3 smaller lakes/reservoirs annually.</a:t>
                      </a:r>
                      <a:endParaRPr lang="en-US" sz="1400" dirty="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dirty="0">
                          <a:effectLst/>
                          <a:highlight>
                            <a:srgbClr val="FFFF00"/>
                          </a:highlight>
                          <a:latin typeface="Arial" panose="020B0604020202020204" pitchFamily="34" charset="0"/>
                          <a:ea typeface="Avenir Next"/>
                          <a:cs typeface="Arial" panose="020B0604020202020204" pitchFamily="34" charset="0"/>
                        </a:rPr>
                        <a:t>Expand programs to non-reservoir watersheds (RAC Input)</a:t>
                      </a:r>
                      <a:endParaRPr lang="en-US" sz="1400" dirty="0">
                        <a:effectLst/>
                        <a:latin typeface="Arial" panose="020B0604020202020204" pitchFamily="34" charset="0"/>
                        <a:ea typeface="Avenir Next"/>
                        <a:cs typeface="Arial" panose="020B0604020202020204" pitchFamily="34" charset="0"/>
                      </a:endParaRPr>
                    </a:p>
                  </a:txBody>
                  <a:tcPr marL="47759" marR="477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5362972"/>
                  </a:ext>
                </a:extLst>
              </a:tr>
            </a:tbl>
          </a:graphicData>
        </a:graphic>
      </p:graphicFrame>
      <p:sp>
        <p:nvSpPr>
          <p:cNvPr id="3" name="Rectangle 1">
            <a:extLst>
              <a:ext uri="{FF2B5EF4-FFF2-40B4-BE49-F238E27FC236}">
                <a16:creationId xmlns:a16="http://schemas.microsoft.com/office/drawing/2014/main" id="{F9B44FB7-6190-B5E3-CDC2-E75F52A1FED7}"/>
              </a:ext>
            </a:extLst>
          </p:cNvPr>
          <p:cNvSpPr>
            <a:spLocks noChangeArrowheads="1"/>
          </p:cNvSpPr>
          <p:nvPr/>
        </p:nvSpPr>
        <p:spPr bwMode="auto">
          <a:xfrm>
            <a:off x="3787775" y="1547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Arrow: Right 3">
            <a:extLst>
              <a:ext uri="{FF2B5EF4-FFF2-40B4-BE49-F238E27FC236}">
                <a16:creationId xmlns:a16="http://schemas.microsoft.com/office/drawing/2014/main" id="{DED57614-5C8D-449F-8114-695A6D17BE59}"/>
              </a:ext>
            </a:extLst>
          </p:cNvPr>
          <p:cNvSpPr/>
          <p:nvPr/>
        </p:nvSpPr>
        <p:spPr>
          <a:xfrm>
            <a:off x="1889891" y="5642568"/>
            <a:ext cx="1782817" cy="638688"/>
          </a:xfrm>
          <a:prstGeom prst="righ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KWA Priority</a:t>
            </a:r>
          </a:p>
        </p:txBody>
      </p:sp>
      <p:sp>
        <p:nvSpPr>
          <p:cNvPr id="5" name="TextBox 4">
            <a:extLst>
              <a:ext uri="{FF2B5EF4-FFF2-40B4-BE49-F238E27FC236}">
                <a16:creationId xmlns:a16="http://schemas.microsoft.com/office/drawing/2014/main" id="{CA84AEE0-7869-4864-BEA2-5DC1682B8A2A}"/>
              </a:ext>
            </a:extLst>
          </p:cNvPr>
          <p:cNvSpPr txBox="1"/>
          <p:nvPr/>
        </p:nvSpPr>
        <p:spPr>
          <a:xfrm>
            <a:off x="3672708" y="5873080"/>
            <a:ext cx="7972754" cy="984885"/>
          </a:xfrm>
          <a:prstGeom prst="rect">
            <a:avLst/>
          </a:prstGeom>
          <a:noFill/>
        </p:spPr>
        <p:txBody>
          <a:bodyPr wrap="square" rtlCol="0">
            <a:spAutoFit/>
          </a:bodyPr>
          <a:lstStyle/>
          <a:p>
            <a:r>
              <a:rPr lang="en-US" sz="2400" baseline="30000" dirty="0">
                <a:effectLst/>
                <a:latin typeface="Arial" panose="020B0604020202020204" pitchFamily="34" charset="0"/>
                <a:ea typeface="Avenir Next"/>
                <a:cs typeface="Arial" panose="020B0604020202020204" pitchFamily="34" charset="0"/>
              </a:rPr>
              <a:t>Responsive to KWA goal to ensure “</a:t>
            </a:r>
            <a:r>
              <a:rPr lang="en-US" sz="2400" b="1" baseline="30000" dirty="0">
                <a:effectLst/>
                <a:latin typeface="Arial" panose="020B0604020202020204" pitchFamily="34" charset="0"/>
                <a:ea typeface="Avenir Next"/>
                <a:cs typeface="Arial" panose="020B0604020202020204" pitchFamily="34" charset="0"/>
              </a:rPr>
              <a:t>the quality of water is at a standard </a:t>
            </a:r>
            <a:r>
              <a:rPr lang="en-US" sz="2400" baseline="30000" dirty="0">
                <a:effectLst/>
                <a:latin typeface="Arial" panose="020B0604020202020204" pitchFamily="34" charset="0"/>
                <a:ea typeface="Avenir Next"/>
                <a:cs typeface="Arial" panose="020B0604020202020204" pitchFamily="34" charset="0"/>
              </a:rPr>
              <a:t>that can be enjoyed and used by </a:t>
            </a:r>
            <a:r>
              <a:rPr lang="en-US" sz="2400" b="1" baseline="30000" dirty="0">
                <a:effectLst/>
                <a:latin typeface="Arial" panose="020B0604020202020204" pitchFamily="34" charset="0"/>
                <a:ea typeface="Avenir Next"/>
                <a:cs typeface="Arial" panose="020B0604020202020204" pitchFamily="34" charset="0"/>
              </a:rPr>
              <a:t>all Kansas Citizens</a:t>
            </a:r>
            <a:r>
              <a:rPr lang="en-US" sz="2400" baseline="30000" dirty="0">
                <a:effectLst/>
                <a:latin typeface="Arial" panose="020B0604020202020204" pitchFamily="34" charset="0"/>
                <a:ea typeface="Avenir Next"/>
                <a:cs typeface="Arial" panose="020B0604020202020204" pitchFamily="34" charset="0"/>
              </a:rPr>
              <a:t>.”</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0229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47516AC-B084-C194-9CE5-FF208D8FBD01}"/>
              </a:ext>
            </a:extLst>
          </p:cNvPr>
          <p:cNvGraphicFramePr>
            <a:graphicFrameLocks noGrp="1"/>
          </p:cNvGraphicFramePr>
          <p:nvPr>
            <p:extLst>
              <p:ext uri="{D42A27DB-BD31-4B8C-83A1-F6EECF244321}">
                <p14:modId xmlns:p14="http://schemas.microsoft.com/office/powerpoint/2010/main" val="3599483358"/>
              </p:ext>
            </p:extLst>
          </p:nvPr>
        </p:nvGraphicFramePr>
        <p:xfrm>
          <a:off x="299356" y="212443"/>
          <a:ext cx="11681148" cy="5395877"/>
        </p:xfrm>
        <a:graphic>
          <a:graphicData uri="http://schemas.openxmlformats.org/drawingml/2006/table">
            <a:tbl>
              <a:tblPr firstRow="1" firstCol="1" bandRow="1"/>
              <a:tblGrid>
                <a:gridCol w="2273572">
                  <a:extLst>
                    <a:ext uri="{9D8B030D-6E8A-4147-A177-3AD203B41FA5}">
                      <a16:colId xmlns:a16="http://schemas.microsoft.com/office/drawing/2014/main" val="1716836603"/>
                    </a:ext>
                  </a:extLst>
                </a:gridCol>
                <a:gridCol w="3340192">
                  <a:extLst>
                    <a:ext uri="{9D8B030D-6E8A-4147-A177-3AD203B41FA5}">
                      <a16:colId xmlns:a16="http://schemas.microsoft.com/office/drawing/2014/main" val="3317931948"/>
                    </a:ext>
                  </a:extLst>
                </a:gridCol>
                <a:gridCol w="6067384">
                  <a:extLst>
                    <a:ext uri="{9D8B030D-6E8A-4147-A177-3AD203B41FA5}">
                      <a16:colId xmlns:a16="http://schemas.microsoft.com/office/drawing/2014/main" val="1849499339"/>
                    </a:ext>
                  </a:extLst>
                </a:gridCol>
              </a:tblGrid>
              <a:tr h="241850">
                <a:tc gridSpan="3">
                  <a:txBody>
                    <a:bodyPr/>
                    <a:lstStyle/>
                    <a:p>
                      <a:pPr marL="0" marR="0" algn="ctr">
                        <a:spcBef>
                          <a:spcPts val="0"/>
                        </a:spcBef>
                        <a:spcAft>
                          <a:spcPts val="600"/>
                        </a:spcAft>
                      </a:pPr>
                      <a:r>
                        <a:rPr lang="en-US" sz="1800" b="1" dirty="0">
                          <a:solidFill>
                            <a:srgbClr val="FFFFFF"/>
                          </a:solidFill>
                          <a:effectLst/>
                          <a:latin typeface="Arial" panose="020B0604020202020204" pitchFamily="34" charset="0"/>
                          <a:ea typeface="Avenir Next"/>
                          <a:cs typeface="Arial" panose="020B0604020202020204" pitchFamily="34" charset="0"/>
                        </a:rPr>
                        <a:t>Proposed Ramp-Up and 10-Year Outcomes by Guiding Principle of Water Plan</a:t>
                      </a:r>
                      <a:endParaRPr lang="en-US" sz="2000" dirty="0">
                        <a:effectLst/>
                        <a:latin typeface="Arial" panose="020B0604020202020204" pitchFamily="34" charset="0"/>
                        <a:ea typeface="Avenir Next"/>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21F4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8024659"/>
                  </a:ext>
                </a:extLst>
              </a:tr>
              <a:tr h="307810">
                <a:tc gridSpan="3">
                  <a:txBody>
                    <a:bodyPr/>
                    <a:lstStyle/>
                    <a:p>
                      <a:pPr marL="0" marR="0">
                        <a:spcBef>
                          <a:spcPts val="0"/>
                        </a:spcBef>
                        <a:spcAft>
                          <a:spcPts val="600"/>
                        </a:spcAft>
                      </a:pPr>
                      <a:r>
                        <a:rPr lang="en-US" sz="2400" b="1">
                          <a:solidFill>
                            <a:srgbClr val="000000"/>
                          </a:solidFill>
                          <a:effectLst/>
                          <a:latin typeface="Arial" panose="020B0604020202020204" pitchFamily="34" charset="0"/>
                          <a:ea typeface="Avenir Next"/>
                          <a:cs typeface="Arial" panose="020B0604020202020204" pitchFamily="34" charset="0"/>
                        </a:rPr>
                        <a:t>Research &amp; Education:  Increase Awareness of Kansas Water Resources</a:t>
                      </a:r>
                      <a:endParaRPr lang="en-US" sz="2000">
                        <a:effectLst/>
                        <a:latin typeface="Arial" panose="020B0604020202020204" pitchFamily="34" charset="0"/>
                        <a:ea typeface="Avenir Nex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D6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5971882"/>
                  </a:ext>
                </a:extLst>
              </a:tr>
              <a:tr h="483701">
                <a:tc>
                  <a:txBody>
                    <a:bodyPr/>
                    <a:lstStyle/>
                    <a:p>
                      <a:pPr marL="0" marR="0">
                        <a:spcBef>
                          <a:spcPts val="0"/>
                        </a:spcBef>
                        <a:spcAft>
                          <a:spcPts val="600"/>
                        </a:spcAft>
                      </a:pPr>
                      <a:r>
                        <a:rPr lang="en-US" sz="1800" b="1">
                          <a:solidFill>
                            <a:srgbClr val="000000"/>
                          </a:solidFill>
                          <a:effectLst/>
                          <a:latin typeface="Arial" panose="020B0604020202020204" pitchFamily="34" charset="0"/>
                          <a:ea typeface="Avenir Next"/>
                          <a:cs typeface="Arial" panose="020B0604020202020204" pitchFamily="34" charset="0"/>
                        </a:rPr>
                        <a:t>Activity</a:t>
                      </a:r>
                      <a:endParaRPr lang="en-US" sz="2000">
                        <a:effectLst/>
                        <a:latin typeface="Arial" panose="020B0604020202020204" pitchFamily="34" charset="0"/>
                        <a:ea typeface="Avenir Nex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600"/>
                        </a:spcAft>
                      </a:pPr>
                      <a:r>
                        <a:rPr lang="en-US" sz="1800" b="1">
                          <a:solidFill>
                            <a:srgbClr val="000000"/>
                          </a:solidFill>
                          <a:effectLst/>
                          <a:latin typeface="Arial" panose="020B0604020202020204" pitchFamily="34" charset="0"/>
                          <a:ea typeface="Avenir Next"/>
                          <a:cs typeface="Arial" panose="020B0604020202020204" pitchFamily="34" charset="0"/>
                        </a:rPr>
                        <a:t>Outcomes Achieved by 2-year Ramp-Up (2027)</a:t>
                      </a:r>
                      <a:endParaRPr lang="en-US" sz="2000">
                        <a:effectLst/>
                        <a:latin typeface="Arial" panose="020B0604020202020204" pitchFamily="34" charset="0"/>
                        <a:ea typeface="Avenir Nex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600"/>
                        </a:spcAft>
                      </a:pPr>
                      <a:r>
                        <a:rPr lang="en-US" sz="1800" b="1">
                          <a:solidFill>
                            <a:srgbClr val="000000"/>
                          </a:solidFill>
                          <a:effectLst/>
                          <a:latin typeface="Arial" panose="020B0604020202020204" pitchFamily="34" charset="0"/>
                          <a:ea typeface="Avenir Next"/>
                          <a:cs typeface="Arial" panose="020B0604020202020204" pitchFamily="34" charset="0"/>
                        </a:rPr>
                        <a:t>10-Year Outcome(s) to be Achieved</a:t>
                      </a:r>
                      <a:endParaRPr lang="en-US" sz="2000">
                        <a:effectLst/>
                        <a:latin typeface="Arial" panose="020B0604020202020204" pitchFamily="34" charset="0"/>
                        <a:ea typeface="Avenir Nex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83955301"/>
                  </a:ext>
                </a:extLst>
              </a:tr>
              <a:tr h="4207157">
                <a:tc>
                  <a:txBody>
                    <a:bodyPr/>
                    <a:lstStyle/>
                    <a:p>
                      <a:pPr marL="0" marR="0">
                        <a:spcBef>
                          <a:spcPts val="0"/>
                        </a:spcBef>
                        <a:spcAft>
                          <a:spcPts val="600"/>
                        </a:spcAft>
                      </a:pPr>
                      <a:r>
                        <a:rPr lang="en-US" sz="1800" dirty="0">
                          <a:effectLst/>
                          <a:latin typeface="Arial" panose="020B0604020202020204" pitchFamily="34" charset="0"/>
                          <a:ea typeface="Avenir Next"/>
                          <a:cs typeface="Arial" panose="020B0604020202020204" pitchFamily="34" charset="0"/>
                        </a:rPr>
                        <a:t>Research, Outreach, Education, Studies and Program Evaluations</a:t>
                      </a:r>
                      <a:endParaRPr lang="en-US" sz="2000" dirty="0">
                        <a:effectLst/>
                        <a:latin typeface="Arial" panose="020B0604020202020204" pitchFamily="34" charset="0"/>
                        <a:ea typeface="Avenir Nex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800" dirty="0">
                          <a:effectLst/>
                          <a:highlight>
                            <a:srgbClr val="FFFF00"/>
                          </a:highlight>
                          <a:latin typeface="Arial" panose="020B0604020202020204" pitchFamily="34" charset="0"/>
                          <a:ea typeface="Avenir Next"/>
                          <a:cs typeface="Arial" panose="020B0604020202020204" pitchFamily="34" charset="0"/>
                        </a:rPr>
                        <a:t>Increase sharing of information in multi-media formats (RAC Input)</a:t>
                      </a:r>
                      <a:endParaRPr lang="en-US" sz="2000" dirty="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highlight>
                            <a:srgbClr val="FFFF00"/>
                          </a:highlight>
                          <a:latin typeface="Arial" panose="020B0604020202020204" pitchFamily="34" charset="0"/>
                          <a:ea typeface="Avenir Next"/>
                          <a:cs typeface="Arial" panose="020B0604020202020204" pitchFamily="34" charset="0"/>
                        </a:rPr>
                        <a:t>Establish a water-awareness campaign (RAC Input)</a:t>
                      </a:r>
                      <a:endParaRPr lang="en-US" sz="2000" dirty="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venir Next"/>
                          <a:cs typeface="Arial" panose="020B0604020202020204" pitchFamily="34" charset="0"/>
                        </a:rPr>
                        <a:t>Additional engagement with K-12 education system to expand learning on water issues in schools.</a:t>
                      </a:r>
                      <a:endParaRPr lang="en-US" sz="2000" dirty="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venir Next"/>
                          <a:cs typeface="Arial" panose="020B0604020202020204" pitchFamily="34" charset="0"/>
                        </a:rPr>
                        <a:t>Establish clear outcomes and metrics for all water investments and communicate progress to Kansans. </a:t>
                      </a:r>
                      <a:endParaRPr lang="en-US" sz="2000" dirty="0">
                        <a:effectLst/>
                        <a:latin typeface="Arial" panose="020B0604020202020204" pitchFamily="34" charset="0"/>
                        <a:ea typeface="Avenir Nex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venir Next"/>
                          <a:cs typeface="Arial" panose="020B0604020202020204" pitchFamily="34" charset="0"/>
                        </a:rPr>
                        <a:t>Additional r</a:t>
                      </a:r>
                      <a:r>
                        <a:rPr lang="en-US" sz="1800" b="1" dirty="0">
                          <a:effectLst/>
                          <a:latin typeface="Arial" panose="020B0604020202020204" pitchFamily="34" charset="0"/>
                          <a:ea typeface="Avenir Next"/>
                          <a:cs typeface="Arial" panose="020B0604020202020204" pitchFamily="34" charset="0"/>
                        </a:rPr>
                        <a:t>esearch evaluation of existing programs</a:t>
                      </a:r>
                      <a:r>
                        <a:rPr lang="en-US" sz="1800" dirty="0">
                          <a:effectLst/>
                          <a:latin typeface="Arial" panose="020B0604020202020204" pitchFamily="34" charset="0"/>
                          <a:ea typeface="Avenir Next"/>
                          <a:cs typeface="Arial" panose="020B0604020202020204" pitchFamily="34" charset="0"/>
                        </a:rPr>
                        <a:t>/ initiatives to assess effectiveness and impact, including water supply dashboard to show progress on securing 50-year water supply for all Kansans. </a:t>
                      </a:r>
                      <a:endParaRPr lang="en-US" sz="2000" dirty="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venir Next"/>
                          <a:cs typeface="Arial" panose="020B0604020202020204" pitchFamily="34" charset="0"/>
                        </a:rPr>
                        <a:t>Additional </a:t>
                      </a:r>
                      <a:r>
                        <a:rPr lang="en-US" sz="1800" b="1" dirty="0">
                          <a:effectLst/>
                          <a:latin typeface="Arial" panose="020B0604020202020204" pitchFamily="34" charset="0"/>
                          <a:ea typeface="Avenir Next"/>
                          <a:cs typeface="Arial" panose="020B0604020202020204" pitchFamily="34" charset="0"/>
                        </a:rPr>
                        <a:t>engagement with K-12 education system</a:t>
                      </a:r>
                      <a:r>
                        <a:rPr lang="en-US" sz="1800" dirty="0">
                          <a:effectLst/>
                          <a:latin typeface="Arial" panose="020B0604020202020204" pitchFamily="34" charset="0"/>
                          <a:ea typeface="Avenir Next"/>
                          <a:cs typeface="Arial" panose="020B0604020202020204" pitchFamily="34" charset="0"/>
                        </a:rPr>
                        <a:t> to expand learning on water issues in schools.</a:t>
                      </a:r>
                      <a:endParaRPr lang="en-US" sz="2000" dirty="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highlight>
                            <a:srgbClr val="00FF00"/>
                          </a:highlight>
                          <a:latin typeface="Arial" panose="020B0604020202020204" pitchFamily="34" charset="0"/>
                          <a:ea typeface="Avenir Next"/>
                          <a:cs typeface="Arial" panose="020B0604020202020204" pitchFamily="34" charset="0"/>
                        </a:rPr>
                        <a:t>Adoption of</a:t>
                      </a:r>
                      <a:r>
                        <a:rPr lang="en-US" sz="1800" b="1" dirty="0">
                          <a:effectLst/>
                          <a:highlight>
                            <a:srgbClr val="00FF00"/>
                          </a:highlight>
                          <a:latin typeface="Arial" panose="020B0604020202020204" pitchFamily="34" charset="0"/>
                          <a:ea typeface="Avenir Next"/>
                          <a:cs typeface="Arial" panose="020B0604020202020204" pitchFamily="34" charset="0"/>
                        </a:rPr>
                        <a:t> new data and monitoring technologie</a:t>
                      </a:r>
                      <a:r>
                        <a:rPr lang="en-US" sz="1800" dirty="0">
                          <a:effectLst/>
                          <a:highlight>
                            <a:srgbClr val="00FF00"/>
                          </a:highlight>
                          <a:latin typeface="Arial" panose="020B0604020202020204" pitchFamily="34" charset="0"/>
                          <a:ea typeface="Avenir Next"/>
                          <a:cs typeface="Arial" panose="020B0604020202020204" pitchFamily="34" charset="0"/>
                        </a:rPr>
                        <a:t>s to improve understanding of ground and surface water sources.</a:t>
                      </a:r>
                      <a:endParaRPr lang="en-US" sz="2000" dirty="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b="1" dirty="0">
                          <a:effectLst/>
                          <a:highlight>
                            <a:srgbClr val="00FF00"/>
                          </a:highlight>
                          <a:latin typeface="Arial" panose="020B0604020202020204" pitchFamily="34" charset="0"/>
                          <a:ea typeface="Avenir Next"/>
                          <a:cs typeface="Arial" panose="020B0604020202020204" pitchFamily="34" charset="0"/>
                        </a:rPr>
                        <a:t>Studies on emergent and ongoing water issues.</a:t>
                      </a:r>
                      <a:endParaRPr lang="en-US" sz="2000" dirty="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highlight>
                            <a:srgbClr val="00FF00"/>
                          </a:highlight>
                          <a:latin typeface="Arial" panose="020B0604020202020204" pitchFamily="34" charset="0"/>
                          <a:ea typeface="Avenir Next"/>
                          <a:cs typeface="Arial" panose="020B0604020202020204" pitchFamily="34" charset="0"/>
                        </a:rPr>
                        <a:t>Research initiatives to </a:t>
                      </a:r>
                      <a:r>
                        <a:rPr lang="en-US" sz="1800" b="1" dirty="0">
                          <a:effectLst/>
                          <a:highlight>
                            <a:srgbClr val="00FF00"/>
                          </a:highlight>
                          <a:latin typeface="Arial" panose="020B0604020202020204" pitchFamily="34" charset="0"/>
                          <a:ea typeface="Avenir Next"/>
                          <a:cs typeface="Arial" panose="020B0604020202020204" pitchFamily="34" charset="0"/>
                        </a:rPr>
                        <a:t>assess water quantity and quality concerns.</a:t>
                      </a:r>
                      <a:r>
                        <a:rPr lang="en-US" sz="1800" b="1" baseline="30000" dirty="0">
                          <a:effectLst/>
                          <a:highlight>
                            <a:srgbClr val="00FF00"/>
                          </a:highlight>
                          <a:latin typeface="Arial" panose="020B0604020202020204" pitchFamily="34" charset="0"/>
                          <a:ea typeface="Avenir Next"/>
                          <a:cs typeface="Arial" panose="020B0604020202020204" pitchFamily="34" charset="0"/>
                        </a:rPr>
                        <a:t> </a:t>
                      </a:r>
                      <a:endParaRPr lang="en-US" sz="2000" dirty="0">
                        <a:effectLst/>
                        <a:latin typeface="Arial" panose="020B0604020202020204" pitchFamily="34" charset="0"/>
                        <a:ea typeface="Avenir Next"/>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b="1" dirty="0">
                          <a:effectLst/>
                          <a:latin typeface="Arial" panose="020B0604020202020204" pitchFamily="34" charset="0"/>
                          <a:ea typeface="Avenir Next"/>
                          <a:cs typeface="Arial" panose="020B0604020202020204" pitchFamily="34" charset="0"/>
                        </a:rPr>
                        <a:t>Outreach and education</a:t>
                      </a:r>
                      <a:r>
                        <a:rPr lang="en-US" sz="1800" dirty="0">
                          <a:effectLst/>
                          <a:latin typeface="Arial" panose="020B0604020202020204" pitchFamily="34" charset="0"/>
                          <a:ea typeface="Avenir Next"/>
                          <a:cs typeface="Arial" panose="020B0604020202020204" pitchFamily="34" charset="0"/>
                        </a:rPr>
                        <a:t> on Kansas Water Plan for </a:t>
                      </a:r>
                      <a:r>
                        <a:rPr lang="en-US" sz="1800" b="1" dirty="0">
                          <a:effectLst/>
                          <a:latin typeface="Arial" panose="020B0604020202020204" pitchFamily="34" charset="0"/>
                          <a:ea typeface="Avenir Next"/>
                          <a:cs typeface="Arial" panose="020B0604020202020204" pitchFamily="34" charset="0"/>
                        </a:rPr>
                        <a:t>Kansans.</a:t>
                      </a:r>
                      <a:endParaRPr lang="en-US" sz="2000" dirty="0">
                        <a:effectLst/>
                        <a:latin typeface="Arial" panose="020B0604020202020204" pitchFamily="34" charset="0"/>
                        <a:ea typeface="Avenir Nex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61642"/>
                  </a:ext>
                </a:extLst>
              </a:tr>
            </a:tbl>
          </a:graphicData>
        </a:graphic>
      </p:graphicFrame>
      <p:sp>
        <p:nvSpPr>
          <p:cNvPr id="7" name="Rectangle 4">
            <a:extLst>
              <a:ext uri="{FF2B5EF4-FFF2-40B4-BE49-F238E27FC236}">
                <a16:creationId xmlns:a16="http://schemas.microsoft.com/office/drawing/2014/main" id="{92AAF8E9-BB6C-AFC7-AEC9-C7AC1CA3843D}"/>
              </a:ext>
            </a:extLst>
          </p:cNvPr>
          <p:cNvSpPr>
            <a:spLocks noChangeArrowheads="1"/>
          </p:cNvSpPr>
          <p:nvPr/>
        </p:nvSpPr>
        <p:spPr bwMode="auto">
          <a:xfrm>
            <a:off x="2781300" y="2051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F0FD351C-7D1A-787D-E098-E167C1BEAD2C}"/>
              </a:ext>
            </a:extLst>
          </p:cNvPr>
          <p:cNvSpPr/>
          <p:nvPr/>
        </p:nvSpPr>
        <p:spPr>
          <a:xfrm>
            <a:off x="405103" y="5808410"/>
            <a:ext cx="1414367" cy="27991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RAC Input</a:t>
            </a:r>
          </a:p>
        </p:txBody>
      </p:sp>
      <p:sp>
        <p:nvSpPr>
          <p:cNvPr id="12" name="Arrow: Right 11">
            <a:extLst>
              <a:ext uri="{FF2B5EF4-FFF2-40B4-BE49-F238E27FC236}">
                <a16:creationId xmlns:a16="http://schemas.microsoft.com/office/drawing/2014/main" id="{B5FDABB5-9789-2383-FADE-986EF48B6D18}"/>
              </a:ext>
            </a:extLst>
          </p:cNvPr>
          <p:cNvSpPr/>
          <p:nvPr/>
        </p:nvSpPr>
        <p:spPr>
          <a:xfrm>
            <a:off x="1981331" y="5629025"/>
            <a:ext cx="1782817" cy="638688"/>
          </a:xfrm>
          <a:prstGeom prst="righ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KWA Priority</a:t>
            </a:r>
          </a:p>
        </p:txBody>
      </p:sp>
      <p:sp>
        <p:nvSpPr>
          <p:cNvPr id="13" name="TextBox 12">
            <a:extLst>
              <a:ext uri="{FF2B5EF4-FFF2-40B4-BE49-F238E27FC236}">
                <a16:creationId xmlns:a16="http://schemas.microsoft.com/office/drawing/2014/main" id="{442E0D98-E96B-53A6-96B5-AB645D641EAC}"/>
              </a:ext>
            </a:extLst>
          </p:cNvPr>
          <p:cNvSpPr txBox="1"/>
          <p:nvPr/>
        </p:nvSpPr>
        <p:spPr>
          <a:xfrm>
            <a:off x="3794628" y="5775270"/>
            <a:ext cx="8185876" cy="984885"/>
          </a:xfrm>
          <a:prstGeom prst="rect">
            <a:avLst/>
          </a:prstGeom>
          <a:noFill/>
        </p:spPr>
        <p:txBody>
          <a:bodyPr wrap="square" rtlCol="0">
            <a:spAutoFit/>
          </a:bodyPr>
          <a:lstStyle/>
          <a:p>
            <a:r>
              <a:rPr lang="en-US" sz="2400" baseline="30000" dirty="0">
                <a:effectLst/>
                <a:latin typeface="Arial" panose="020B0604020202020204" pitchFamily="34" charset="0"/>
                <a:ea typeface="Avenir Next"/>
                <a:cs typeface="Arial" panose="020B0604020202020204" pitchFamily="34" charset="0"/>
              </a:rPr>
              <a:t>Responsive to KWA priority to “</a:t>
            </a:r>
            <a:r>
              <a:rPr lang="en-US" sz="2400" b="1" baseline="30000" dirty="0">
                <a:effectLst/>
                <a:latin typeface="Arial" panose="020B0604020202020204" pitchFamily="34" charset="0"/>
                <a:ea typeface="Avenir Next"/>
                <a:cs typeface="Arial" panose="020B0604020202020204" pitchFamily="34" charset="0"/>
              </a:rPr>
              <a:t>invest in forecasting, water quality, quantity, land use, and land cover change</a:t>
            </a:r>
            <a:r>
              <a:rPr lang="en-US" sz="2400" baseline="30000" dirty="0">
                <a:effectLst/>
                <a:latin typeface="Arial" panose="020B0604020202020204" pitchFamily="34" charset="0"/>
                <a:ea typeface="Avenir Next"/>
                <a:cs typeface="Arial" panose="020B0604020202020204" pitchFamily="34" charset="0"/>
              </a:rPr>
              <a:t>.”</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74217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90AE0-E0BD-B806-ECF1-81D910E3EF50}"/>
            </a:ext>
          </a:extLst>
        </p:cNvPr>
        <p:cNvGrpSpPr/>
        <p:nvPr/>
      </p:nvGrpSpPr>
      <p:grpSpPr>
        <a:xfrm>
          <a:off x="0" y="0"/>
          <a:ext cx="0" cy="0"/>
          <a:chOff x="0" y="0"/>
          <a:chExt cx="0" cy="0"/>
        </a:xfrm>
      </p:grpSpPr>
      <p:sp>
        <p:nvSpPr>
          <p:cNvPr id="7" name="Rectangle 4">
            <a:extLst>
              <a:ext uri="{FF2B5EF4-FFF2-40B4-BE49-F238E27FC236}">
                <a16:creationId xmlns:a16="http://schemas.microsoft.com/office/drawing/2014/main" id="{BBD0B4BC-3034-6317-FB8F-DEC13F37C9ED}"/>
              </a:ext>
            </a:extLst>
          </p:cNvPr>
          <p:cNvSpPr>
            <a:spLocks noChangeArrowheads="1"/>
          </p:cNvSpPr>
          <p:nvPr/>
        </p:nvSpPr>
        <p:spPr bwMode="auto">
          <a:xfrm>
            <a:off x="2781300" y="2051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CEB44806-F6CD-480F-D9CA-A7F3F93C51B3}"/>
              </a:ext>
            </a:extLst>
          </p:cNvPr>
          <p:cNvSpPr/>
          <p:nvPr/>
        </p:nvSpPr>
        <p:spPr>
          <a:xfrm>
            <a:off x="300131" y="6168659"/>
            <a:ext cx="1409959" cy="27991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RAC Input</a:t>
            </a:r>
          </a:p>
        </p:txBody>
      </p:sp>
      <p:graphicFrame>
        <p:nvGraphicFramePr>
          <p:cNvPr id="8" name="Table 7">
            <a:extLst>
              <a:ext uri="{FF2B5EF4-FFF2-40B4-BE49-F238E27FC236}">
                <a16:creationId xmlns:a16="http://schemas.microsoft.com/office/drawing/2014/main" id="{DD468176-01D9-9593-BB42-A48C5F083E08}"/>
              </a:ext>
            </a:extLst>
          </p:cNvPr>
          <p:cNvGraphicFramePr>
            <a:graphicFrameLocks noGrp="1"/>
          </p:cNvGraphicFramePr>
          <p:nvPr>
            <p:extLst>
              <p:ext uri="{D42A27DB-BD31-4B8C-83A1-F6EECF244321}">
                <p14:modId xmlns:p14="http://schemas.microsoft.com/office/powerpoint/2010/main" val="2683292806"/>
              </p:ext>
            </p:extLst>
          </p:nvPr>
        </p:nvGraphicFramePr>
        <p:xfrm>
          <a:off x="250370" y="137971"/>
          <a:ext cx="11691259" cy="5887895"/>
        </p:xfrm>
        <a:graphic>
          <a:graphicData uri="http://schemas.openxmlformats.org/drawingml/2006/table">
            <a:tbl>
              <a:tblPr firstRow="1" firstCol="1" bandRow="1"/>
              <a:tblGrid>
                <a:gridCol w="2006080">
                  <a:extLst>
                    <a:ext uri="{9D8B030D-6E8A-4147-A177-3AD203B41FA5}">
                      <a16:colId xmlns:a16="http://schemas.microsoft.com/office/drawing/2014/main" val="2617473263"/>
                    </a:ext>
                  </a:extLst>
                </a:gridCol>
                <a:gridCol w="4823927">
                  <a:extLst>
                    <a:ext uri="{9D8B030D-6E8A-4147-A177-3AD203B41FA5}">
                      <a16:colId xmlns:a16="http://schemas.microsoft.com/office/drawing/2014/main" val="3636731124"/>
                    </a:ext>
                  </a:extLst>
                </a:gridCol>
                <a:gridCol w="4861252">
                  <a:extLst>
                    <a:ext uri="{9D8B030D-6E8A-4147-A177-3AD203B41FA5}">
                      <a16:colId xmlns:a16="http://schemas.microsoft.com/office/drawing/2014/main" val="1956840144"/>
                    </a:ext>
                  </a:extLst>
                </a:gridCol>
              </a:tblGrid>
              <a:tr h="130229">
                <a:tc gridSpan="3">
                  <a:txBody>
                    <a:bodyPr/>
                    <a:lstStyle/>
                    <a:p>
                      <a:pPr marL="0" marR="0" algn="ctr">
                        <a:spcBef>
                          <a:spcPts val="0"/>
                        </a:spcBef>
                        <a:spcAft>
                          <a:spcPts val="600"/>
                        </a:spcAft>
                      </a:pPr>
                      <a:r>
                        <a:rPr lang="en-US" sz="1400" b="1">
                          <a:solidFill>
                            <a:srgbClr val="FFFFFF"/>
                          </a:solidFill>
                          <a:effectLst/>
                          <a:latin typeface="Arial" panose="020B0604020202020204" pitchFamily="34" charset="0"/>
                          <a:ea typeface="Avenir Next"/>
                          <a:cs typeface="Arial" panose="020B0604020202020204" pitchFamily="34" charset="0"/>
                        </a:rPr>
                        <a:t>Proposed Ramp-Up and 10-Year Outcomes by Guiding Principle of Water Plan</a:t>
                      </a:r>
                      <a:endParaRPr lang="en-US" sz="1400">
                        <a:effectLst/>
                        <a:latin typeface="Arial" panose="020B0604020202020204" pitchFamily="34" charset="0"/>
                        <a:ea typeface="Avenir Next"/>
                        <a:cs typeface="Arial" panose="020B0604020202020204" pitchFamily="34" charset="0"/>
                      </a:endParaRPr>
                    </a:p>
                  </a:txBody>
                  <a:tcPr marL="53276" marR="5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21F4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2195480"/>
                  </a:ext>
                </a:extLst>
              </a:tr>
              <a:tr h="331493">
                <a:tc gridSpan="3">
                  <a:txBody>
                    <a:bodyPr/>
                    <a:lstStyle/>
                    <a:p>
                      <a:pPr marL="0" marR="0" algn="l">
                        <a:spcBef>
                          <a:spcPts val="0"/>
                        </a:spcBef>
                        <a:spcAft>
                          <a:spcPts val="600"/>
                        </a:spcAft>
                      </a:pPr>
                      <a:r>
                        <a:rPr lang="en-US" sz="1800" b="1" dirty="0">
                          <a:solidFill>
                            <a:srgbClr val="000000"/>
                          </a:solidFill>
                          <a:effectLst/>
                          <a:latin typeface="Arial" panose="020B0604020202020204" pitchFamily="34" charset="0"/>
                          <a:ea typeface="Avenir Next"/>
                          <a:cs typeface="Arial" panose="020B0604020202020204" pitchFamily="34" charset="0"/>
                        </a:rPr>
                        <a:t>Resiliency:  Reduce Our Vulnerability to Extreme Events and Promote Long-Term Water Security</a:t>
                      </a:r>
                      <a:endParaRPr lang="en-US" sz="1200" dirty="0">
                        <a:effectLst/>
                        <a:latin typeface="Arial" panose="020B0604020202020204" pitchFamily="34" charset="0"/>
                        <a:ea typeface="Avenir Next"/>
                        <a:cs typeface="Arial" panose="020B0604020202020204" pitchFamily="34" charset="0"/>
                      </a:endParaRPr>
                    </a:p>
                  </a:txBody>
                  <a:tcPr marL="53276" marR="5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D6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3628314"/>
                  </a:ext>
                </a:extLst>
              </a:tr>
              <a:tr h="260459">
                <a:tc>
                  <a:txBody>
                    <a:bodyPr/>
                    <a:lstStyle/>
                    <a:p>
                      <a:pPr marL="0" marR="0" algn="l">
                        <a:spcBef>
                          <a:spcPts val="0"/>
                        </a:spcBef>
                        <a:spcAft>
                          <a:spcPts val="600"/>
                        </a:spcAft>
                      </a:pPr>
                      <a:r>
                        <a:rPr lang="en-US" sz="1400" b="1">
                          <a:solidFill>
                            <a:srgbClr val="000000"/>
                          </a:solidFill>
                          <a:effectLst/>
                          <a:latin typeface="Arial" panose="020B0604020202020204" pitchFamily="34" charset="0"/>
                          <a:ea typeface="Avenir Next"/>
                          <a:cs typeface="Arial" panose="020B0604020202020204" pitchFamily="34" charset="0"/>
                        </a:rPr>
                        <a:t>Activity</a:t>
                      </a:r>
                      <a:endParaRPr lang="en-US" sz="1400">
                        <a:effectLst/>
                        <a:latin typeface="Arial" panose="020B0604020202020204" pitchFamily="34" charset="0"/>
                        <a:ea typeface="Avenir Next"/>
                        <a:cs typeface="Arial" panose="020B0604020202020204" pitchFamily="34" charset="0"/>
                      </a:endParaRPr>
                    </a:p>
                  </a:txBody>
                  <a:tcPr marL="53276" marR="5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spcBef>
                          <a:spcPts val="0"/>
                        </a:spcBef>
                        <a:spcAft>
                          <a:spcPts val="600"/>
                        </a:spcAft>
                      </a:pPr>
                      <a:r>
                        <a:rPr lang="en-US" sz="1400" b="1">
                          <a:solidFill>
                            <a:srgbClr val="000000"/>
                          </a:solidFill>
                          <a:effectLst/>
                          <a:latin typeface="Arial" panose="020B0604020202020204" pitchFamily="34" charset="0"/>
                          <a:ea typeface="Avenir Next"/>
                          <a:cs typeface="Arial" panose="020B0604020202020204" pitchFamily="34" charset="0"/>
                        </a:rPr>
                        <a:t>Outcomes Achieved by 2-year Ramp-Up (2027)</a:t>
                      </a:r>
                      <a:endParaRPr lang="en-US" sz="1400">
                        <a:effectLst/>
                        <a:latin typeface="Arial" panose="020B0604020202020204" pitchFamily="34" charset="0"/>
                        <a:ea typeface="Avenir Next"/>
                        <a:cs typeface="Arial" panose="020B0604020202020204" pitchFamily="34" charset="0"/>
                      </a:endParaRPr>
                    </a:p>
                  </a:txBody>
                  <a:tcPr marL="53276" marR="5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spcBef>
                          <a:spcPts val="0"/>
                        </a:spcBef>
                        <a:spcAft>
                          <a:spcPts val="600"/>
                        </a:spcAft>
                      </a:pPr>
                      <a:r>
                        <a:rPr lang="en-US" sz="1400" b="1">
                          <a:solidFill>
                            <a:srgbClr val="000000"/>
                          </a:solidFill>
                          <a:effectLst/>
                          <a:latin typeface="Arial" panose="020B0604020202020204" pitchFamily="34" charset="0"/>
                          <a:ea typeface="Avenir Next"/>
                          <a:cs typeface="Arial" panose="020B0604020202020204" pitchFamily="34" charset="0"/>
                        </a:rPr>
                        <a:t>10-Year Outcome(s) to be Achieved</a:t>
                      </a:r>
                      <a:endParaRPr lang="en-US" sz="1400">
                        <a:effectLst/>
                        <a:latin typeface="Arial" panose="020B0604020202020204" pitchFamily="34" charset="0"/>
                        <a:ea typeface="Avenir Next"/>
                        <a:cs typeface="Arial" panose="020B0604020202020204" pitchFamily="34" charset="0"/>
                      </a:endParaRPr>
                    </a:p>
                  </a:txBody>
                  <a:tcPr marL="53276" marR="5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0877303"/>
                  </a:ext>
                </a:extLst>
              </a:tr>
              <a:tr h="911605">
                <a:tc>
                  <a:txBody>
                    <a:bodyPr/>
                    <a:lstStyle/>
                    <a:p>
                      <a:pPr marL="0" marR="0" algn="l">
                        <a:spcBef>
                          <a:spcPts val="0"/>
                        </a:spcBef>
                        <a:spcAft>
                          <a:spcPts val="600"/>
                        </a:spcAft>
                      </a:pPr>
                      <a:r>
                        <a:rPr lang="en-US" sz="1600">
                          <a:effectLst/>
                          <a:latin typeface="Arial" panose="020B0604020202020204" pitchFamily="34" charset="0"/>
                          <a:ea typeface="Avenir Next"/>
                          <a:cs typeface="Arial" panose="020B0604020202020204" pitchFamily="34" charset="0"/>
                        </a:rPr>
                        <a:t>Water Planning and Project Development</a:t>
                      </a:r>
                    </a:p>
                  </a:txBody>
                  <a:tcPr marL="53276" marR="5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spcBef>
                          <a:spcPts val="0"/>
                        </a:spcBef>
                        <a:spcAft>
                          <a:spcPts val="0"/>
                        </a:spcAft>
                        <a:buFont typeface="Symbol" panose="05050102010706020507" pitchFamily="18" charset="2"/>
                        <a:buChar char=""/>
                      </a:pPr>
                      <a:r>
                        <a:rPr lang="en-US" sz="1600">
                          <a:solidFill>
                            <a:srgbClr val="231F20"/>
                          </a:solidFill>
                          <a:effectLst/>
                          <a:highlight>
                            <a:srgbClr val="FFFF00"/>
                          </a:highlight>
                          <a:latin typeface="Arial" panose="020B0604020202020204" pitchFamily="34" charset="0"/>
                          <a:ea typeface="Avenir Next"/>
                          <a:cs typeface="Arial" panose="020B0604020202020204" pitchFamily="34" charset="0"/>
                        </a:rPr>
                        <a:t>Establish agreed-upon metrics to measure the estimated lifetime of water supply (RAC Input)</a:t>
                      </a:r>
                      <a:endParaRPr lang="en-US" sz="1600">
                        <a:effectLst/>
                        <a:latin typeface="Arial" panose="020B0604020202020204" pitchFamily="34" charset="0"/>
                        <a:ea typeface="Avenir Next"/>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600">
                          <a:solidFill>
                            <a:srgbClr val="231F20"/>
                          </a:solidFill>
                          <a:effectLst/>
                          <a:latin typeface="Arial" panose="020B0604020202020204" pitchFamily="34" charset="0"/>
                          <a:ea typeface="Avenir Next"/>
                          <a:cs typeface="Arial" panose="020B0604020202020204" pitchFamily="34" charset="0"/>
                        </a:rPr>
                        <a:t>Initiate initial long-term, integrated water planning efforts in highest-risk areas (one region in east and one in west). </a:t>
                      </a:r>
                      <a:endParaRPr lang="en-US" sz="1600">
                        <a:effectLst/>
                        <a:latin typeface="Arial" panose="020B0604020202020204" pitchFamily="34" charset="0"/>
                        <a:ea typeface="Avenir Next"/>
                        <a:cs typeface="Arial" panose="020B0604020202020204" pitchFamily="34" charset="0"/>
                      </a:endParaRPr>
                    </a:p>
                  </a:txBody>
                  <a:tcPr marL="53276" marR="5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spcBef>
                          <a:spcPts val="0"/>
                        </a:spcBef>
                        <a:spcAft>
                          <a:spcPts val="600"/>
                        </a:spcAft>
                        <a:buFont typeface="Symbol" panose="05050102010706020507" pitchFamily="18" charset="2"/>
                        <a:buChar char=""/>
                      </a:pPr>
                      <a:r>
                        <a:rPr lang="en-US" sz="1600" b="1" dirty="0">
                          <a:solidFill>
                            <a:srgbClr val="231F20"/>
                          </a:solidFill>
                          <a:effectLst/>
                          <a:latin typeface="Arial" panose="020B0604020202020204" pitchFamily="34" charset="0"/>
                          <a:ea typeface="Avenir Next"/>
                          <a:cs typeface="Arial" panose="020B0604020202020204" pitchFamily="34" charset="0"/>
                        </a:rPr>
                        <a:t>Ensure all </a:t>
                      </a:r>
                      <a:r>
                        <a:rPr lang="en-US" sz="1600" dirty="0">
                          <a:solidFill>
                            <a:srgbClr val="231F20"/>
                          </a:solidFill>
                          <a:effectLst/>
                          <a:latin typeface="Arial" panose="020B0604020202020204" pitchFamily="34" charset="0"/>
                          <a:ea typeface="Avenir Next"/>
                          <a:cs typeface="Arial" panose="020B0604020202020204" pitchFamily="34" charset="0"/>
                        </a:rPr>
                        <a:t>regions and communities with 50-year or less water supply risk have a plan and project list to secure long-term 2-generation water security.</a:t>
                      </a:r>
                      <a:endParaRPr lang="en-US" sz="1600" dirty="0">
                        <a:effectLst/>
                        <a:latin typeface="Arial" panose="020B0604020202020204" pitchFamily="34" charset="0"/>
                        <a:ea typeface="Avenir Next"/>
                        <a:cs typeface="Arial" panose="020B0604020202020204" pitchFamily="34" charset="0"/>
                      </a:endParaRPr>
                    </a:p>
                    <a:p>
                      <a:pPr marL="228600" marR="0" algn="l">
                        <a:spcBef>
                          <a:spcPts val="0"/>
                        </a:spcBef>
                        <a:spcAft>
                          <a:spcPts val="600"/>
                        </a:spcAft>
                      </a:pPr>
                      <a:r>
                        <a:rPr lang="en-US" sz="1600" b="1" dirty="0">
                          <a:solidFill>
                            <a:srgbClr val="231F20"/>
                          </a:solidFill>
                          <a:effectLst/>
                          <a:latin typeface="Arial" panose="020B0604020202020204" pitchFamily="34" charset="0"/>
                          <a:ea typeface="Avenir Next"/>
                          <a:cs typeface="Arial" panose="020B0604020202020204" pitchFamily="34" charset="0"/>
                        </a:rPr>
                        <a:t> </a:t>
                      </a:r>
                      <a:endParaRPr lang="en-US" sz="1600" dirty="0">
                        <a:effectLst/>
                        <a:latin typeface="Arial" panose="020B0604020202020204" pitchFamily="34" charset="0"/>
                        <a:ea typeface="Avenir Next"/>
                        <a:cs typeface="Arial" panose="020B0604020202020204" pitchFamily="34" charset="0"/>
                      </a:endParaRPr>
                    </a:p>
                  </a:txBody>
                  <a:tcPr marL="53276" marR="5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1094256"/>
                  </a:ext>
                </a:extLst>
              </a:tr>
              <a:tr h="2344128">
                <a:tc>
                  <a:txBody>
                    <a:bodyPr/>
                    <a:lstStyle/>
                    <a:p>
                      <a:pPr marL="0" marR="0" algn="l">
                        <a:spcBef>
                          <a:spcPts val="0"/>
                        </a:spcBef>
                        <a:spcAft>
                          <a:spcPts val="600"/>
                        </a:spcAft>
                      </a:pPr>
                      <a:r>
                        <a:rPr lang="en-US" sz="1600" dirty="0">
                          <a:effectLst/>
                          <a:latin typeface="Arial" panose="020B0604020202020204" pitchFamily="34" charset="0"/>
                          <a:ea typeface="Avenir Next"/>
                          <a:cs typeface="Arial" panose="020B0604020202020204" pitchFamily="34" charset="0"/>
                        </a:rPr>
                        <a:t>State Water Infrastructure Investments</a:t>
                      </a:r>
                    </a:p>
                  </a:txBody>
                  <a:tcPr marL="53276" marR="5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spcBef>
                          <a:spcPts val="0"/>
                        </a:spcBef>
                        <a:spcAft>
                          <a:spcPts val="0"/>
                        </a:spcAft>
                        <a:buFont typeface="Symbol" panose="05050102010706020507" pitchFamily="18" charset="2"/>
                        <a:buChar char=""/>
                      </a:pPr>
                      <a:r>
                        <a:rPr lang="en-US" sz="1600" dirty="0">
                          <a:solidFill>
                            <a:srgbClr val="231F20"/>
                          </a:solidFill>
                          <a:effectLst/>
                          <a:latin typeface="Arial" panose="020B0604020202020204" pitchFamily="34" charset="0"/>
                          <a:ea typeface="Avenir Next"/>
                          <a:cs typeface="Arial" panose="020B0604020202020204" pitchFamily="34" charset="0"/>
                        </a:rPr>
                        <a:t>Funding for 60 communities through infrastructure grants.</a:t>
                      </a:r>
                      <a:endParaRPr lang="en-US" sz="1600" dirty="0">
                        <a:effectLst/>
                        <a:latin typeface="Arial" panose="020B0604020202020204" pitchFamily="34" charset="0"/>
                        <a:ea typeface="Avenir Next"/>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600" dirty="0">
                          <a:solidFill>
                            <a:srgbClr val="231F20"/>
                          </a:solidFill>
                          <a:effectLst/>
                          <a:highlight>
                            <a:srgbClr val="00FF00"/>
                          </a:highlight>
                          <a:latin typeface="Arial" panose="020B0604020202020204" pitchFamily="34" charset="0"/>
                          <a:ea typeface="Avenir Next"/>
                          <a:cs typeface="Arial" panose="020B0604020202020204" pitchFamily="34" charset="0"/>
                        </a:rPr>
                        <a:t>Prioritize regionalization projects where possible. </a:t>
                      </a:r>
                      <a:endParaRPr lang="en-US" sz="1600" dirty="0">
                        <a:effectLst/>
                        <a:latin typeface="Arial" panose="020B0604020202020204" pitchFamily="34" charset="0"/>
                        <a:ea typeface="Avenir Next"/>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600" dirty="0">
                          <a:solidFill>
                            <a:srgbClr val="231F20"/>
                          </a:solidFill>
                          <a:effectLst/>
                          <a:highlight>
                            <a:srgbClr val="FFFF00"/>
                          </a:highlight>
                          <a:latin typeface="Arial" panose="020B0604020202020204" pitchFamily="34" charset="0"/>
                          <a:ea typeface="Avenir Next"/>
                          <a:cs typeface="Arial" panose="020B0604020202020204" pitchFamily="34" charset="0"/>
                        </a:rPr>
                        <a:t>Incorporate top shared priorities (resiliency, economic impact, stakeholder input) into project selection with clear definitions (RAC Input)</a:t>
                      </a:r>
                      <a:endParaRPr lang="en-US" sz="1600" dirty="0">
                        <a:effectLst/>
                        <a:latin typeface="Arial" panose="020B0604020202020204" pitchFamily="34" charset="0"/>
                        <a:ea typeface="Avenir Next"/>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600" dirty="0">
                          <a:solidFill>
                            <a:srgbClr val="231F20"/>
                          </a:solidFill>
                          <a:effectLst/>
                          <a:highlight>
                            <a:srgbClr val="00FF00"/>
                          </a:highlight>
                          <a:latin typeface="Arial" panose="020B0604020202020204" pitchFamily="34" charset="0"/>
                          <a:ea typeface="Avenir Next"/>
                          <a:cs typeface="Arial" panose="020B0604020202020204" pitchFamily="34" charset="0"/>
                        </a:rPr>
                        <a:t>Ensure and/or evaluate technical support needs for communities to effectively implement water-supply and conservation projects (RAC Input)</a:t>
                      </a:r>
                      <a:endParaRPr lang="en-US" sz="1600" dirty="0">
                        <a:effectLst/>
                        <a:latin typeface="Arial" panose="020B0604020202020204" pitchFamily="34" charset="0"/>
                        <a:ea typeface="Avenir Next"/>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600" b="1" dirty="0">
                          <a:solidFill>
                            <a:srgbClr val="231F20"/>
                          </a:solidFill>
                          <a:effectLst/>
                          <a:latin typeface="Arial" panose="020B0604020202020204" pitchFamily="34" charset="0"/>
                          <a:ea typeface="Avenir Next"/>
                          <a:cs typeface="Arial" panose="020B0604020202020204" pitchFamily="34" charset="0"/>
                        </a:rPr>
                        <a:t>95% of communities will meet drinking water standards</a:t>
                      </a:r>
                      <a:endParaRPr lang="en-US" sz="1600" dirty="0">
                        <a:effectLst/>
                        <a:latin typeface="Arial" panose="020B0604020202020204" pitchFamily="34" charset="0"/>
                        <a:ea typeface="Avenir Next"/>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600" b="1" dirty="0">
                          <a:solidFill>
                            <a:srgbClr val="231F20"/>
                          </a:solidFill>
                          <a:effectLst/>
                          <a:latin typeface="Arial" panose="020B0604020202020204" pitchFamily="34" charset="0"/>
                          <a:ea typeface="Avenir Next"/>
                          <a:cs typeface="Arial" panose="020B0604020202020204" pitchFamily="34" charset="0"/>
                        </a:rPr>
                        <a:t>90% of wastewater systems </a:t>
                      </a:r>
                      <a:r>
                        <a:rPr lang="en-US" sz="1600" dirty="0">
                          <a:solidFill>
                            <a:srgbClr val="231F20"/>
                          </a:solidFill>
                          <a:effectLst/>
                          <a:latin typeface="Arial" panose="020B0604020202020204" pitchFamily="34" charset="0"/>
                          <a:ea typeface="Avenir Next"/>
                          <a:cs typeface="Arial" panose="020B0604020202020204" pitchFamily="34" charset="0"/>
                        </a:rPr>
                        <a:t>meet permit limits</a:t>
                      </a:r>
                      <a:endParaRPr lang="en-US" sz="1600" dirty="0">
                        <a:effectLst/>
                        <a:latin typeface="Arial" panose="020B0604020202020204" pitchFamily="34" charset="0"/>
                        <a:ea typeface="Avenir Next"/>
                        <a:cs typeface="Arial" panose="020B0604020202020204" pitchFamily="34" charset="0"/>
                      </a:endParaRPr>
                    </a:p>
                  </a:txBody>
                  <a:tcPr marL="53276" marR="5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spcBef>
                          <a:spcPts val="0"/>
                        </a:spcBef>
                        <a:spcAft>
                          <a:spcPts val="0"/>
                        </a:spcAft>
                        <a:buFont typeface="Symbol" panose="05050102010706020507" pitchFamily="18" charset="2"/>
                        <a:buChar char=""/>
                      </a:pPr>
                      <a:r>
                        <a:rPr lang="en-US" sz="1600" b="1" dirty="0">
                          <a:solidFill>
                            <a:srgbClr val="231F20"/>
                          </a:solidFill>
                          <a:effectLst/>
                          <a:highlight>
                            <a:srgbClr val="00FF00"/>
                          </a:highlight>
                          <a:latin typeface="Arial" panose="020B0604020202020204" pitchFamily="34" charset="0"/>
                          <a:ea typeface="Avenir Next"/>
                          <a:cs typeface="Arial" panose="020B0604020202020204" pitchFamily="34" charset="0"/>
                        </a:rPr>
                        <a:t>Evaluate and secure water supply through regionalization projects</a:t>
                      </a:r>
                      <a:r>
                        <a:rPr lang="en-US" sz="1600" dirty="0">
                          <a:solidFill>
                            <a:srgbClr val="231F20"/>
                          </a:solidFill>
                          <a:effectLst/>
                          <a:highlight>
                            <a:srgbClr val="00FF00"/>
                          </a:highlight>
                          <a:latin typeface="Arial" panose="020B0604020202020204" pitchFamily="34" charset="0"/>
                          <a:ea typeface="Avenir Next"/>
                          <a:cs typeface="Arial" panose="020B0604020202020204" pitchFamily="34" charset="0"/>
                        </a:rPr>
                        <a:t> to connect municipal water systems to avoid water crises during times of drought and ensure capacity for economic development.</a:t>
                      </a:r>
                      <a:endParaRPr lang="en-US" sz="1600" dirty="0">
                        <a:effectLst/>
                        <a:latin typeface="Arial" panose="020B0604020202020204" pitchFamily="34" charset="0"/>
                        <a:ea typeface="Avenir Next"/>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600" dirty="0">
                          <a:solidFill>
                            <a:srgbClr val="231F20"/>
                          </a:solidFill>
                          <a:effectLst/>
                          <a:latin typeface="Arial" panose="020B0604020202020204" pitchFamily="34" charset="0"/>
                          <a:ea typeface="Avenir Next"/>
                          <a:cs typeface="Arial" panose="020B0604020202020204" pitchFamily="34" charset="0"/>
                        </a:rPr>
                        <a:t>Funding for </a:t>
                      </a:r>
                      <a:r>
                        <a:rPr lang="en-US" sz="1600" b="1" dirty="0">
                          <a:solidFill>
                            <a:srgbClr val="231F20"/>
                          </a:solidFill>
                          <a:effectLst/>
                          <a:latin typeface="Arial" panose="020B0604020202020204" pitchFamily="34" charset="0"/>
                          <a:ea typeface="Avenir Next"/>
                          <a:cs typeface="Arial" panose="020B0604020202020204" pitchFamily="34" charset="0"/>
                        </a:rPr>
                        <a:t>200 communities </a:t>
                      </a:r>
                      <a:r>
                        <a:rPr lang="en-US" sz="1600" dirty="0">
                          <a:solidFill>
                            <a:srgbClr val="231F20"/>
                          </a:solidFill>
                          <a:effectLst/>
                          <a:latin typeface="Arial" panose="020B0604020202020204" pitchFamily="34" charset="0"/>
                          <a:ea typeface="Avenir Next"/>
                          <a:cs typeface="Arial" panose="020B0604020202020204" pitchFamily="34" charset="0"/>
                        </a:rPr>
                        <a:t>through i</a:t>
                      </a:r>
                      <a:r>
                        <a:rPr lang="en-US" sz="1600" b="1" dirty="0">
                          <a:solidFill>
                            <a:srgbClr val="231F20"/>
                          </a:solidFill>
                          <a:effectLst/>
                          <a:latin typeface="Arial" panose="020B0604020202020204" pitchFamily="34" charset="0"/>
                          <a:ea typeface="Avenir Next"/>
                          <a:cs typeface="Arial" panose="020B0604020202020204" pitchFamily="34" charset="0"/>
                        </a:rPr>
                        <a:t>nfrastructure grants</a:t>
                      </a:r>
                      <a:endParaRPr lang="en-US" sz="1600" dirty="0">
                        <a:effectLst/>
                        <a:latin typeface="Arial" panose="020B0604020202020204" pitchFamily="34" charset="0"/>
                        <a:ea typeface="Avenir Next"/>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600" dirty="0">
                          <a:solidFill>
                            <a:srgbClr val="231F20"/>
                          </a:solidFill>
                          <a:effectLst/>
                          <a:latin typeface="Arial" panose="020B0604020202020204" pitchFamily="34" charset="0"/>
                          <a:ea typeface="Avenir Next"/>
                          <a:cs typeface="Arial" panose="020B0604020202020204" pitchFamily="34" charset="0"/>
                        </a:rPr>
                        <a:t>Create a state revolving loan program to fund water infrastructure improvements in communities with populations under 10,000</a:t>
                      </a:r>
                      <a:endParaRPr lang="en-US" sz="1600" dirty="0">
                        <a:effectLst/>
                        <a:latin typeface="Arial" panose="020B0604020202020204" pitchFamily="34" charset="0"/>
                        <a:ea typeface="Avenir Next"/>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600" b="1" dirty="0">
                          <a:solidFill>
                            <a:srgbClr val="231F20"/>
                          </a:solidFill>
                          <a:effectLst/>
                          <a:latin typeface="Arial" panose="020B0604020202020204" pitchFamily="34" charset="0"/>
                          <a:ea typeface="Avenir Next"/>
                          <a:cs typeface="Arial" panose="020B0604020202020204" pitchFamily="34" charset="0"/>
                        </a:rPr>
                        <a:t>99% drinking water system</a:t>
                      </a:r>
                      <a:r>
                        <a:rPr lang="en-US" sz="1600" dirty="0">
                          <a:solidFill>
                            <a:srgbClr val="231F20"/>
                          </a:solidFill>
                          <a:effectLst/>
                          <a:latin typeface="Arial" panose="020B0604020202020204" pitchFamily="34" charset="0"/>
                          <a:ea typeface="Avenir Next"/>
                          <a:cs typeface="Arial" panose="020B0604020202020204" pitchFamily="34" charset="0"/>
                        </a:rPr>
                        <a:t>s will meet federal standards.</a:t>
                      </a:r>
                      <a:endParaRPr lang="en-US" sz="1600" dirty="0">
                        <a:effectLst/>
                        <a:latin typeface="Arial" panose="020B0604020202020204" pitchFamily="34" charset="0"/>
                        <a:ea typeface="Avenir Next"/>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600" b="1" dirty="0">
                          <a:solidFill>
                            <a:srgbClr val="231F20"/>
                          </a:solidFill>
                          <a:effectLst/>
                          <a:latin typeface="Arial" panose="020B0604020202020204" pitchFamily="34" charset="0"/>
                          <a:ea typeface="Avenir Next"/>
                          <a:cs typeface="Arial" panose="020B0604020202020204" pitchFamily="34" charset="0"/>
                        </a:rPr>
                        <a:t>95% wastewater systems</a:t>
                      </a:r>
                      <a:r>
                        <a:rPr lang="en-US" sz="1600" dirty="0">
                          <a:solidFill>
                            <a:srgbClr val="231F20"/>
                          </a:solidFill>
                          <a:effectLst/>
                          <a:latin typeface="Arial" panose="020B0604020202020204" pitchFamily="34" charset="0"/>
                          <a:ea typeface="Avenir Next"/>
                          <a:cs typeface="Arial" panose="020B0604020202020204" pitchFamily="34" charset="0"/>
                        </a:rPr>
                        <a:t> will meet permit limits.</a:t>
                      </a:r>
                      <a:endParaRPr lang="en-US" sz="1600" dirty="0">
                        <a:effectLst/>
                        <a:latin typeface="Arial" panose="020B0604020202020204" pitchFamily="34" charset="0"/>
                        <a:ea typeface="Avenir Next"/>
                        <a:cs typeface="Arial" panose="020B0604020202020204" pitchFamily="34" charset="0"/>
                      </a:endParaRPr>
                    </a:p>
                  </a:txBody>
                  <a:tcPr marL="53276" marR="5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6069267"/>
                  </a:ext>
                </a:extLst>
              </a:tr>
              <a:tr h="373423">
                <a:tc>
                  <a:txBody>
                    <a:bodyPr/>
                    <a:lstStyle/>
                    <a:p>
                      <a:pPr marL="0" marR="0" algn="l">
                        <a:spcBef>
                          <a:spcPts val="0"/>
                        </a:spcBef>
                        <a:spcAft>
                          <a:spcPts val="600"/>
                        </a:spcAft>
                      </a:pPr>
                      <a:r>
                        <a:rPr lang="en-US" sz="1600">
                          <a:effectLst/>
                          <a:latin typeface="Arial" panose="020B0604020202020204" pitchFamily="34" charset="0"/>
                          <a:ea typeface="Avenir Next"/>
                          <a:cs typeface="Arial" panose="020B0604020202020204" pitchFamily="34" charset="0"/>
                        </a:rPr>
                        <a:t>Improve Dam Safety</a:t>
                      </a:r>
                    </a:p>
                  </a:txBody>
                  <a:tcPr marL="53276" marR="5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spcBef>
                          <a:spcPts val="0"/>
                        </a:spcBef>
                        <a:spcAft>
                          <a:spcPts val="0"/>
                        </a:spcAft>
                        <a:buFont typeface="Symbol" panose="05050102010706020507" pitchFamily="18" charset="2"/>
                        <a:buChar char=""/>
                      </a:pPr>
                      <a:r>
                        <a:rPr lang="en-US" sz="1600" b="1">
                          <a:solidFill>
                            <a:srgbClr val="231F20"/>
                          </a:solidFill>
                          <a:effectLst/>
                          <a:latin typeface="Arial" panose="020B0604020202020204" pitchFamily="34" charset="0"/>
                          <a:ea typeface="Avenir Next"/>
                          <a:cs typeface="Arial" panose="020B0604020202020204" pitchFamily="34" charset="0"/>
                        </a:rPr>
                        <a:t>30 dams </a:t>
                      </a:r>
                      <a:r>
                        <a:rPr lang="en-US" sz="1600">
                          <a:solidFill>
                            <a:srgbClr val="231F20"/>
                          </a:solidFill>
                          <a:effectLst/>
                          <a:latin typeface="Arial" panose="020B0604020202020204" pitchFamily="34" charset="0"/>
                          <a:ea typeface="Avenir Next"/>
                          <a:cs typeface="Arial" panose="020B0604020202020204" pitchFamily="34" charset="0"/>
                        </a:rPr>
                        <a:t>– </a:t>
                      </a:r>
                      <a:r>
                        <a:rPr lang="en-US" sz="1600" b="1">
                          <a:solidFill>
                            <a:srgbClr val="231F20"/>
                          </a:solidFill>
                          <a:effectLst/>
                          <a:latin typeface="Arial" panose="020B0604020202020204" pitchFamily="34" charset="0"/>
                          <a:ea typeface="Avenir Next"/>
                          <a:cs typeface="Arial" panose="020B0604020202020204" pitchFamily="34" charset="0"/>
                        </a:rPr>
                        <a:t>40 dams </a:t>
                      </a:r>
                      <a:r>
                        <a:rPr lang="en-US" sz="1600">
                          <a:solidFill>
                            <a:srgbClr val="231F20"/>
                          </a:solidFill>
                          <a:effectLst/>
                          <a:latin typeface="Arial" panose="020B0604020202020204" pitchFamily="34" charset="0"/>
                          <a:ea typeface="Avenir Next"/>
                          <a:cs typeface="Arial" panose="020B0604020202020204" pitchFamily="34" charset="0"/>
                        </a:rPr>
                        <a:t>addressed</a:t>
                      </a:r>
                      <a:endParaRPr lang="en-US" sz="1600">
                        <a:effectLst/>
                        <a:latin typeface="Arial" panose="020B0604020202020204" pitchFamily="34" charset="0"/>
                        <a:ea typeface="Avenir Next"/>
                        <a:cs typeface="Arial" panose="020B0604020202020204" pitchFamily="34" charset="0"/>
                      </a:endParaRPr>
                    </a:p>
                  </a:txBody>
                  <a:tcPr marL="53276" marR="5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spcBef>
                          <a:spcPts val="0"/>
                        </a:spcBef>
                        <a:spcAft>
                          <a:spcPts val="0"/>
                        </a:spcAft>
                        <a:buFont typeface="Symbol" panose="05050102010706020507" pitchFamily="18" charset="2"/>
                        <a:buChar char=""/>
                      </a:pPr>
                      <a:r>
                        <a:rPr lang="en-US" sz="1600" b="1" dirty="0">
                          <a:solidFill>
                            <a:srgbClr val="231F20"/>
                          </a:solidFill>
                          <a:effectLst/>
                          <a:latin typeface="Arial" panose="020B0604020202020204" pitchFamily="34" charset="0"/>
                          <a:ea typeface="Avenir Next"/>
                          <a:cs typeface="Arial" panose="020B0604020202020204" pitchFamily="34" charset="0"/>
                        </a:rPr>
                        <a:t>200 dams </a:t>
                      </a:r>
                      <a:r>
                        <a:rPr lang="en-US" sz="1600" dirty="0">
                          <a:solidFill>
                            <a:srgbClr val="231F20"/>
                          </a:solidFill>
                          <a:effectLst/>
                          <a:latin typeface="Arial" panose="020B0604020202020204" pitchFamily="34" charset="0"/>
                          <a:ea typeface="Avenir Next"/>
                          <a:cs typeface="Arial" panose="020B0604020202020204" pitchFamily="34" charset="0"/>
                        </a:rPr>
                        <a:t>(40% of need) addressed</a:t>
                      </a:r>
                      <a:endParaRPr lang="en-US" sz="1600" dirty="0">
                        <a:effectLst/>
                        <a:latin typeface="Arial" panose="020B0604020202020204" pitchFamily="34" charset="0"/>
                        <a:ea typeface="Avenir Next"/>
                        <a:cs typeface="Arial" panose="020B0604020202020204" pitchFamily="34" charset="0"/>
                      </a:endParaRPr>
                    </a:p>
                  </a:txBody>
                  <a:tcPr marL="53276" marR="5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93740"/>
                  </a:ext>
                </a:extLst>
              </a:tr>
            </a:tbl>
          </a:graphicData>
        </a:graphic>
      </p:graphicFrame>
      <p:sp>
        <p:nvSpPr>
          <p:cNvPr id="9" name="Rectangle 4">
            <a:extLst>
              <a:ext uri="{FF2B5EF4-FFF2-40B4-BE49-F238E27FC236}">
                <a16:creationId xmlns:a16="http://schemas.microsoft.com/office/drawing/2014/main" id="{EC161974-F210-85F9-D737-600E62863CC7}"/>
              </a:ext>
            </a:extLst>
          </p:cNvPr>
          <p:cNvSpPr>
            <a:spLocks noChangeArrowheads="1"/>
          </p:cNvSpPr>
          <p:nvPr/>
        </p:nvSpPr>
        <p:spPr bwMode="auto">
          <a:xfrm>
            <a:off x="3498850" y="1384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Arrow: Right 13">
            <a:extLst>
              <a:ext uri="{FF2B5EF4-FFF2-40B4-BE49-F238E27FC236}">
                <a16:creationId xmlns:a16="http://schemas.microsoft.com/office/drawing/2014/main" id="{1D65EA65-4325-50DA-7232-7BF742DC6EA9}"/>
              </a:ext>
            </a:extLst>
          </p:cNvPr>
          <p:cNvSpPr/>
          <p:nvPr/>
        </p:nvSpPr>
        <p:spPr>
          <a:xfrm>
            <a:off x="1950787" y="6078968"/>
            <a:ext cx="1782817" cy="459301"/>
          </a:xfrm>
          <a:prstGeom prst="righ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KWA Priority</a:t>
            </a:r>
          </a:p>
        </p:txBody>
      </p:sp>
      <p:sp>
        <p:nvSpPr>
          <p:cNvPr id="15" name="TextBox 14">
            <a:extLst>
              <a:ext uri="{FF2B5EF4-FFF2-40B4-BE49-F238E27FC236}">
                <a16:creationId xmlns:a16="http://schemas.microsoft.com/office/drawing/2014/main" id="{62E62729-0888-5506-5E9B-B4A56D3C0396}"/>
              </a:ext>
            </a:extLst>
          </p:cNvPr>
          <p:cNvSpPr txBox="1"/>
          <p:nvPr/>
        </p:nvSpPr>
        <p:spPr>
          <a:xfrm>
            <a:off x="3733604" y="6159185"/>
            <a:ext cx="8087360" cy="400110"/>
          </a:xfrm>
          <a:prstGeom prst="rect">
            <a:avLst/>
          </a:prstGeom>
          <a:noFill/>
        </p:spPr>
        <p:txBody>
          <a:bodyPr wrap="square" rtlCol="0">
            <a:spAutoFit/>
          </a:bodyPr>
          <a:lstStyle/>
          <a:p>
            <a:r>
              <a:rPr lang="en-US" sz="2000" baseline="30000" dirty="0">
                <a:effectLst/>
                <a:latin typeface="Arial" panose="020B0604020202020204" pitchFamily="34" charset="0"/>
                <a:ea typeface="Avenir Next"/>
                <a:cs typeface="Arial" panose="020B0604020202020204" pitchFamily="34" charset="0"/>
              </a:rPr>
              <a:t>Responsive to KWA goal to “</a:t>
            </a:r>
            <a:r>
              <a:rPr lang="en-US" sz="2000" b="1" baseline="30000" dirty="0">
                <a:effectLst/>
                <a:latin typeface="Arial" panose="020B0604020202020204" pitchFamily="34" charset="0"/>
                <a:ea typeface="Avenir Next"/>
                <a:cs typeface="Arial" panose="020B0604020202020204" pitchFamily="34" charset="0"/>
              </a:rPr>
              <a:t>promote and incentivize regionalization </a:t>
            </a:r>
            <a:r>
              <a:rPr lang="en-US" sz="2000" baseline="30000" dirty="0">
                <a:effectLst/>
                <a:latin typeface="Arial" panose="020B0604020202020204" pitchFamily="34" charset="0"/>
                <a:ea typeface="Avenir Next"/>
                <a:cs typeface="Arial" panose="020B0604020202020204" pitchFamily="34" charset="0"/>
              </a:rPr>
              <a:t>of public water systems.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444985"/>
      </p:ext>
    </p:extLst>
  </p:cSld>
  <p:clrMapOvr>
    <a:masterClrMapping/>
  </p:clrMapOvr>
</p:sld>
</file>

<file path=ppt/theme/theme1.xml><?xml version="1.0" encoding="utf-8"?>
<a:theme xmlns:a="http://schemas.openxmlformats.org/drawingml/2006/main" name="1_Office Theme">
  <a:themeElements>
    <a:clrScheme name="Custom 56">
      <a:dk1>
        <a:srgbClr val="0F2D52"/>
      </a:dk1>
      <a:lt1>
        <a:sysClr val="window" lastClr="FFFFFF"/>
      </a:lt1>
      <a:dk2>
        <a:srgbClr val="1D5B8A"/>
      </a:dk2>
      <a:lt2>
        <a:srgbClr val="C1E4F5"/>
      </a:lt2>
      <a:accent1>
        <a:srgbClr val="FCB31C"/>
      </a:accent1>
      <a:accent2>
        <a:srgbClr val="8DC63F"/>
      </a:accent2>
      <a:accent3>
        <a:srgbClr val="27AAE1"/>
      </a:accent3>
      <a:accent4>
        <a:srgbClr val="1D5B8A"/>
      </a:accent4>
      <a:accent5>
        <a:srgbClr val="0F2D52"/>
      </a:accent5>
      <a:accent6>
        <a:srgbClr val="8DC63F"/>
      </a:accent6>
      <a:hlink>
        <a:srgbClr val="1D5B8A"/>
      </a:hlink>
      <a:folHlink>
        <a:srgbClr val="0F2D52"/>
      </a:folHlink>
    </a:clrScheme>
    <a:fontScheme name="Custom 5">
      <a:majorFont>
        <a:latin typeface="Gotha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7F2A9D7CD5C049AA961ABCF2E1D583" ma:contentTypeVersion="14" ma:contentTypeDescription="Create a new document." ma:contentTypeScope="" ma:versionID="0bb8758df2ad38da17952ac9d9b61ff2">
  <xsd:schema xmlns:xsd="http://www.w3.org/2001/XMLSchema" xmlns:xs="http://www.w3.org/2001/XMLSchema" xmlns:p="http://schemas.microsoft.com/office/2006/metadata/properties" xmlns:ns3="d415de07-552d-4838-a750-d6f8e94dd08f" xmlns:ns4="cce65957-3435-4e4f-bd24-77042a67e30f" targetNamespace="http://schemas.microsoft.com/office/2006/metadata/properties" ma:root="true" ma:fieldsID="f4e7516f37120198a1cf9dc5d76b2848" ns3:_="" ns4:_="">
    <xsd:import namespace="d415de07-552d-4838-a750-d6f8e94dd08f"/>
    <xsd:import namespace="cce65957-3435-4e4f-bd24-77042a67e30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15de07-552d-4838-a750-d6f8e94dd0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e65957-3435-4e4f-bd24-77042a67e30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415de07-552d-4838-a750-d6f8e94dd08f" xsi:nil="true"/>
  </documentManagement>
</p:properties>
</file>

<file path=customXml/itemProps1.xml><?xml version="1.0" encoding="utf-8"?>
<ds:datastoreItem xmlns:ds="http://schemas.openxmlformats.org/officeDocument/2006/customXml" ds:itemID="{3F174720-9DA5-4EA4-8059-9BF8792A3C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15de07-552d-4838-a750-d6f8e94dd08f"/>
    <ds:schemaRef ds:uri="cce65957-3435-4e4f-bd24-77042a67e3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430892-E067-492B-82AB-56B9BDD18F84}">
  <ds:schemaRefs>
    <ds:schemaRef ds:uri="http://schemas.microsoft.com/sharepoint/v3/contenttype/forms"/>
  </ds:schemaRefs>
</ds:datastoreItem>
</file>

<file path=customXml/itemProps3.xml><?xml version="1.0" encoding="utf-8"?>
<ds:datastoreItem xmlns:ds="http://schemas.openxmlformats.org/officeDocument/2006/customXml" ds:itemID="{64EF1253-5F02-4BCD-8783-7B87D35A9E53}">
  <ds:schemaRefs>
    <ds:schemaRef ds:uri="http://schemas.openxmlformats.org/package/2006/metadata/core-properties"/>
    <ds:schemaRef ds:uri="http://purl.org/dc/elements/1.1/"/>
    <ds:schemaRef ds:uri="http://schemas.microsoft.com/office/infopath/2007/PartnerControls"/>
    <ds:schemaRef ds:uri="http://purl.org/dc/terms/"/>
    <ds:schemaRef ds:uri="http://schemas.microsoft.com/office/2006/documentManagement/types"/>
    <ds:schemaRef ds:uri="http://schemas.microsoft.com/office/2006/metadata/properties"/>
    <ds:schemaRef ds:uri="d415de07-552d-4838-a750-d6f8e94dd08f"/>
    <ds:schemaRef ds:uri="http://www.w3.org/XML/1998/namespace"/>
    <ds:schemaRef ds:uri="cce65957-3435-4e4f-bd24-77042a67e30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21541</TotalTime>
  <Words>4440</Words>
  <Application>Microsoft Office PowerPoint</Application>
  <PresentationFormat>Widescreen</PresentationFormat>
  <Paragraphs>452</Paragraphs>
  <Slides>27</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Aptos</vt:lpstr>
      <vt:lpstr>Aptos Display</vt:lpstr>
      <vt:lpstr>Arial</vt:lpstr>
      <vt:lpstr>Avenir Next</vt:lpstr>
      <vt:lpstr>Courier New</vt:lpstr>
      <vt:lpstr>Gotham</vt:lpstr>
      <vt:lpstr>Symbol</vt:lpstr>
      <vt:lpstr>Tenorite</vt:lpstr>
      <vt:lpstr>1_Office Theme</vt:lpstr>
      <vt:lpstr>Office Theme</vt:lpstr>
      <vt:lpstr>Kansas Water Plan Implementation</vt:lpstr>
      <vt:lpstr>PowerPoint Presentation</vt:lpstr>
      <vt:lpstr>Dynamic 10-year program – allows for adjustments along the way</vt:lpstr>
      <vt:lpstr>Outcomes Overview</vt:lpstr>
      <vt:lpstr>PowerPoint Presentation</vt:lpstr>
      <vt:lpstr>PowerPoint Presentation</vt:lpstr>
      <vt:lpstr>PowerPoint Presentation</vt:lpstr>
      <vt:lpstr>PowerPoint Presentation</vt:lpstr>
      <vt:lpstr>PowerPoint Presentation</vt:lpstr>
      <vt:lpstr>Recommendations Overview</vt:lpstr>
      <vt:lpstr>Waves of 3 – A Generational Promise</vt:lpstr>
      <vt:lpstr>A rolling generational planning target</vt:lpstr>
      <vt:lpstr>PowerPoint Presentation</vt:lpstr>
      <vt:lpstr>A rolling generational planning target</vt:lpstr>
      <vt:lpstr>A rolling generational planning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Updates</vt:lpstr>
      <vt:lpstr>Online Outreach Update</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Water Plan Implementation</dc:title>
  <dc:creator>Amy Link</dc:creator>
  <cp:lastModifiedBy>Vijay Ramasamy [GO]</cp:lastModifiedBy>
  <cp:revision>19</cp:revision>
  <cp:lastPrinted>2024-10-14T10:57:04Z</cp:lastPrinted>
  <dcterms:created xsi:type="dcterms:W3CDTF">2024-08-08T17:20:31Z</dcterms:created>
  <dcterms:modified xsi:type="dcterms:W3CDTF">2024-11-12T15:16:05Z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0x010100227F2A9D7CD5C049AA961ABCF2E1D583</vt:lpwstr>
  </property>
  <property fmtid="{D5CDD505-2E9C-101B-9397-08002B2CF9AE}" pid="3" name="MediaServiceImageTags">
    <vt:lpwstr/>
  </property>
</Properties>
</file>