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notesSlides/notesSlide2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256" r:id="rId5"/>
    <p:sldId id="2134806368" r:id="rId6"/>
    <p:sldId id="2134806371" r:id="rId7"/>
    <p:sldId id="259" r:id="rId8"/>
    <p:sldId id="2134806279" r:id="rId9"/>
    <p:sldId id="2134806478" r:id="rId10"/>
    <p:sldId id="2134806479" r:id="rId11"/>
    <p:sldId id="2134806415" r:id="rId12"/>
    <p:sldId id="2134806431" r:id="rId13"/>
    <p:sldId id="2134806420" r:id="rId14"/>
    <p:sldId id="2134806421" r:id="rId15"/>
    <p:sldId id="2134806488" r:id="rId16"/>
    <p:sldId id="2134806481" r:id="rId17"/>
    <p:sldId id="2134806482" r:id="rId18"/>
    <p:sldId id="2134806483" r:id="rId19"/>
    <p:sldId id="2134806484" r:id="rId20"/>
    <p:sldId id="2134806460" r:id="rId21"/>
    <p:sldId id="2723" r:id="rId22"/>
    <p:sldId id="2134806459" r:id="rId23"/>
    <p:sldId id="2134806450" r:id="rId24"/>
    <p:sldId id="2134806451" r:id="rId25"/>
    <p:sldId id="2134806475" r:id="rId26"/>
    <p:sldId id="2134806477" r:id="rId27"/>
    <p:sldId id="2134806352" r:id="rId28"/>
    <p:sldId id="2134806485" r:id="rId29"/>
    <p:sldId id="2134806466" r:id="rId30"/>
    <p:sldId id="2134806486" r:id="rId31"/>
    <p:sldId id="2134806462" r:id="rId32"/>
    <p:sldId id="2134806487" r:id="rId33"/>
    <p:sldId id="2134806489" r:id="rId34"/>
    <p:sldId id="269" r:id="rId35"/>
    <p:sldId id="2134806490" r:id="rId36"/>
    <p:sldId id="278" r:id="rId37"/>
    <p:sldId id="281" r:id="rId38"/>
    <p:sldId id="284" r:id="rId39"/>
    <p:sldId id="287" r:id="rId40"/>
    <p:sldId id="2134806275" r:id="rId41"/>
    <p:sldId id="2134806491" r:id="rId42"/>
    <p:sldId id="2134806381" r:id="rId43"/>
    <p:sldId id="2134806492" r:id="rId44"/>
    <p:sldId id="2134806493" r:id="rId45"/>
    <p:sldId id="2134806389" r:id="rId46"/>
    <p:sldId id="2134806395" r:id="rId47"/>
    <p:sldId id="2134806396" r:id="rId48"/>
    <p:sldId id="2134806390" r:id="rId49"/>
    <p:sldId id="2134806391" r:id="rId50"/>
    <p:sldId id="2134806392" r:id="rId51"/>
    <p:sldId id="2134806394" r:id="rId52"/>
    <p:sldId id="2134806494" r:id="rId53"/>
    <p:sldId id="2134806461" r:id="rId54"/>
    <p:sldId id="2134806495" r:id="rId55"/>
    <p:sldId id="213480644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8DCD67-ECA6-0100-0063-0E064E423BB8}" name="Amy Link" initials="AL" userId="S::link@highstreetconsulting.com::eafbd6cb-67b1-4c91-870c-e9f18fc54a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8B2"/>
    <a:srgbClr val="EDECB3"/>
    <a:srgbClr val="CDDEB1"/>
    <a:srgbClr val="E7D8EF"/>
    <a:srgbClr val="FAC4BA"/>
    <a:srgbClr val="85C232"/>
    <a:srgbClr val="223A6D"/>
    <a:srgbClr val="0E2D52"/>
    <a:srgbClr val="093A73"/>
    <a:srgbClr val="FED3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2182" autoAdjust="0"/>
  </p:normalViewPr>
  <p:slideViewPr>
    <p:cSldViewPr snapToGrid="0">
      <p:cViewPr varScale="1">
        <p:scale>
          <a:sx n="80" d="100"/>
          <a:sy n="80" d="100"/>
        </p:scale>
        <p:origin x="1758" y="96"/>
      </p:cViewPr>
      <p:guideLst/>
    </p:cSldViewPr>
  </p:slideViewPr>
  <p:notesTextViewPr>
    <p:cViewPr>
      <p:scale>
        <a:sx n="1" d="1"/>
        <a:sy n="1" d="1"/>
      </p:scale>
      <p:origin x="0" y="0"/>
    </p:cViewPr>
  </p:notesTextViewPr>
  <p:sorterViewPr>
    <p:cViewPr>
      <p:scale>
        <a:sx n="100" d="100"/>
        <a:sy n="100" d="100"/>
      </p:scale>
      <p:origin x="0" y="-419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myLink\AppData\Local\Microsoft\Windows\INetCache\Content.Outlook\QT460Z3Q\Copy%20of%20Ag%20Webinar%20Polling%20Question%20Responses%208.13.24_w_Charts%20(002).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myLink\AppData\Local\Microsoft\Windows\INetCache\Content.Outlook\QT460Z3Q\Copy%20of%20Ag%20Webinar%20Polling%20Question%20Responses%208.13.24_w_Charts%20(002).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myLink\AppData\Local\Microsoft\Windows\INetCache\Content.Outlook\QT460Z3Q\Copy%20of%20Ag%20Webinar%20Polling%20Question%20Responses%208.13.24_w_Charts%20(002).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myLink\AppData\Local\Microsoft\Windows\INetCache\Content.Outlook\QT460Z3Q\Copy%20of%20Ag%20Webinar%20Polling%20Question%20Responses%208.13.24_w_Charts%20(002).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myLink\AppData\Local\Microsoft\Windows\INetCache\Content.Outlook\QT460Z3Q\Copy%20of%20Ag%20Webinar%20Polling%20Question%20Responses%208.13.24_w_Charts%20(002).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40795424620967646"/>
          <c:y val="3.5584067639988982E-2"/>
          <c:w val="0.55361191836685708"/>
          <c:h val="0.87171355217815116"/>
        </c:manualLayout>
      </c:layout>
      <c:barChart>
        <c:barDir val="bar"/>
        <c:grouping val="clustered"/>
        <c:varyColors val="0"/>
        <c:ser>
          <c:idx val="0"/>
          <c:order val="0"/>
          <c:tx>
            <c:strRef>
              <c:f>Sheet1!$B$1</c:f>
              <c:strCache>
                <c:ptCount val="1"/>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DD29-4E29-80C3-1A4430050E28}"/>
              </c:ext>
            </c:extLst>
          </c:dPt>
          <c:dPt>
            <c:idx val="1"/>
            <c:invertIfNegative val="0"/>
            <c:bubble3D val="0"/>
            <c:spPr>
              <a:solidFill>
                <a:srgbClr val="507CB6"/>
              </a:solidFill>
              <a:ln w="0">
                <a:noFill/>
              </a:ln>
            </c:spPr>
            <c:extLst>
              <c:ext xmlns:c16="http://schemas.microsoft.com/office/drawing/2014/chart" uri="{C3380CC4-5D6E-409C-BE32-E72D297353CC}">
                <c16:uniqueId val="{00000003-DD29-4E29-80C3-1A4430050E28}"/>
              </c:ext>
            </c:extLst>
          </c:dPt>
          <c:dPt>
            <c:idx val="2"/>
            <c:invertIfNegative val="0"/>
            <c:bubble3D val="0"/>
            <c:spPr>
              <a:solidFill>
                <a:srgbClr val="F9BE00"/>
              </a:solidFill>
              <a:ln w="0">
                <a:noFill/>
              </a:ln>
            </c:spPr>
            <c:extLst>
              <c:ext xmlns:c16="http://schemas.microsoft.com/office/drawing/2014/chart" uri="{C3380CC4-5D6E-409C-BE32-E72D297353CC}">
                <c16:uniqueId val="{00000005-DD29-4E29-80C3-1A4430050E28}"/>
              </c:ext>
            </c:extLst>
          </c:dPt>
          <c:dPt>
            <c:idx val="3"/>
            <c:invertIfNegative val="0"/>
            <c:bubble3D val="0"/>
            <c:spPr>
              <a:solidFill>
                <a:srgbClr val="6BC8CD"/>
              </a:solidFill>
              <a:ln w="0">
                <a:noFill/>
              </a:ln>
            </c:spPr>
            <c:extLst>
              <c:ext xmlns:c16="http://schemas.microsoft.com/office/drawing/2014/chart" uri="{C3380CC4-5D6E-409C-BE32-E72D297353CC}">
                <c16:uniqueId val="{00000007-DD29-4E29-80C3-1A4430050E28}"/>
              </c:ext>
            </c:extLst>
          </c:dPt>
          <c:dPt>
            <c:idx val="4"/>
            <c:invertIfNegative val="0"/>
            <c:bubble3D val="0"/>
            <c:spPr>
              <a:solidFill>
                <a:srgbClr val="FF8B4F"/>
              </a:solidFill>
              <a:ln w="0">
                <a:noFill/>
              </a:ln>
            </c:spPr>
            <c:extLst>
              <c:ext xmlns:c16="http://schemas.microsoft.com/office/drawing/2014/chart" uri="{C3380CC4-5D6E-409C-BE32-E72D297353CC}">
                <c16:uniqueId val="{00000009-DD29-4E29-80C3-1A4430050E28}"/>
              </c:ext>
            </c:extLst>
          </c:dPt>
          <c:dPt>
            <c:idx val="5"/>
            <c:invertIfNegative val="0"/>
            <c:bubble3D val="0"/>
            <c:spPr>
              <a:solidFill>
                <a:srgbClr val="7D5E90"/>
              </a:solidFill>
              <a:ln w="0">
                <a:noFill/>
              </a:ln>
            </c:spPr>
            <c:extLst>
              <c:ext xmlns:c16="http://schemas.microsoft.com/office/drawing/2014/chart" uri="{C3380CC4-5D6E-409C-BE32-E72D297353CC}">
                <c16:uniqueId val="{0000000B-DD29-4E29-80C3-1A4430050E28}"/>
              </c:ext>
            </c:extLst>
          </c:dPt>
          <c:dPt>
            <c:idx val="6"/>
            <c:invertIfNegative val="0"/>
            <c:bubble3D val="0"/>
            <c:spPr>
              <a:solidFill>
                <a:srgbClr val="D25F90"/>
              </a:solidFill>
              <a:ln w="0">
                <a:noFill/>
              </a:ln>
            </c:spPr>
            <c:extLst>
              <c:ext xmlns:c16="http://schemas.microsoft.com/office/drawing/2014/chart" uri="{C3380CC4-5D6E-409C-BE32-E72D297353CC}">
                <c16:uniqueId val="{0000000D-DD29-4E29-80C3-1A4430050E28}"/>
              </c:ext>
            </c:extLst>
          </c:dPt>
          <c:dPt>
            <c:idx val="7"/>
            <c:invertIfNegative val="0"/>
            <c:bubble3D val="0"/>
            <c:spPr>
              <a:solidFill>
                <a:srgbClr val="C7B879"/>
              </a:solidFill>
              <a:ln w="0">
                <a:noFill/>
              </a:ln>
            </c:spPr>
            <c:extLst>
              <c:ext xmlns:c16="http://schemas.microsoft.com/office/drawing/2014/chart" uri="{C3380CC4-5D6E-409C-BE32-E72D297353CC}">
                <c16:uniqueId val="{0000000F-DD29-4E29-80C3-1A4430050E28}"/>
              </c:ext>
            </c:extLst>
          </c:dPt>
          <c:dPt>
            <c:idx val="8"/>
            <c:invertIfNegative val="0"/>
            <c:bubble3D val="0"/>
            <c:spPr>
              <a:solidFill>
                <a:srgbClr val="DB4D5C"/>
              </a:solidFill>
              <a:ln w="0">
                <a:noFill/>
              </a:ln>
            </c:spPr>
            <c:extLst>
              <c:ext xmlns:c16="http://schemas.microsoft.com/office/drawing/2014/chart" uri="{C3380CC4-5D6E-409C-BE32-E72D297353CC}">
                <c16:uniqueId val="{00000011-DD29-4E29-80C3-1A4430050E28}"/>
              </c:ext>
            </c:extLst>
          </c:dPt>
          <c:dPt>
            <c:idx val="9"/>
            <c:invertIfNegative val="0"/>
            <c:bubble3D val="0"/>
            <c:spPr>
              <a:solidFill>
                <a:srgbClr val="768086"/>
              </a:solidFill>
              <a:ln w="0">
                <a:noFill/>
              </a:ln>
            </c:spPr>
            <c:extLst>
              <c:ext xmlns:c16="http://schemas.microsoft.com/office/drawing/2014/chart" uri="{C3380CC4-5D6E-409C-BE32-E72D297353CC}">
                <c16:uniqueId val="{00000013-DD29-4E29-80C3-1A4430050E28}"/>
              </c:ext>
            </c:extLst>
          </c:dPt>
          <c:dPt>
            <c:idx val="10"/>
            <c:invertIfNegative val="0"/>
            <c:bubble3D val="0"/>
            <c:spPr>
              <a:solidFill>
                <a:srgbClr val="00BF6F"/>
              </a:solidFill>
              <a:ln w="0">
                <a:noFill/>
              </a:ln>
            </c:spPr>
            <c:extLst>
              <c:ext xmlns:c16="http://schemas.microsoft.com/office/drawing/2014/chart" uri="{C3380CC4-5D6E-409C-BE32-E72D297353CC}">
                <c16:uniqueId val="{00000015-DD29-4E29-80C3-1A4430050E28}"/>
              </c:ext>
            </c:extLst>
          </c:dPt>
          <c:dLbls>
            <c:spPr>
              <a:noFill/>
              <a:ln>
                <a:noFill/>
              </a:ln>
              <a:effectLst/>
            </c:spPr>
            <c:txPr>
              <a:bodyPr wrap="square" lIns="38100" tIns="19050" rIns="38100" bIns="19050" anchor="ctr">
                <a:spAutoFit/>
              </a:bodyPr>
              <a:lstStyle/>
              <a:p>
                <a:pPr>
                  <a:defRPr sz="2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Conservation</c:v>
                </c:pt>
                <c:pt idx="1">
                  <c:v>Economic Development</c:v>
                </c:pt>
                <c:pt idx="2">
                  <c:v>Environmentalist</c:v>
                </c:pt>
                <c:pt idx="3">
                  <c:v>Federal Government</c:v>
                </c:pt>
                <c:pt idx="4">
                  <c:v>Food Processing and Manufacturing</c:v>
                </c:pt>
                <c:pt idx="5">
                  <c:v>Grain Producer</c:v>
                </c:pt>
                <c:pt idx="6">
                  <c:v>Healthcare/Public Health Advocate</c:v>
                </c:pt>
                <c:pt idx="7">
                  <c:v>Livestock Producer</c:v>
                </c:pt>
                <c:pt idx="8">
                  <c:v>Local Government (City or County)</c:v>
                </c:pt>
                <c:pt idx="9">
                  <c:v>Research</c:v>
                </c:pt>
                <c:pt idx="10">
                  <c:v>State Government</c:v>
                </c:pt>
              </c:strCache>
            </c:strRef>
          </c:cat>
          <c:val>
            <c:numRef>
              <c:f>Sheet1!$B$2:$B$12</c:f>
              <c:numCache>
                <c:formatCode>0%</c:formatCode>
                <c:ptCount val="11"/>
                <c:pt idx="0">
                  <c:v>0.182</c:v>
                </c:pt>
                <c:pt idx="1">
                  <c:v>8.2699999999999996E-2</c:v>
                </c:pt>
                <c:pt idx="2">
                  <c:v>4.4900000000000002E-2</c:v>
                </c:pt>
                <c:pt idx="3">
                  <c:v>2.8400000000000002E-2</c:v>
                </c:pt>
                <c:pt idx="4">
                  <c:v>1.4200000000000001E-2</c:v>
                </c:pt>
                <c:pt idx="5">
                  <c:v>6.3799999999999996E-2</c:v>
                </c:pt>
                <c:pt idx="6">
                  <c:v>9.4999999999999998E-3</c:v>
                </c:pt>
                <c:pt idx="7">
                  <c:v>5.91E-2</c:v>
                </c:pt>
                <c:pt idx="8">
                  <c:v>0.34749999999999998</c:v>
                </c:pt>
                <c:pt idx="9">
                  <c:v>9.4600000000000004E-2</c:v>
                </c:pt>
                <c:pt idx="10">
                  <c:v>7.3300000000000004E-2</c:v>
                </c:pt>
              </c:numCache>
            </c:numRef>
          </c:val>
          <c:extLst>
            <c:ext xmlns:c16="http://schemas.microsoft.com/office/drawing/2014/chart" uri="{C3380CC4-5D6E-409C-BE32-E72D297353CC}">
              <c16:uniqueId val="{00000016-DD29-4E29-80C3-1A4430050E28}"/>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2000" b="0">
                <a:solidFill>
                  <a:schemeClr val="tx1"/>
                </a:solidFill>
              </a:defRPr>
            </a:pPr>
            <a:endParaRPr lang="en-US"/>
          </a:p>
        </c:txPr>
        <c:crossAx val="2113994440"/>
        <c:crosses val="autoZero"/>
        <c:auto val="1"/>
        <c:lblAlgn val="ctr"/>
        <c:lblOffset val="100"/>
        <c:noMultiLvlLbl val="0"/>
      </c:catAx>
      <c:valAx>
        <c:axId val="2113994440"/>
        <c:scaling>
          <c:orientation val="minMax"/>
          <c:max val="1"/>
          <c:min val="0"/>
        </c:scaling>
        <c:delete val="1"/>
        <c:axPos val="b"/>
        <c:numFmt formatCode="0%" sourceLinked="0"/>
        <c:majorTickMark val="out"/>
        <c:minorTickMark val="none"/>
        <c:tickLblPos val="nextTo"/>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barChart>
        <c:barDir val="bar"/>
        <c:grouping val="clustered"/>
        <c:varyColors val="0"/>
        <c:ser>
          <c:idx val="0"/>
          <c:order val="0"/>
          <c:tx>
            <c:strRef>
              <c:f>Sheet1!$B$1</c:f>
              <c:strCache>
                <c:ptCount val="1"/>
                <c:pt idx="0">
                  <c:v>Series 1</c:v>
                </c:pt>
              </c:strCache>
            </c:strRef>
          </c:tx>
          <c:invertIfNegative val="1"/>
          <c:dPt>
            <c:idx val="0"/>
            <c:invertIfNegative val="1"/>
            <c:bubble3D val="0"/>
            <c:spPr>
              <a:solidFill>
                <a:srgbClr val="2C7FB8"/>
              </a:solidFill>
            </c:spPr>
            <c:extLst>
              <c:ext xmlns:c16="http://schemas.microsoft.com/office/drawing/2014/chart" uri="{C3380CC4-5D6E-409C-BE32-E72D297353CC}">
                <c16:uniqueId val="{00000001-9779-4EBD-9F3F-B3F254C1E27B}"/>
              </c:ext>
            </c:extLst>
          </c:dPt>
          <c:dPt>
            <c:idx val="1"/>
            <c:invertIfNegative val="1"/>
            <c:bubble3D val="0"/>
            <c:spPr>
              <a:solidFill>
                <a:srgbClr val="2C7FB8"/>
              </a:solidFill>
            </c:spPr>
            <c:extLst>
              <c:ext xmlns:c16="http://schemas.microsoft.com/office/drawing/2014/chart" uri="{C3380CC4-5D6E-409C-BE32-E72D297353CC}">
                <c16:uniqueId val="{00000003-9779-4EBD-9F3F-B3F254C1E27B}"/>
              </c:ext>
            </c:extLst>
          </c:dPt>
          <c:dPt>
            <c:idx val="2"/>
            <c:invertIfNegative val="1"/>
            <c:bubble3D val="0"/>
            <c:spPr>
              <a:solidFill>
                <a:srgbClr val="2C7FB8"/>
              </a:solidFill>
            </c:spPr>
            <c:extLst>
              <c:ext xmlns:c16="http://schemas.microsoft.com/office/drawing/2014/chart" uri="{C3380CC4-5D6E-409C-BE32-E72D297353CC}">
                <c16:uniqueId val="{00000005-9779-4EBD-9F3F-B3F254C1E27B}"/>
              </c:ext>
            </c:extLst>
          </c:dPt>
          <c:dPt>
            <c:idx val="3"/>
            <c:invertIfNegative val="1"/>
            <c:bubble3D val="0"/>
            <c:spPr>
              <a:solidFill>
                <a:srgbClr val="2C7FB8"/>
              </a:solidFill>
            </c:spPr>
            <c:extLst>
              <c:ext xmlns:c16="http://schemas.microsoft.com/office/drawing/2014/chart" uri="{C3380CC4-5D6E-409C-BE32-E72D297353CC}">
                <c16:uniqueId val="{00000007-9779-4EBD-9F3F-B3F254C1E27B}"/>
              </c:ext>
            </c:extLst>
          </c:dPt>
          <c:dPt>
            <c:idx val="4"/>
            <c:invertIfNegative val="1"/>
            <c:bubble3D val="0"/>
            <c:spPr>
              <a:solidFill>
                <a:srgbClr val="2C7FB8"/>
              </a:solidFill>
            </c:spPr>
            <c:extLst>
              <c:ext xmlns:c16="http://schemas.microsoft.com/office/drawing/2014/chart" uri="{C3380CC4-5D6E-409C-BE32-E72D297353CC}">
                <c16:uniqueId val="{00000009-9779-4EBD-9F3F-B3F254C1E27B}"/>
              </c:ext>
            </c:extLst>
          </c:dPt>
          <c:dPt>
            <c:idx val="5"/>
            <c:invertIfNegative val="1"/>
            <c:bubble3D val="0"/>
            <c:spPr>
              <a:solidFill>
                <a:srgbClr val="2C7FB8"/>
              </a:solidFill>
            </c:spPr>
            <c:extLst>
              <c:ext xmlns:c16="http://schemas.microsoft.com/office/drawing/2014/chart" uri="{C3380CC4-5D6E-409C-BE32-E72D297353CC}">
                <c16:uniqueId val="{0000000B-9779-4EBD-9F3F-B3F254C1E27B}"/>
              </c:ext>
            </c:extLst>
          </c:dPt>
          <c:dPt>
            <c:idx val="6"/>
            <c:invertIfNegative val="1"/>
            <c:bubble3D val="0"/>
            <c:spPr>
              <a:solidFill>
                <a:srgbClr val="2C7FB8"/>
              </a:solidFill>
            </c:spPr>
            <c:extLst>
              <c:ext xmlns:c16="http://schemas.microsoft.com/office/drawing/2014/chart" uri="{C3380CC4-5D6E-409C-BE32-E72D297353CC}">
                <c16:uniqueId val="{0000000D-9779-4EBD-9F3F-B3F254C1E27B}"/>
              </c:ext>
            </c:extLst>
          </c:dPt>
          <c:dPt>
            <c:idx val="7"/>
            <c:invertIfNegative val="1"/>
            <c:bubble3D val="0"/>
            <c:spPr>
              <a:solidFill>
                <a:srgbClr val="2C7FB8"/>
              </a:solidFill>
            </c:spPr>
            <c:extLst>
              <c:ext xmlns:c16="http://schemas.microsoft.com/office/drawing/2014/chart" uri="{C3380CC4-5D6E-409C-BE32-E72D297353CC}">
                <c16:uniqueId val="{0000000F-9779-4EBD-9F3F-B3F254C1E27B}"/>
              </c:ext>
            </c:extLst>
          </c:dPt>
          <c:dPt>
            <c:idx val="8"/>
            <c:invertIfNegative val="1"/>
            <c:bubble3D val="0"/>
            <c:spPr>
              <a:solidFill>
                <a:srgbClr val="2C7FB8"/>
              </a:solidFill>
            </c:spPr>
            <c:extLst>
              <c:ext xmlns:c16="http://schemas.microsoft.com/office/drawing/2014/chart" uri="{C3380CC4-5D6E-409C-BE32-E72D297353CC}">
                <c16:uniqueId val="{00000011-9779-4EBD-9F3F-B3F254C1E27B}"/>
              </c:ext>
            </c:extLst>
          </c:dPt>
          <c:dLbls>
            <c:dLbl>
              <c:idx val="0"/>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9779-4EBD-9F3F-B3F254C1E27B}"/>
                </c:ext>
              </c:extLst>
            </c:dLbl>
            <c:dLbl>
              <c:idx val="1"/>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9779-4EBD-9F3F-B3F254C1E27B}"/>
                </c:ext>
              </c:extLst>
            </c:dLbl>
            <c:dLbl>
              <c:idx val="2"/>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9779-4EBD-9F3F-B3F254C1E27B}"/>
                </c:ext>
              </c:extLst>
            </c:dLbl>
            <c:dLbl>
              <c:idx val="3"/>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9779-4EBD-9F3F-B3F254C1E27B}"/>
                </c:ext>
              </c:extLst>
            </c:dLbl>
            <c:dLbl>
              <c:idx val="4"/>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9779-4EBD-9F3F-B3F254C1E27B}"/>
                </c:ext>
              </c:extLst>
            </c:dLbl>
            <c:dLbl>
              <c:idx val="5"/>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9779-4EBD-9F3F-B3F254C1E27B}"/>
                </c:ext>
              </c:extLst>
            </c:dLbl>
            <c:dLbl>
              <c:idx val="6"/>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9779-4EBD-9F3F-B3F254C1E27B}"/>
                </c:ext>
              </c:extLst>
            </c:dLbl>
            <c:dLbl>
              <c:idx val="7"/>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F-9779-4EBD-9F3F-B3F254C1E27B}"/>
                </c:ext>
              </c:extLst>
            </c:dLbl>
            <c:dLbl>
              <c:idx val="8"/>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1-9779-4EBD-9F3F-B3F254C1E27B}"/>
                </c:ext>
              </c:extLst>
            </c:dLbl>
            <c:spPr>
              <a:noFill/>
              <a:ln>
                <a:noFill/>
              </a:ln>
              <a:effectLst/>
            </c:spPr>
            <c:txPr>
              <a:bodyPr wrap="square" lIns="38100" tIns="19050" rIns="38100" bIns="19050" anchor="ctr">
                <a:spAutoFit/>
              </a:bodyPr>
              <a:lstStyle/>
              <a:p>
                <a:pPr>
                  <a:defRPr sz="2400"/>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Sheet1!$A$2:$A$10</c:f>
              <c:strCache>
                <c:ptCount val="9"/>
                <c:pt idx="0">
                  <c:v>PFAS</c:v>
                </c:pt>
                <c:pt idx="1">
                  <c:v>Nitrates</c:v>
                </c:pt>
                <c:pt idx="2">
                  <c:v>Nutrients/HABs</c:v>
                </c:pt>
                <c:pt idx="3">
                  <c:v>Lead</c:v>
                </c:pt>
                <c:pt idx="4">
                  <c:v>Solvents</c:v>
                </c:pt>
                <c:pt idx="5">
                  <c:v>Pesticides</c:v>
                </c:pt>
                <c:pt idx="6">
                  <c:v>Petrolium</c:v>
                </c:pt>
                <c:pt idx="7">
                  <c:v>Not sure</c:v>
                </c:pt>
                <c:pt idx="8">
                  <c:v>Other (Please specify)</c:v>
                </c:pt>
              </c:strCache>
            </c:strRef>
          </c:cat>
          <c:val>
            <c:numRef>
              <c:f>Sheet1!$B$2:$B$10</c:f>
              <c:numCache>
                <c:formatCode>0%</c:formatCode>
                <c:ptCount val="9"/>
                <c:pt idx="0">
                  <c:v>0.4</c:v>
                </c:pt>
                <c:pt idx="1">
                  <c:v>0.69</c:v>
                </c:pt>
                <c:pt idx="2">
                  <c:v>0.38</c:v>
                </c:pt>
                <c:pt idx="3">
                  <c:v>0.2</c:v>
                </c:pt>
                <c:pt idx="4">
                  <c:v>0.16</c:v>
                </c:pt>
                <c:pt idx="5">
                  <c:v>0.36</c:v>
                </c:pt>
                <c:pt idx="6">
                  <c:v>0.16</c:v>
                </c:pt>
                <c:pt idx="7">
                  <c:v>0.06</c:v>
                </c:pt>
                <c:pt idx="8">
                  <c:v>0.03</c:v>
                </c:pt>
              </c:numCache>
            </c:numRef>
          </c:val>
          <c:extLst>
            <c:ext xmlns:c16="http://schemas.microsoft.com/office/drawing/2014/chart" uri="{C3380CC4-5D6E-409C-BE32-E72D297353CC}">
              <c16:uniqueId val="{00000012-9779-4EBD-9F3F-B3F254C1E27B}"/>
            </c:ext>
          </c:extLst>
        </c:ser>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2000" b="1"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barChart>
        <c:barDir val="bar"/>
        <c:grouping val="clustered"/>
        <c:varyColors val="0"/>
        <c:ser>
          <c:idx val="0"/>
          <c:order val="0"/>
          <c:tx>
            <c:strRef>
              <c:f>Sheet1!$B$1</c:f>
              <c:strCache>
                <c:ptCount val="1"/>
                <c:pt idx="0">
                  <c:v>Series 1</c:v>
                </c:pt>
              </c:strCache>
            </c:strRef>
          </c:tx>
          <c:invertIfNegative val="1"/>
          <c:dPt>
            <c:idx val="0"/>
            <c:invertIfNegative val="1"/>
            <c:bubble3D val="0"/>
            <c:spPr>
              <a:solidFill>
                <a:srgbClr val="2C7FB8"/>
              </a:solidFill>
            </c:spPr>
            <c:extLst>
              <c:ext xmlns:c16="http://schemas.microsoft.com/office/drawing/2014/chart" uri="{C3380CC4-5D6E-409C-BE32-E72D297353CC}">
                <c16:uniqueId val="{00000001-3B3E-4014-ACC2-9BFF913E4F1B}"/>
              </c:ext>
            </c:extLst>
          </c:dPt>
          <c:dPt>
            <c:idx val="1"/>
            <c:invertIfNegative val="1"/>
            <c:bubble3D val="0"/>
            <c:spPr>
              <a:solidFill>
                <a:srgbClr val="2C7FB8"/>
              </a:solidFill>
            </c:spPr>
            <c:extLst>
              <c:ext xmlns:c16="http://schemas.microsoft.com/office/drawing/2014/chart" uri="{C3380CC4-5D6E-409C-BE32-E72D297353CC}">
                <c16:uniqueId val="{00000003-3B3E-4014-ACC2-9BFF913E4F1B}"/>
              </c:ext>
            </c:extLst>
          </c:dPt>
          <c:dPt>
            <c:idx val="2"/>
            <c:invertIfNegative val="1"/>
            <c:bubble3D val="0"/>
            <c:spPr>
              <a:solidFill>
                <a:srgbClr val="2C7FB8"/>
              </a:solidFill>
            </c:spPr>
            <c:extLst>
              <c:ext xmlns:c16="http://schemas.microsoft.com/office/drawing/2014/chart" uri="{C3380CC4-5D6E-409C-BE32-E72D297353CC}">
                <c16:uniqueId val="{00000005-3B3E-4014-ACC2-9BFF913E4F1B}"/>
              </c:ext>
            </c:extLst>
          </c:dPt>
          <c:dPt>
            <c:idx val="3"/>
            <c:invertIfNegative val="1"/>
            <c:bubble3D val="0"/>
            <c:spPr>
              <a:solidFill>
                <a:srgbClr val="2C7FB8"/>
              </a:solidFill>
            </c:spPr>
            <c:extLst>
              <c:ext xmlns:c16="http://schemas.microsoft.com/office/drawing/2014/chart" uri="{C3380CC4-5D6E-409C-BE32-E72D297353CC}">
                <c16:uniqueId val="{00000007-3B3E-4014-ACC2-9BFF913E4F1B}"/>
              </c:ext>
            </c:extLst>
          </c:dPt>
          <c:dPt>
            <c:idx val="4"/>
            <c:invertIfNegative val="1"/>
            <c:bubble3D val="0"/>
            <c:spPr>
              <a:solidFill>
                <a:srgbClr val="2C7FB8"/>
              </a:solidFill>
            </c:spPr>
            <c:extLst>
              <c:ext xmlns:c16="http://schemas.microsoft.com/office/drawing/2014/chart" uri="{C3380CC4-5D6E-409C-BE32-E72D297353CC}">
                <c16:uniqueId val="{00000009-3B3E-4014-ACC2-9BFF913E4F1B}"/>
              </c:ext>
            </c:extLst>
          </c:dPt>
          <c:dLbls>
            <c:dLbl>
              <c:idx val="0"/>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3B3E-4014-ACC2-9BFF913E4F1B}"/>
                </c:ext>
              </c:extLst>
            </c:dLbl>
            <c:dLbl>
              <c:idx val="1"/>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3B3E-4014-ACC2-9BFF913E4F1B}"/>
                </c:ext>
              </c:extLst>
            </c:dLbl>
            <c:dLbl>
              <c:idx val="2"/>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3B3E-4014-ACC2-9BFF913E4F1B}"/>
                </c:ext>
              </c:extLst>
            </c:dLbl>
            <c:dLbl>
              <c:idx val="3"/>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3B3E-4014-ACC2-9BFF913E4F1B}"/>
                </c:ext>
              </c:extLst>
            </c:dLbl>
            <c:dLbl>
              <c:idx val="4"/>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3B3E-4014-ACC2-9BFF913E4F1B}"/>
                </c:ext>
              </c:extLst>
            </c:dLbl>
            <c:spPr>
              <a:noFill/>
              <a:ln>
                <a:noFill/>
              </a:ln>
              <a:effectLst/>
            </c:spPr>
            <c:txPr>
              <a:bodyPr wrap="square" lIns="38100" tIns="19050" rIns="38100" bIns="19050" anchor="ctr">
                <a:spAutoFit/>
              </a:bodyPr>
              <a:lstStyle/>
              <a:p>
                <a:pPr>
                  <a:defRPr sz="2800"/>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Sheet1!$A$2:$A$6</c:f>
              <c:strCache>
                <c:ptCount val="5"/>
                <c:pt idx="0">
                  <c:v>Very concerned</c:v>
                </c:pt>
                <c:pt idx="1">
                  <c:v>Concerned</c:v>
                </c:pt>
                <c:pt idx="2">
                  <c:v>Not sure</c:v>
                </c:pt>
                <c:pt idx="3">
                  <c:v>Slightly concerned</c:v>
                </c:pt>
                <c:pt idx="4">
                  <c:v>Not concerned</c:v>
                </c:pt>
              </c:strCache>
            </c:strRef>
          </c:cat>
          <c:val>
            <c:numRef>
              <c:f>Sheet1!$B$2:$B$6</c:f>
              <c:numCache>
                <c:formatCode>0%</c:formatCode>
                <c:ptCount val="5"/>
                <c:pt idx="0">
                  <c:v>0.16</c:v>
                </c:pt>
                <c:pt idx="1">
                  <c:v>0.46</c:v>
                </c:pt>
                <c:pt idx="2">
                  <c:v>0.08</c:v>
                </c:pt>
                <c:pt idx="3">
                  <c:v>0.22</c:v>
                </c:pt>
                <c:pt idx="4">
                  <c:v>7.0000000000000007E-2</c:v>
                </c:pt>
              </c:numCache>
            </c:numRef>
          </c:val>
          <c:extLst>
            <c:ext xmlns:c16="http://schemas.microsoft.com/office/drawing/2014/chart" uri="{C3380CC4-5D6E-409C-BE32-E72D297353CC}">
              <c16:uniqueId val="{0000000A-3B3E-4014-ACC2-9BFF913E4F1B}"/>
            </c:ext>
          </c:extLst>
        </c:ser>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2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barChart>
        <c:barDir val="bar"/>
        <c:grouping val="clustered"/>
        <c:varyColors val="0"/>
        <c:ser>
          <c:idx val="0"/>
          <c:order val="0"/>
          <c:tx>
            <c:strRef>
              <c:f>Sheet1!$B$1</c:f>
              <c:strCache>
                <c:ptCount val="1"/>
                <c:pt idx="0">
                  <c:v>Series 1</c:v>
                </c:pt>
              </c:strCache>
            </c:strRef>
          </c:tx>
          <c:invertIfNegative val="1"/>
          <c:dPt>
            <c:idx val="0"/>
            <c:invertIfNegative val="1"/>
            <c:bubble3D val="0"/>
            <c:spPr>
              <a:solidFill>
                <a:srgbClr val="2C7FB8"/>
              </a:solidFill>
            </c:spPr>
            <c:extLst>
              <c:ext xmlns:c16="http://schemas.microsoft.com/office/drawing/2014/chart" uri="{C3380CC4-5D6E-409C-BE32-E72D297353CC}">
                <c16:uniqueId val="{00000001-24C2-48B7-8540-A1CFC79650A8}"/>
              </c:ext>
            </c:extLst>
          </c:dPt>
          <c:dPt>
            <c:idx val="1"/>
            <c:invertIfNegative val="1"/>
            <c:bubble3D val="0"/>
            <c:spPr>
              <a:solidFill>
                <a:srgbClr val="2C7FB8"/>
              </a:solidFill>
            </c:spPr>
            <c:extLst>
              <c:ext xmlns:c16="http://schemas.microsoft.com/office/drawing/2014/chart" uri="{C3380CC4-5D6E-409C-BE32-E72D297353CC}">
                <c16:uniqueId val="{00000003-24C2-48B7-8540-A1CFC79650A8}"/>
              </c:ext>
            </c:extLst>
          </c:dPt>
          <c:dPt>
            <c:idx val="2"/>
            <c:invertIfNegative val="1"/>
            <c:bubble3D val="0"/>
            <c:spPr>
              <a:solidFill>
                <a:srgbClr val="2C7FB8"/>
              </a:solidFill>
            </c:spPr>
            <c:extLst>
              <c:ext xmlns:c16="http://schemas.microsoft.com/office/drawing/2014/chart" uri="{C3380CC4-5D6E-409C-BE32-E72D297353CC}">
                <c16:uniqueId val="{00000005-24C2-48B7-8540-A1CFC79650A8}"/>
              </c:ext>
            </c:extLst>
          </c:dPt>
          <c:dPt>
            <c:idx val="3"/>
            <c:invertIfNegative val="1"/>
            <c:bubble3D val="0"/>
            <c:spPr>
              <a:solidFill>
                <a:srgbClr val="2C7FB8"/>
              </a:solidFill>
            </c:spPr>
            <c:extLst>
              <c:ext xmlns:c16="http://schemas.microsoft.com/office/drawing/2014/chart" uri="{C3380CC4-5D6E-409C-BE32-E72D297353CC}">
                <c16:uniqueId val="{00000007-24C2-48B7-8540-A1CFC79650A8}"/>
              </c:ext>
            </c:extLst>
          </c:dPt>
          <c:dPt>
            <c:idx val="4"/>
            <c:invertIfNegative val="1"/>
            <c:bubble3D val="0"/>
            <c:spPr>
              <a:solidFill>
                <a:srgbClr val="2C7FB8"/>
              </a:solidFill>
            </c:spPr>
            <c:extLst>
              <c:ext xmlns:c16="http://schemas.microsoft.com/office/drawing/2014/chart" uri="{C3380CC4-5D6E-409C-BE32-E72D297353CC}">
                <c16:uniqueId val="{00000009-24C2-48B7-8540-A1CFC79650A8}"/>
              </c:ext>
            </c:extLst>
          </c:dPt>
          <c:dPt>
            <c:idx val="5"/>
            <c:invertIfNegative val="1"/>
            <c:bubble3D val="0"/>
            <c:spPr>
              <a:solidFill>
                <a:srgbClr val="2C7FB8"/>
              </a:solidFill>
            </c:spPr>
            <c:extLst>
              <c:ext xmlns:c16="http://schemas.microsoft.com/office/drawing/2014/chart" uri="{C3380CC4-5D6E-409C-BE32-E72D297353CC}">
                <c16:uniqueId val="{0000000B-24C2-48B7-8540-A1CFC79650A8}"/>
              </c:ext>
            </c:extLst>
          </c:dPt>
          <c:dPt>
            <c:idx val="6"/>
            <c:invertIfNegative val="1"/>
            <c:bubble3D val="0"/>
            <c:spPr>
              <a:solidFill>
                <a:srgbClr val="2C7FB8"/>
              </a:solidFill>
            </c:spPr>
            <c:extLst>
              <c:ext xmlns:c16="http://schemas.microsoft.com/office/drawing/2014/chart" uri="{C3380CC4-5D6E-409C-BE32-E72D297353CC}">
                <c16:uniqueId val="{0000000D-24C2-48B7-8540-A1CFC79650A8}"/>
              </c:ext>
            </c:extLst>
          </c:dPt>
          <c:dPt>
            <c:idx val="7"/>
            <c:invertIfNegative val="1"/>
            <c:bubble3D val="0"/>
            <c:spPr>
              <a:solidFill>
                <a:srgbClr val="2C7FB8"/>
              </a:solidFill>
            </c:spPr>
            <c:extLst>
              <c:ext xmlns:c16="http://schemas.microsoft.com/office/drawing/2014/chart" uri="{C3380CC4-5D6E-409C-BE32-E72D297353CC}">
                <c16:uniqueId val="{0000000F-24C2-48B7-8540-A1CFC79650A8}"/>
              </c:ext>
            </c:extLst>
          </c:dPt>
          <c:dPt>
            <c:idx val="8"/>
            <c:invertIfNegative val="1"/>
            <c:bubble3D val="0"/>
            <c:spPr>
              <a:solidFill>
                <a:srgbClr val="2C7FB8"/>
              </a:solidFill>
            </c:spPr>
            <c:extLst>
              <c:ext xmlns:c16="http://schemas.microsoft.com/office/drawing/2014/chart" uri="{C3380CC4-5D6E-409C-BE32-E72D297353CC}">
                <c16:uniqueId val="{00000011-24C2-48B7-8540-A1CFC79650A8}"/>
              </c:ext>
            </c:extLst>
          </c:dPt>
          <c:dPt>
            <c:idx val="9"/>
            <c:invertIfNegative val="1"/>
            <c:bubble3D val="0"/>
            <c:spPr>
              <a:solidFill>
                <a:srgbClr val="2C7FB8"/>
              </a:solidFill>
            </c:spPr>
            <c:extLst>
              <c:ext xmlns:c16="http://schemas.microsoft.com/office/drawing/2014/chart" uri="{C3380CC4-5D6E-409C-BE32-E72D297353CC}">
                <c16:uniqueId val="{00000013-24C2-48B7-8540-A1CFC79650A8}"/>
              </c:ext>
            </c:extLst>
          </c:dPt>
          <c:dLbls>
            <c:dLbl>
              <c:idx val="0"/>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24C2-48B7-8540-A1CFC79650A8}"/>
                </c:ext>
              </c:extLst>
            </c:dLbl>
            <c:dLbl>
              <c:idx val="1"/>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24C2-48B7-8540-A1CFC79650A8}"/>
                </c:ext>
              </c:extLst>
            </c:dLbl>
            <c:dLbl>
              <c:idx val="2"/>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24C2-48B7-8540-A1CFC79650A8}"/>
                </c:ext>
              </c:extLst>
            </c:dLbl>
            <c:dLbl>
              <c:idx val="3"/>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24C2-48B7-8540-A1CFC79650A8}"/>
                </c:ext>
              </c:extLst>
            </c:dLbl>
            <c:dLbl>
              <c:idx val="4"/>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24C2-48B7-8540-A1CFC79650A8}"/>
                </c:ext>
              </c:extLst>
            </c:dLbl>
            <c:dLbl>
              <c:idx val="5"/>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24C2-48B7-8540-A1CFC79650A8}"/>
                </c:ext>
              </c:extLst>
            </c:dLbl>
            <c:dLbl>
              <c:idx val="6"/>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24C2-48B7-8540-A1CFC79650A8}"/>
                </c:ext>
              </c:extLst>
            </c:dLbl>
            <c:dLbl>
              <c:idx val="7"/>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F-24C2-48B7-8540-A1CFC79650A8}"/>
                </c:ext>
              </c:extLst>
            </c:dLbl>
            <c:dLbl>
              <c:idx val="8"/>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1-24C2-48B7-8540-A1CFC79650A8}"/>
                </c:ext>
              </c:extLst>
            </c:dLbl>
            <c:dLbl>
              <c:idx val="9"/>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3-24C2-48B7-8540-A1CFC79650A8}"/>
                </c:ext>
              </c:extLst>
            </c:dLbl>
            <c:spPr>
              <a:noFill/>
              <a:ln>
                <a:noFill/>
              </a:ln>
              <a:effectLst/>
            </c:spPr>
            <c:txPr>
              <a:bodyPr wrap="square" lIns="38100" tIns="19050" rIns="38100" bIns="19050" anchor="ctr">
                <a:spAutoFit/>
              </a:bodyPr>
              <a:lstStyle/>
              <a:p>
                <a:pPr>
                  <a:defRPr sz="2400"/>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Sheet1!$A$2:$A$11</c:f>
              <c:strCache>
                <c:ptCount val="10"/>
                <c:pt idx="0">
                  <c:v>1 - Poor</c:v>
                </c:pt>
                <c:pt idx="1">
                  <c:v>2</c:v>
                </c:pt>
                <c:pt idx="2">
                  <c:v>3</c:v>
                </c:pt>
                <c:pt idx="3">
                  <c:v>4</c:v>
                </c:pt>
                <c:pt idx="4">
                  <c:v>5</c:v>
                </c:pt>
                <c:pt idx="5">
                  <c:v>6</c:v>
                </c:pt>
                <c:pt idx="6">
                  <c:v>7</c:v>
                </c:pt>
                <c:pt idx="7">
                  <c:v>8</c:v>
                </c:pt>
                <c:pt idx="8">
                  <c:v>9</c:v>
                </c:pt>
                <c:pt idx="9">
                  <c:v>10 - Excellent</c:v>
                </c:pt>
              </c:strCache>
            </c:strRef>
          </c:cat>
          <c:val>
            <c:numRef>
              <c:f>Sheet1!$B$2:$B$11</c:f>
              <c:numCache>
                <c:formatCode>0%</c:formatCode>
                <c:ptCount val="10"/>
                <c:pt idx="0">
                  <c:v>2.6100000000000002E-2</c:v>
                </c:pt>
                <c:pt idx="1">
                  <c:v>8.5000000000000006E-2</c:v>
                </c:pt>
                <c:pt idx="2">
                  <c:v>0.1111</c:v>
                </c:pt>
                <c:pt idx="3">
                  <c:v>0.14380000000000001</c:v>
                </c:pt>
                <c:pt idx="4">
                  <c:v>0.30719999999999997</c:v>
                </c:pt>
                <c:pt idx="5">
                  <c:v>0.14380000000000001</c:v>
                </c:pt>
                <c:pt idx="6">
                  <c:v>0.1242</c:v>
                </c:pt>
                <c:pt idx="7">
                  <c:v>5.2299999999999999E-2</c:v>
                </c:pt>
                <c:pt idx="8">
                  <c:v>0</c:v>
                </c:pt>
                <c:pt idx="9">
                  <c:v>6.4999999999999997E-3</c:v>
                </c:pt>
              </c:numCache>
            </c:numRef>
          </c:val>
          <c:extLst>
            <c:ext xmlns:c16="http://schemas.microsoft.com/office/drawing/2014/chart" uri="{C3380CC4-5D6E-409C-BE32-E72D297353CC}">
              <c16:uniqueId val="{00000014-24C2-48B7-8540-A1CFC79650A8}"/>
            </c:ext>
          </c:extLst>
        </c:ser>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2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barChart>
        <c:barDir val="bar"/>
        <c:grouping val="clustered"/>
        <c:varyColors val="0"/>
        <c:ser>
          <c:idx val="0"/>
          <c:order val="0"/>
          <c:tx>
            <c:strRef>
              <c:f>Sheet1!$B$1</c:f>
              <c:strCache>
                <c:ptCount val="1"/>
                <c:pt idx="0">
                  <c:v>Series 1</c:v>
                </c:pt>
              </c:strCache>
            </c:strRef>
          </c:tx>
          <c:invertIfNegative val="1"/>
          <c:dPt>
            <c:idx val="0"/>
            <c:invertIfNegative val="1"/>
            <c:bubble3D val="0"/>
            <c:spPr>
              <a:solidFill>
                <a:srgbClr val="2C7FB8"/>
              </a:solidFill>
            </c:spPr>
            <c:extLst>
              <c:ext xmlns:c16="http://schemas.microsoft.com/office/drawing/2014/chart" uri="{C3380CC4-5D6E-409C-BE32-E72D297353CC}">
                <c16:uniqueId val="{00000001-4CB8-4977-AA81-5988C6F29329}"/>
              </c:ext>
            </c:extLst>
          </c:dPt>
          <c:dPt>
            <c:idx val="1"/>
            <c:invertIfNegative val="1"/>
            <c:bubble3D val="0"/>
            <c:spPr>
              <a:solidFill>
                <a:srgbClr val="2C7FB8"/>
              </a:solidFill>
            </c:spPr>
            <c:extLst>
              <c:ext xmlns:c16="http://schemas.microsoft.com/office/drawing/2014/chart" uri="{C3380CC4-5D6E-409C-BE32-E72D297353CC}">
                <c16:uniqueId val="{00000003-4CB8-4977-AA81-5988C6F29329}"/>
              </c:ext>
            </c:extLst>
          </c:dPt>
          <c:dPt>
            <c:idx val="2"/>
            <c:invertIfNegative val="1"/>
            <c:bubble3D val="0"/>
            <c:spPr>
              <a:solidFill>
                <a:srgbClr val="2C7FB8"/>
              </a:solidFill>
            </c:spPr>
            <c:extLst>
              <c:ext xmlns:c16="http://schemas.microsoft.com/office/drawing/2014/chart" uri="{C3380CC4-5D6E-409C-BE32-E72D297353CC}">
                <c16:uniqueId val="{00000005-4CB8-4977-AA81-5988C6F29329}"/>
              </c:ext>
            </c:extLst>
          </c:dPt>
          <c:dPt>
            <c:idx val="3"/>
            <c:invertIfNegative val="1"/>
            <c:bubble3D val="0"/>
            <c:spPr>
              <a:solidFill>
                <a:srgbClr val="2C7FB8"/>
              </a:solidFill>
            </c:spPr>
            <c:extLst>
              <c:ext xmlns:c16="http://schemas.microsoft.com/office/drawing/2014/chart" uri="{C3380CC4-5D6E-409C-BE32-E72D297353CC}">
                <c16:uniqueId val="{00000007-4CB8-4977-AA81-5988C6F29329}"/>
              </c:ext>
            </c:extLst>
          </c:dPt>
          <c:dPt>
            <c:idx val="4"/>
            <c:invertIfNegative val="1"/>
            <c:bubble3D val="0"/>
            <c:spPr>
              <a:solidFill>
                <a:srgbClr val="2C7FB8"/>
              </a:solidFill>
            </c:spPr>
            <c:extLst>
              <c:ext xmlns:c16="http://schemas.microsoft.com/office/drawing/2014/chart" uri="{C3380CC4-5D6E-409C-BE32-E72D297353CC}">
                <c16:uniqueId val="{00000009-4CB8-4977-AA81-5988C6F29329}"/>
              </c:ext>
            </c:extLst>
          </c:dPt>
          <c:dLbls>
            <c:dLbl>
              <c:idx val="0"/>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4CB8-4977-AA81-5988C6F29329}"/>
                </c:ext>
              </c:extLst>
            </c:dLbl>
            <c:dLbl>
              <c:idx val="1"/>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4CB8-4977-AA81-5988C6F29329}"/>
                </c:ext>
              </c:extLst>
            </c:dLbl>
            <c:dLbl>
              <c:idx val="2"/>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4CB8-4977-AA81-5988C6F29329}"/>
                </c:ext>
              </c:extLst>
            </c:dLbl>
            <c:dLbl>
              <c:idx val="3"/>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4CB8-4977-AA81-5988C6F29329}"/>
                </c:ext>
              </c:extLst>
            </c:dLbl>
            <c:dLbl>
              <c:idx val="4"/>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4CB8-4977-AA81-5988C6F29329}"/>
                </c:ext>
              </c:extLst>
            </c:dLbl>
            <c:spPr>
              <a:noFill/>
              <a:ln>
                <a:noFill/>
              </a:ln>
              <a:effectLst/>
            </c:spPr>
            <c:txPr>
              <a:bodyPr wrap="square" lIns="38100" tIns="19050" rIns="38100" bIns="19050" anchor="ctr">
                <a:spAutoFit/>
              </a:bodyPr>
              <a:lstStyle/>
              <a:p>
                <a:pPr>
                  <a:defRPr sz="2800"/>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Sheet1!$A$2:$A$6</c:f>
              <c:strCache>
                <c:ptCount val="5"/>
                <c:pt idx="0">
                  <c:v>Very aware</c:v>
                </c:pt>
                <c:pt idx="1">
                  <c:v>Aware</c:v>
                </c:pt>
                <c:pt idx="2">
                  <c:v>Somewhat aware</c:v>
                </c:pt>
                <c:pt idx="3">
                  <c:v>Not so aware</c:v>
                </c:pt>
                <c:pt idx="4">
                  <c:v>Not at all aware</c:v>
                </c:pt>
              </c:strCache>
            </c:strRef>
          </c:cat>
          <c:val>
            <c:numRef>
              <c:f>Sheet1!$B$2:$B$6</c:f>
              <c:numCache>
                <c:formatCode>0%</c:formatCode>
                <c:ptCount val="5"/>
                <c:pt idx="0">
                  <c:v>6.4999999999999997E-3</c:v>
                </c:pt>
                <c:pt idx="1">
                  <c:v>6.4899999999999999E-2</c:v>
                </c:pt>
                <c:pt idx="2">
                  <c:v>0.2792</c:v>
                </c:pt>
                <c:pt idx="3">
                  <c:v>0.50649999999999995</c:v>
                </c:pt>
                <c:pt idx="4">
                  <c:v>0.1429</c:v>
                </c:pt>
              </c:numCache>
            </c:numRef>
          </c:val>
          <c:extLst>
            <c:ext xmlns:c16="http://schemas.microsoft.com/office/drawing/2014/chart" uri="{C3380CC4-5D6E-409C-BE32-E72D297353CC}">
              <c16:uniqueId val="{0000000A-4CB8-4977-AA81-5988C6F29329}"/>
            </c:ext>
          </c:extLst>
        </c:ser>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2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Program 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21-407B-8E66-CC2A06E214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21-407B-8E66-CC2A06E214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D21-407B-8E66-CC2A06E21429}"/>
              </c:ext>
            </c:extLst>
          </c:dPt>
          <c:dPt>
            <c:idx val="3"/>
            <c:bubble3D val="0"/>
            <c:spPr>
              <a:solidFill>
                <a:srgbClr val="0F2D52"/>
              </a:solidFill>
              <a:ln w="19050">
                <a:solidFill>
                  <a:schemeClr val="lt1"/>
                </a:solidFill>
              </a:ln>
              <a:effectLst/>
            </c:spPr>
            <c:extLst>
              <c:ext xmlns:c16="http://schemas.microsoft.com/office/drawing/2014/chart" uri="{C3380CC4-5D6E-409C-BE32-E72D297353CC}">
                <c16:uniqueId val="{00000007-2D21-407B-8E66-CC2A06E2142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Priority 1</c:v>
                </c:pt>
                <c:pt idx="1">
                  <c:v>Priority 2</c:v>
                </c:pt>
                <c:pt idx="2">
                  <c:v>Priority 3</c:v>
                </c:pt>
                <c:pt idx="3">
                  <c:v>Priority 4</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2D21-407B-8E66-CC2A06E21429}"/>
            </c:ext>
          </c:extLst>
        </c:ser>
        <c:ser>
          <c:idx val="1"/>
          <c:order val="1"/>
          <c:tx>
            <c:strRef>
              <c:f>Sheet1!$C$1</c:f>
              <c:strCache>
                <c:ptCount val="1"/>
                <c:pt idx="0">
                  <c:v>Program B</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2D21-407B-8E66-CC2A06E214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2D21-407B-8E66-CC2A06E214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2D21-407B-8E66-CC2A06E214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D21-407B-8E66-CC2A06E2142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Priority 1</c:v>
                </c:pt>
                <c:pt idx="1">
                  <c:v>Priority 2</c:v>
                </c:pt>
                <c:pt idx="2">
                  <c:v>Priority 3</c:v>
                </c:pt>
                <c:pt idx="3">
                  <c:v>Priority 4</c:v>
                </c:pt>
              </c:strCache>
            </c:strRef>
          </c:cat>
          <c:val>
            <c:numRef>
              <c:f>Sheet1!$C$2:$C$5</c:f>
              <c:numCache>
                <c:formatCode>0%</c:formatCode>
                <c:ptCount val="4"/>
                <c:pt idx="0">
                  <c:v>0.3</c:v>
                </c:pt>
                <c:pt idx="1">
                  <c:v>0.1</c:v>
                </c:pt>
                <c:pt idx="2">
                  <c:v>0.45</c:v>
                </c:pt>
                <c:pt idx="3">
                  <c:v>0.15</c:v>
                </c:pt>
              </c:numCache>
            </c:numRef>
          </c:val>
          <c:extLst>
            <c:ext xmlns:c16="http://schemas.microsoft.com/office/drawing/2014/chart" uri="{C3380CC4-5D6E-409C-BE32-E72D297353CC}">
              <c16:uniqueId val="{00000011-2D21-407B-8E66-CC2A06E2142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Sheet1!$C$1</c:f>
              <c:strCache>
                <c:ptCount val="1"/>
                <c:pt idx="0">
                  <c:v>Program B</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9B-4142-9390-AC181EF7B6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9B-4142-9390-AC181EF7B6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9B-4142-9390-AC181EF7B60E}"/>
              </c:ext>
            </c:extLst>
          </c:dPt>
          <c:dPt>
            <c:idx val="3"/>
            <c:bubble3D val="0"/>
            <c:spPr>
              <a:solidFill>
                <a:srgbClr val="0F2D52"/>
              </a:solidFill>
              <a:ln w="19050">
                <a:solidFill>
                  <a:schemeClr val="lt1"/>
                </a:solidFill>
              </a:ln>
              <a:effectLst/>
            </c:spPr>
            <c:extLst>
              <c:ext xmlns:c16="http://schemas.microsoft.com/office/drawing/2014/chart" uri="{C3380CC4-5D6E-409C-BE32-E72D297353CC}">
                <c16:uniqueId val="{00000007-0F9B-4142-9390-AC181EF7B60E}"/>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0F9B-4142-9390-AC181EF7B60E}"/>
                </c:ext>
              </c:extLst>
            </c:dLbl>
            <c:dLbl>
              <c:idx val="1"/>
              <c:layout>
                <c:manualLayout>
                  <c:x val="-0.14550801641711689"/>
                  <c:y val="-0.14132445337002952"/>
                </c:manualLayout>
              </c:layout>
              <c:spPr>
                <a:noFill/>
                <a:ln>
                  <a:noFill/>
                </a:ln>
                <a:effectLst/>
              </c:spPr>
              <c:txPr>
                <a:bodyPr rot="0" spcFirstLastPara="1" vertOverflow="ellipsis" vert="horz" wrap="square" lIns="38100" tIns="19050" rIns="38100" bIns="19050" anchor="ctr" anchorCtr="1">
                  <a:spAutoFit/>
                </a:bodyPr>
                <a:lstStyle/>
                <a:p>
                  <a:pPr>
                    <a:defRPr lang="en-US"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9B-4142-9390-AC181EF7B60E}"/>
                </c:ext>
              </c:extLst>
            </c:dLbl>
            <c:dLbl>
              <c:idx val="2"/>
              <c:spPr>
                <a:noFill/>
                <a:ln>
                  <a:noFill/>
                </a:ln>
                <a:effectLst/>
              </c:spPr>
              <c:txPr>
                <a:bodyPr rot="0" spcFirstLastPara="1" vertOverflow="ellipsis" vert="horz" wrap="square" lIns="38100" tIns="19050" rIns="38100" bIns="19050" anchor="ctr" anchorCtr="1">
                  <a:spAutoFit/>
                </a:bodyPr>
                <a:lstStyle/>
                <a:p>
                  <a:pPr>
                    <a:defRPr lang="en-US"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0F9B-4142-9390-AC181EF7B60E}"/>
                </c:ext>
              </c:extLst>
            </c:dLbl>
            <c:dLbl>
              <c:idx val="3"/>
              <c:layout>
                <c:manualLayout>
                  <c:x val="0.12408680225937149"/>
                  <c:y val="0.18618652801294391"/>
                </c:manualLayout>
              </c:layout>
              <c:spPr>
                <a:noFill/>
                <a:ln>
                  <a:noFill/>
                </a:ln>
                <a:effectLst/>
              </c:spPr>
              <c:txPr>
                <a:bodyPr rot="0" spcFirstLastPara="1" vertOverflow="ellipsis" vert="horz" wrap="square" lIns="38100" tIns="19050" rIns="38100" bIns="19050" anchor="ctr" anchorCtr="1">
                  <a:spAutoFit/>
                </a:bodyPr>
                <a:lstStyle/>
                <a:p>
                  <a:pPr>
                    <a:defRPr lang="en-US"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9B-4142-9390-AC181EF7B60E}"/>
                </c:ext>
              </c:extLst>
            </c:dLbl>
            <c:spPr>
              <a:noFill/>
              <a:ln>
                <a:noFill/>
              </a:ln>
              <a:effectLst/>
            </c:spPr>
            <c:txPr>
              <a:bodyPr rot="0" spcFirstLastPara="1" vertOverflow="ellipsis" vert="horz" wrap="square" lIns="38100" tIns="19050" rIns="38100" bIns="19050" anchor="ctr" anchorCtr="1">
                <a:spAutoFit/>
              </a:bodyPr>
              <a:lstStyle/>
              <a:p>
                <a:pPr>
                  <a:defRPr lang="en-US" sz="1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Sheet1!$C$2:$C$5</c:f>
              <c:numCache>
                <c:formatCode>0%</c:formatCode>
                <c:ptCount val="4"/>
                <c:pt idx="0">
                  <c:v>0.3</c:v>
                </c:pt>
                <c:pt idx="1">
                  <c:v>0.1</c:v>
                </c:pt>
                <c:pt idx="2">
                  <c:v>0.45</c:v>
                </c:pt>
                <c:pt idx="3">
                  <c:v>0.15</c:v>
                </c:pt>
              </c:numCache>
            </c:numRef>
          </c:val>
          <c:extLst>
            <c:ext xmlns:c16="http://schemas.microsoft.com/office/drawing/2014/chart" uri="{C3380CC4-5D6E-409C-BE32-E72D297353CC}">
              <c16:uniqueId val="{00000008-0F9B-4142-9390-AC181EF7B60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2E-49DD-991E-D06A84359A0A}"/>
              </c:ext>
            </c:extLst>
          </c:dPt>
          <c:dPt>
            <c:idx val="1"/>
            <c:bubble3D val="0"/>
            <c:spPr>
              <a:solidFill>
                <a:srgbClr val="6600CC"/>
              </a:solidFill>
              <a:ln w="19050">
                <a:solidFill>
                  <a:schemeClr val="lt1"/>
                </a:solidFill>
              </a:ln>
              <a:effectLst/>
            </c:spPr>
            <c:extLst>
              <c:ext xmlns:c16="http://schemas.microsoft.com/office/drawing/2014/chart" uri="{C3380CC4-5D6E-409C-BE32-E72D297353CC}">
                <c16:uniqueId val="{00000003-7E2E-49DD-991E-D06A84359A0A}"/>
              </c:ext>
            </c:extLst>
          </c:dPt>
          <c:dPt>
            <c:idx val="2"/>
            <c:bubble3D val="0"/>
            <c:spPr>
              <a:solidFill>
                <a:srgbClr val="A50021"/>
              </a:solidFill>
              <a:ln w="19050">
                <a:solidFill>
                  <a:schemeClr val="lt1"/>
                </a:solidFill>
              </a:ln>
              <a:effectLst/>
            </c:spPr>
            <c:extLst>
              <c:ext xmlns:c16="http://schemas.microsoft.com/office/drawing/2014/chart" uri="{C3380CC4-5D6E-409C-BE32-E72D297353CC}">
                <c16:uniqueId val="{00000005-7E2E-49DD-991E-D06A84359A0A}"/>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7E2E-49DD-991E-D06A84359A0A}"/>
              </c:ext>
            </c:extLst>
          </c:dPt>
          <c:dPt>
            <c:idx val="4"/>
            <c:bubble3D val="0"/>
            <c:spPr>
              <a:solidFill>
                <a:srgbClr val="080808"/>
              </a:solidFill>
              <a:ln w="19050">
                <a:solidFill>
                  <a:schemeClr val="lt1"/>
                </a:solidFill>
              </a:ln>
              <a:effectLst/>
            </c:spPr>
            <c:extLst>
              <c:ext xmlns:c16="http://schemas.microsoft.com/office/drawing/2014/chart" uri="{C3380CC4-5D6E-409C-BE32-E72D297353CC}">
                <c16:uniqueId val="{00000009-7E2E-49DD-991E-D06A84359A0A}"/>
              </c:ext>
            </c:extLst>
          </c:dPt>
          <c:val>
            <c:numRef>
              <c:f>Sheet1!$D$2:$D$6</c:f>
              <c:numCache>
                <c:formatCode>0%</c:formatCode>
                <c:ptCount val="5"/>
                <c:pt idx="0">
                  <c:v>0.25</c:v>
                </c:pt>
                <c:pt idx="1">
                  <c:v>0.1</c:v>
                </c:pt>
                <c:pt idx="2">
                  <c:v>0.1</c:v>
                </c:pt>
                <c:pt idx="3">
                  <c:v>0.2</c:v>
                </c:pt>
                <c:pt idx="4">
                  <c:v>0.4</c:v>
                </c:pt>
              </c:numCache>
            </c:numRef>
          </c:val>
          <c:extLst>
            <c:ext xmlns:c16="http://schemas.microsoft.com/office/drawing/2014/chart" uri="{C3380CC4-5D6E-409C-BE32-E72D297353CC}">
              <c16:uniqueId val="{0000000A-7E2E-49DD-991E-D06A84359A0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00-4CE2-A7F9-4020B671F5E6}"/>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E800-4CE2-A7F9-4020B671F5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00-4CE2-A7F9-4020B671F5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800-4CE2-A7F9-4020B671F5E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800-4CE2-A7F9-4020B671F5E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800-4CE2-A7F9-4020B671F5E6}"/>
              </c:ext>
            </c:extLst>
          </c:dPt>
          <c:val>
            <c:numRef>
              <c:f>Sheet1!$E$2:$E$7</c:f>
              <c:numCache>
                <c:formatCode>0%</c:formatCode>
                <c:ptCount val="6"/>
                <c:pt idx="0">
                  <c:v>0.1</c:v>
                </c:pt>
                <c:pt idx="1">
                  <c:v>0.1</c:v>
                </c:pt>
                <c:pt idx="2">
                  <c:v>0.2</c:v>
                </c:pt>
                <c:pt idx="3">
                  <c:v>0.3</c:v>
                </c:pt>
                <c:pt idx="4">
                  <c:v>0.2</c:v>
                </c:pt>
                <c:pt idx="5">
                  <c:v>0.1</c:v>
                </c:pt>
              </c:numCache>
            </c:numRef>
          </c:val>
          <c:extLst>
            <c:ext xmlns:c16="http://schemas.microsoft.com/office/drawing/2014/chart" uri="{C3380CC4-5D6E-409C-BE32-E72D297353CC}">
              <c16:uniqueId val="{0000000C-E800-4CE2-A7F9-4020B671F5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187741072438408"/>
          <c:y val="3.9226719770154447E-2"/>
          <c:w val="0.55812258927561587"/>
          <c:h val="0.92154656045969108"/>
        </c:manualLayout>
      </c:layout>
      <c:barChart>
        <c:barDir val="bar"/>
        <c:grouping val="clustered"/>
        <c:varyColors val="0"/>
        <c:ser>
          <c:idx val="0"/>
          <c:order val="0"/>
          <c:spPr>
            <a:solidFill>
              <a:schemeClr val="accent1"/>
            </a:solidFill>
            <a:ln>
              <a:noFill/>
            </a:ln>
            <a:effectLst/>
          </c:spPr>
          <c:invertIfNegative val="0"/>
          <c:dLbls>
            <c:dLbl>
              <c:idx val="6"/>
              <c:layout>
                <c:manualLayout>
                  <c:x val="0"/>
                  <c:y val="3.04194676928486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8F-47DE-97CD-869A853CA5F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'Opening Questions'!$M$8:$M$14</c:f>
              <c:strCache>
                <c:ptCount val="7"/>
                <c:pt idx="0">
                  <c:v>Ag Advocate</c:v>
                </c:pt>
                <c:pt idx="1">
                  <c:v>Both Grain/Livestock producer</c:v>
                </c:pt>
                <c:pt idx="2">
                  <c:v>Equipment Manufacturing</c:v>
                </c:pt>
                <c:pt idx="3">
                  <c:v>Finance/Banking</c:v>
                </c:pt>
                <c:pt idx="4">
                  <c:v>Grain producer</c:v>
                </c:pt>
                <c:pt idx="5">
                  <c:v>Livestock producer</c:v>
                </c:pt>
                <c:pt idx="6">
                  <c:v>Other</c:v>
                </c:pt>
              </c:strCache>
            </c:strRef>
          </c:cat>
          <c:val>
            <c:numRef>
              <c:f>'Opening Questions'!$N$8:$N$14</c:f>
              <c:numCache>
                <c:formatCode>0%</c:formatCode>
                <c:ptCount val="7"/>
                <c:pt idx="0">
                  <c:v>0.23529411764705882</c:v>
                </c:pt>
                <c:pt idx="1">
                  <c:v>0.18823529411764706</c:v>
                </c:pt>
                <c:pt idx="2">
                  <c:v>2.3529411764705882E-2</c:v>
                </c:pt>
                <c:pt idx="3">
                  <c:v>5.8823529411764705E-2</c:v>
                </c:pt>
                <c:pt idx="4">
                  <c:v>0.18823529411764706</c:v>
                </c:pt>
                <c:pt idx="5">
                  <c:v>4.7058823529411764E-2</c:v>
                </c:pt>
                <c:pt idx="6">
                  <c:v>0.25882352941176473</c:v>
                </c:pt>
              </c:numCache>
            </c:numRef>
          </c:val>
          <c:extLst>
            <c:ext xmlns:c16="http://schemas.microsoft.com/office/drawing/2014/chart" uri="{C3380CC4-5D6E-409C-BE32-E72D297353CC}">
              <c16:uniqueId val="{00000000-4733-4F07-BAD3-B21B797F2563}"/>
            </c:ext>
          </c:extLst>
        </c:ser>
        <c:dLbls>
          <c:showLegendKey val="0"/>
          <c:showVal val="0"/>
          <c:showCatName val="0"/>
          <c:showSerName val="0"/>
          <c:showPercent val="0"/>
          <c:showBubbleSize val="0"/>
        </c:dLbls>
        <c:gapWidth val="182"/>
        <c:axId val="202081551"/>
        <c:axId val="202081071"/>
      </c:barChart>
      <c:catAx>
        <c:axId val="2020815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081071"/>
        <c:crosses val="autoZero"/>
        <c:auto val="1"/>
        <c:lblAlgn val="ctr"/>
        <c:lblOffset val="100"/>
        <c:noMultiLvlLbl val="0"/>
      </c:catAx>
      <c:valAx>
        <c:axId val="202081071"/>
        <c:scaling>
          <c:orientation val="minMax"/>
        </c:scaling>
        <c:delete val="1"/>
        <c:axPos val="b"/>
        <c:numFmt formatCode="0%" sourceLinked="1"/>
        <c:majorTickMark val="none"/>
        <c:minorTickMark val="none"/>
        <c:tickLblPos val="nextTo"/>
        <c:crossAx val="2020815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Do</a:t>
            </a:r>
            <a:r>
              <a:rPr lang="en-US" sz="2800" baseline="0"/>
              <a:t> you/your business hold water rights?</a:t>
            </a:r>
            <a:endParaRPr lang="en-US" sz="280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'Opening Questions'!$N$19</c:f>
              <c:strCache>
                <c:ptCount val="1"/>
                <c:pt idx="0">
                  <c:v>Sum of 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0A-47E6-97E1-2AE76F7A0D3A}"/>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800A-47E6-97E1-2AE76F7A0D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0A-47E6-97E1-2AE76F7A0D3A}"/>
              </c:ext>
            </c:extLst>
          </c:dPt>
          <c:dLbls>
            <c:dLbl>
              <c:idx val="1"/>
              <c:layout>
                <c:manualLayout>
                  <c:x val="-5.8333333333333334E-2"/>
                  <c:y val="-6.01851851851851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00A-47E6-97E1-2AE76F7A0D3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'Opening Questions'!$M$20:$M$21</c:f>
              <c:strCache>
                <c:ptCount val="2"/>
                <c:pt idx="0">
                  <c:v>No</c:v>
                </c:pt>
                <c:pt idx="1">
                  <c:v>Yes</c:v>
                </c:pt>
              </c:strCache>
            </c:strRef>
          </c:cat>
          <c:val>
            <c:numRef>
              <c:f>'Opening Questions'!$N$20:$N$21</c:f>
              <c:numCache>
                <c:formatCode>General</c:formatCode>
                <c:ptCount val="2"/>
                <c:pt idx="0">
                  <c:v>42</c:v>
                </c:pt>
                <c:pt idx="1">
                  <c:v>37</c:v>
                </c:pt>
              </c:numCache>
            </c:numRef>
          </c:val>
          <c:extLst>
            <c:ext xmlns:c16="http://schemas.microsoft.com/office/drawing/2014/chart" uri="{C3380CC4-5D6E-409C-BE32-E72D297353CC}">
              <c16:uniqueId val="{00000006-800A-47E6-97E1-2AE76F7A0D3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tx>
            <c:strRef>
              <c:f>Sheet1!$B$1</c:f>
              <c:strCache>
                <c:ptCount val="1"/>
                <c:pt idx="0">
                  <c:v>Do you plan on your children/grandchildren taking over your operation in the future?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24-4A38-9F0D-97087316DA67}"/>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5224-4A38-9F0D-97087316DA67}"/>
              </c:ext>
            </c:extLst>
          </c:dPt>
          <c:dLbls>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24-4A38-9F0D-97087316DA67}"/>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ysClr val="windowText" lastClr="000000"/>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0.79</c:v>
                </c:pt>
                <c:pt idx="1">
                  <c:v>0.21</c:v>
                </c:pt>
              </c:numCache>
            </c:numRef>
          </c:val>
          <c:extLst>
            <c:ext xmlns:c16="http://schemas.microsoft.com/office/drawing/2014/chart" uri="{C3380CC4-5D6E-409C-BE32-E72D297353CC}">
              <c16:uniqueId val="{00000004-5224-4A38-9F0D-97087316DA6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Certainty!$J$10</c:f>
              <c:strCache>
                <c:ptCount val="1"/>
                <c:pt idx="0">
                  <c:v>People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Certainty!$I$11:$I$15</c:f>
              <c:strCache>
                <c:ptCount val="5"/>
                <c:pt idx="0">
                  <c:v>25 years of useable water life</c:v>
                </c:pt>
                <c:pt idx="1">
                  <c:v>26-50 years of useable water life</c:v>
                </c:pt>
                <c:pt idx="2">
                  <c:v>51- 75 years of useable water life</c:v>
                </c:pt>
                <c:pt idx="3">
                  <c:v>76-100 years of useable water life</c:v>
                </c:pt>
                <c:pt idx="4">
                  <c:v>101+ years of usable water life</c:v>
                </c:pt>
              </c:strCache>
            </c:strRef>
          </c:cat>
          <c:val>
            <c:numRef>
              <c:f>Certainty!$J$11:$J$15</c:f>
              <c:numCache>
                <c:formatCode>General</c:formatCode>
                <c:ptCount val="5"/>
                <c:pt idx="0">
                  <c:v>7</c:v>
                </c:pt>
                <c:pt idx="1">
                  <c:v>23</c:v>
                </c:pt>
                <c:pt idx="2">
                  <c:v>32</c:v>
                </c:pt>
                <c:pt idx="3">
                  <c:v>21</c:v>
                </c:pt>
                <c:pt idx="4">
                  <c:v>29</c:v>
                </c:pt>
              </c:numCache>
            </c:numRef>
          </c:val>
          <c:extLst>
            <c:ext xmlns:c16="http://schemas.microsoft.com/office/drawing/2014/chart" uri="{C3380CC4-5D6E-409C-BE32-E72D297353CC}">
              <c16:uniqueId val="{00000000-F3EB-4E9A-B252-90E8B988AB24}"/>
            </c:ext>
          </c:extLst>
        </c:ser>
        <c:dLbls>
          <c:dLblPos val="outEnd"/>
          <c:showLegendKey val="0"/>
          <c:showVal val="1"/>
          <c:showCatName val="0"/>
          <c:showSerName val="0"/>
          <c:showPercent val="0"/>
          <c:showBubbleSize val="0"/>
        </c:dLbls>
        <c:gapWidth val="182"/>
        <c:axId val="1070076848"/>
        <c:axId val="1070077808"/>
      </c:barChart>
      <c:catAx>
        <c:axId val="1070076848"/>
        <c:scaling>
          <c:orientation val="maxMin"/>
        </c:scaling>
        <c:delete val="1"/>
        <c:axPos val="l"/>
        <c:numFmt formatCode="General" sourceLinked="1"/>
        <c:majorTickMark val="none"/>
        <c:minorTickMark val="none"/>
        <c:tickLblPos val="nextTo"/>
        <c:crossAx val="1070077808"/>
        <c:crosses val="autoZero"/>
        <c:auto val="1"/>
        <c:lblAlgn val="ctr"/>
        <c:lblOffset val="100"/>
        <c:noMultiLvlLbl val="0"/>
      </c:catAx>
      <c:valAx>
        <c:axId val="1070077808"/>
        <c:scaling>
          <c:orientation val="minMax"/>
        </c:scaling>
        <c:delete val="1"/>
        <c:axPos val="b"/>
        <c:numFmt formatCode="General" sourceLinked="1"/>
        <c:majorTickMark val="none"/>
        <c:minorTickMark val="none"/>
        <c:tickLblPos val="nextTo"/>
        <c:crossAx val="107007684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a:solidFill>
                  <a:schemeClr val="tx1"/>
                </a:solidFill>
              </a:rPr>
              <a:t>How concerned are you about contaminants in your water supply?</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Contaminants!$J$11</c:f>
              <c:strCache>
                <c:ptCount val="1"/>
                <c:pt idx="0">
                  <c:v>Sum of 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Contaminants!$I$12:$I$16</c:f>
              <c:strCache>
                <c:ptCount val="5"/>
                <c:pt idx="0">
                  <c:v>Not sure</c:v>
                </c:pt>
                <c:pt idx="1">
                  <c:v>Not concerned</c:v>
                </c:pt>
                <c:pt idx="2">
                  <c:v>Slightly concerned</c:v>
                </c:pt>
                <c:pt idx="3">
                  <c:v>Concerned</c:v>
                </c:pt>
                <c:pt idx="4">
                  <c:v>Very concerned</c:v>
                </c:pt>
              </c:strCache>
            </c:strRef>
          </c:cat>
          <c:val>
            <c:numRef>
              <c:f>Contaminants!$J$12:$J$16</c:f>
              <c:numCache>
                <c:formatCode>General</c:formatCode>
                <c:ptCount val="5"/>
                <c:pt idx="0">
                  <c:v>3</c:v>
                </c:pt>
                <c:pt idx="1">
                  <c:v>12</c:v>
                </c:pt>
                <c:pt idx="2">
                  <c:v>23</c:v>
                </c:pt>
                <c:pt idx="3">
                  <c:v>50</c:v>
                </c:pt>
                <c:pt idx="4">
                  <c:v>40</c:v>
                </c:pt>
              </c:numCache>
            </c:numRef>
          </c:val>
          <c:extLst>
            <c:ext xmlns:c16="http://schemas.microsoft.com/office/drawing/2014/chart" uri="{C3380CC4-5D6E-409C-BE32-E72D297353CC}">
              <c16:uniqueId val="{00000000-181D-49E3-A224-C578C605CCB3}"/>
            </c:ext>
          </c:extLst>
        </c:ser>
        <c:dLbls>
          <c:dLblPos val="outEnd"/>
          <c:showLegendKey val="0"/>
          <c:showVal val="1"/>
          <c:showCatName val="0"/>
          <c:showSerName val="0"/>
          <c:showPercent val="0"/>
          <c:showBubbleSize val="0"/>
        </c:dLbls>
        <c:gapWidth val="182"/>
        <c:axId val="1049654528"/>
        <c:axId val="1049655008"/>
      </c:barChart>
      <c:catAx>
        <c:axId val="104965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049655008"/>
        <c:crosses val="autoZero"/>
        <c:auto val="1"/>
        <c:lblAlgn val="ctr"/>
        <c:lblOffset val="100"/>
        <c:noMultiLvlLbl val="0"/>
      </c:catAx>
      <c:valAx>
        <c:axId val="1049655008"/>
        <c:scaling>
          <c:orientation val="minMax"/>
        </c:scaling>
        <c:delete val="1"/>
        <c:axPos val="b"/>
        <c:numFmt formatCode="General" sourceLinked="1"/>
        <c:majorTickMark val="none"/>
        <c:minorTickMark val="none"/>
        <c:tickLblPos val="nextTo"/>
        <c:crossAx val="1049654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We can not afford to waste tax dollars. </a:t>
            </a:r>
            <a:r>
              <a:rPr lang="en-US" sz="2400" dirty="0">
                <a:solidFill>
                  <a:schemeClr val="tx1"/>
                </a:solidFill>
                <a:effectLst/>
                <a:ea typeface="Aptos" panose="020B0004020202020204" pitchFamily="34" charset="0"/>
              </a:rPr>
              <a:t>One challenge is recruiting landowners to participate in best management practice programs.  As an example, enrolling landowners willing to install sediment-reducing buffer strips to reduce the rate of sedimentation</a:t>
            </a:r>
          </a:p>
        </c:rich>
      </c:tx>
      <c:layout>
        <c:manualLayout>
          <c:xMode val="edge"/>
          <c:yMode val="edge"/>
          <c:x val="0.12942720645730288"/>
          <c:y val="8.9086838857574697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'Partnership Programs'!$K$11</c:f>
              <c:strCache>
                <c:ptCount val="1"/>
                <c:pt idx="0">
                  <c:v>Sum of 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'Partnership Programs'!$J$12:$J$17</c:f>
              <c:strCache>
                <c:ptCount val="6"/>
                <c:pt idx="0">
                  <c:v>Continue to invest in the program as is</c:v>
                </c:pt>
                <c:pt idx="1">
                  <c:v>Establish threshold that at least X% of landowners
must opt-in for state to provide funding</c:v>
                </c:pt>
                <c:pt idx="2">
                  <c:v>Geographically focus funding only near certain
high-risk reservoirs</c:v>
                </c:pt>
                <c:pt idx="3">
                  <c:v>Mandate everyone participates</c:v>
                </c:pt>
                <c:pt idx="4">
                  <c:v>Eliminate the program all together</c:v>
                </c:pt>
                <c:pt idx="5">
                  <c:v>Other</c:v>
                </c:pt>
              </c:strCache>
            </c:strRef>
          </c:cat>
          <c:val>
            <c:numRef>
              <c:f>'Partnership Programs'!$K$12:$K$17</c:f>
              <c:numCache>
                <c:formatCode>General</c:formatCode>
                <c:ptCount val="6"/>
                <c:pt idx="0">
                  <c:v>16</c:v>
                </c:pt>
                <c:pt idx="1">
                  <c:v>10</c:v>
                </c:pt>
                <c:pt idx="2">
                  <c:v>54</c:v>
                </c:pt>
                <c:pt idx="3">
                  <c:v>13</c:v>
                </c:pt>
                <c:pt idx="4">
                  <c:v>7</c:v>
                </c:pt>
                <c:pt idx="5">
                  <c:v>6</c:v>
                </c:pt>
              </c:numCache>
            </c:numRef>
          </c:val>
          <c:extLst>
            <c:ext xmlns:c16="http://schemas.microsoft.com/office/drawing/2014/chart" uri="{C3380CC4-5D6E-409C-BE32-E72D297353CC}">
              <c16:uniqueId val="{00000000-514D-4FDB-B9BA-F4297A6CE037}"/>
            </c:ext>
          </c:extLst>
        </c:ser>
        <c:dLbls>
          <c:dLblPos val="outEnd"/>
          <c:showLegendKey val="0"/>
          <c:showVal val="1"/>
          <c:showCatName val="0"/>
          <c:showSerName val="0"/>
          <c:showPercent val="0"/>
          <c:showBubbleSize val="0"/>
        </c:dLbls>
        <c:gapWidth val="182"/>
        <c:axId val="1099136416"/>
        <c:axId val="1099134496"/>
      </c:barChart>
      <c:catAx>
        <c:axId val="1099136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99134496"/>
        <c:crosses val="autoZero"/>
        <c:auto val="1"/>
        <c:lblAlgn val="ctr"/>
        <c:lblOffset val="100"/>
        <c:noMultiLvlLbl val="0"/>
      </c:catAx>
      <c:valAx>
        <c:axId val="1099134496"/>
        <c:scaling>
          <c:orientation val="minMax"/>
        </c:scaling>
        <c:delete val="1"/>
        <c:axPos val="b"/>
        <c:numFmt formatCode="General" sourceLinked="1"/>
        <c:majorTickMark val="none"/>
        <c:minorTickMark val="none"/>
        <c:tickLblPos val="nextTo"/>
        <c:crossAx val="1099136416"/>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manualLayout>
          <c:layoutTarget val="inner"/>
          <c:xMode val="edge"/>
          <c:yMode val="edge"/>
          <c:x val="0.35584089974618899"/>
          <c:y val="5.8333333333333334E-2"/>
          <c:w val="0.6102374763887729"/>
          <c:h val="0.80675940507436572"/>
        </c:manualLayout>
      </c:layout>
      <c:barChart>
        <c:barDir val="bar"/>
        <c:grouping val="clustered"/>
        <c:varyColors val="0"/>
        <c:ser>
          <c:idx val="0"/>
          <c:order val="0"/>
          <c:tx>
            <c:strRef>
              <c:f>Sheet1!$B$1</c:f>
              <c:strCache>
                <c:ptCount val="1"/>
                <c:pt idx="0">
                  <c:v>Series 1</c:v>
                </c:pt>
              </c:strCache>
            </c:strRef>
          </c:tx>
          <c:invertIfNegative val="1"/>
          <c:dPt>
            <c:idx val="0"/>
            <c:invertIfNegative val="1"/>
            <c:bubble3D val="0"/>
            <c:spPr>
              <a:solidFill>
                <a:srgbClr val="2C7FB8"/>
              </a:solidFill>
            </c:spPr>
            <c:extLst>
              <c:ext xmlns:c16="http://schemas.microsoft.com/office/drawing/2014/chart" uri="{C3380CC4-5D6E-409C-BE32-E72D297353CC}">
                <c16:uniqueId val="{00000001-3E33-4C11-BE63-71AE40299311}"/>
              </c:ext>
            </c:extLst>
          </c:dPt>
          <c:dPt>
            <c:idx val="1"/>
            <c:invertIfNegative val="1"/>
            <c:bubble3D val="0"/>
            <c:spPr>
              <a:solidFill>
                <a:srgbClr val="2C7FB8"/>
              </a:solidFill>
            </c:spPr>
            <c:extLst>
              <c:ext xmlns:c16="http://schemas.microsoft.com/office/drawing/2014/chart" uri="{C3380CC4-5D6E-409C-BE32-E72D297353CC}">
                <c16:uniqueId val="{00000003-3E33-4C11-BE63-71AE40299311}"/>
              </c:ext>
            </c:extLst>
          </c:dPt>
          <c:dPt>
            <c:idx val="2"/>
            <c:invertIfNegative val="1"/>
            <c:bubble3D val="0"/>
            <c:spPr>
              <a:solidFill>
                <a:srgbClr val="2C7FB8"/>
              </a:solidFill>
            </c:spPr>
            <c:extLst>
              <c:ext xmlns:c16="http://schemas.microsoft.com/office/drawing/2014/chart" uri="{C3380CC4-5D6E-409C-BE32-E72D297353CC}">
                <c16:uniqueId val="{00000005-3E33-4C11-BE63-71AE40299311}"/>
              </c:ext>
            </c:extLst>
          </c:dPt>
          <c:dPt>
            <c:idx val="3"/>
            <c:invertIfNegative val="1"/>
            <c:bubble3D val="0"/>
            <c:spPr>
              <a:solidFill>
                <a:srgbClr val="2C7FB8"/>
              </a:solidFill>
            </c:spPr>
            <c:extLst>
              <c:ext xmlns:c16="http://schemas.microsoft.com/office/drawing/2014/chart" uri="{C3380CC4-5D6E-409C-BE32-E72D297353CC}">
                <c16:uniqueId val="{00000007-3E33-4C11-BE63-71AE40299311}"/>
              </c:ext>
            </c:extLst>
          </c:dPt>
          <c:dPt>
            <c:idx val="4"/>
            <c:invertIfNegative val="1"/>
            <c:bubble3D val="0"/>
            <c:spPr>
              <a:solidFill>
                <a:srgbClr val="2C7FB8"/>
              </a:solidFill>
            </c:spPr>
            <c:extLst>
              <c:ext xmlns:c16="http://schemas.microsoft.com/office/drawing/2014/chart" uri="{C3380CC4-5D6E-409C-BE32-E72D297353CC}">
                <c16:uniqueId val="{00000009-3E33-4C11-BE63-71AE40299311}"/>
              </c:ext>
            </c:extLst>
          </c:dPt>
          <c:dPt>
            <c:idx val="5"/>
            <c:invertIfNegative val="1"/>
            <c:bubble3D val="0"/>
            <c:spPr>
              <a:solidFill>
                <a:srgbClr val="2C7FB8"/>
              </a:solidFill>
            </c:spPr>
            <c:extLst>
              <c:ext xmlns:c16="http://schemas.microsoft.com/office/drawing/2014/chart" uri="{C3380CC4-5D6E-409C-BE32-E72D297353CC}">
                <c16:uniqueId val="{0000000B-3E33-4C11-BE63-71AE40299311}"/>
              </c:ext>
            </c:extLst>
          </c:dPt>
          <c:dPt>
            <c:idx val="6"/>
            <c:invertIfNegative val="1"/>
            <c:bubble3D val="0"/>
            <c:spPr>
              <a:solidFill>
                <a:srgbClr val="2C7FB8"/>
              </a:solidFill>
            </c:spPr>
            <c:extLst>
              <c:ext xmlns:c16="http://schemas.microsoft.com/office/drawing/2014/chart" uri="{C3380CC4-5D6E-409C-BE32-E72D297353CC}">
                <c16:uniqueId val="{0000000D-3E33-4C11-BE63-71AE40299311}"/>
              </c:ext>
            </c:extLst>
          </c:dPt>
          <c:dLbls>
            <c:dLbl>
              <c:idx val="0"/>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3E33-4C11-BE63-71AE40299311}"/>
                </c:ext>
              </c:extLst>
            </c:dLbl>
            <c:dLbl>
              <c:idx val="1"/>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3E33-4C11-BE63-71AE40299311}"/>
                </c:ext>
              </c:extLst>
            </c:dLbl>
            <c:dLbl>
              <c:idx val="2"/>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3E33-4C11-BE63-71AE40299311}"/>
                </c:ext>
              </c:extLst>
            </c:dLbl>
            <c:dLbl>
              <c:idx val="3"/>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3E33-4C11-BE63-71AE40299311}"/>
                </c:ext>
              </c:extLst>
            </c:dLbl>
            <c:dLbl>
              <c:idx val="4"/>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3E33-4C11-BE63-71AE40299311}"/>
                </c:ext>
              </c:extLst>
            </c:dLbl>
            <c:dLbl>
              <c:idx val="5"/>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3E33-4C11-BE63-71AE40299311}"/>
                </c:ext>
              </c:extLst>
            </c:dLbl>
            <c:dLbl>
              <c:idx val="6"/>
              <c:spPr/>
              <c:txPr>
                <a:bodyPr/>
                <a:lstStyle/>
                <a:p>
                  <a:pPr>
                    <a:defRPr sz="28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3E33-4C11-BE63-71AE40299311}"/>
                </c:ext>
              </c:extLst>
            </c:dLbl>
            <c:spPr>
              <a:noFill/>
              <a:ln>
                <a:noFill/>
              </a:ln>
              <a:effectLst/>
            </c:spPr>
            <c:txPr>
              <a:bodyPr wrap="square" lIns="38100" tIns="19050" rIns="38100" bIns="19050" anchor="ctr">
                <a:spAutoFit/>
              </a:bodyPr>
              <a:lstStyle/>
              <a:p>
                <a:pPr>
                  <a:defRPr sz="2800"/>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Sheet1!$A$2:$A$8</c:f>
              <c:strCache>
                <c:ptCount val="7"/>
                <c:pt idx="0">
                  <c:v>Region 1 - Northwest</c:v>
                </c:pt>
                <c:pt idx="1">
                  <c:v>Region 2 - North Central</c:v>
                </c:pt>
                <c:pt idx="2">
                  <c:v>Region 3 - Northeast</c:v>
                </c:pt>
                <c:pt idx="3">
                  <c:v>Region 4 - Southwest</c:v>
                </c:pt>
                <c:pt idx="4">
                  <c:v>Region 5 - South Central</c:v>
                </c:pt>
                <c:pt idx="5">
                  <c:v>Region 6 - Southeast</c:v>
                </c:pt>
                <c:pt idx="6">
                  <c:v>Other (Please specify)</c:v>
                </c:pt>
              </c:strCache>
            </c:strRef>
          </c:cat>
          <c:val>
            <c:numRef>
              <c:f>Sheet1!$B$2:$B$8</c:f>
              <c:numCache>
                <c:formatCode>0%</c:formatCode>
                <c:ptCount val="7"/>
                <c:pt idx="0">
                  <c:v>0.02</c:v>
                </c:pt>
                <c:pt idx="1">
                  <c:v>0.01</c:v>
                </c:pt>
                <c:pt idx="2">
                  <c:v>0.53</c:v>
                </c:pt>
                <c:pt idx="3">
                  <c:v>0.06</c:v>
                </c:pt>
                <c:pt idx="4">
                  <c:v>0.28999999999999998</c:v>
                </c:pt>
                <c:pt idx="5">
                  <c:v>0.04</c:v>
                </c:pt>
                <c:pt idx="6">
                  <c:v>0.04</c:v>
                </c:pt>
              </c:numCache>
            </c:numRef>
          </c:val>
          <c:extLst>
            <c:ext xmlns:c16="http://schemas.microsoft.com/office/drawing/2014/chart" uri="{C3380CC4-5D6E-409C-BE32-E72D297353CC}">
              <c16:uniqueId val="{0000000E-3E33-4C11-BE63-71AE40299311}"/>
            </c:ext>
          </c:extLst>
        </c:ser>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2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barChart>
        <c:barDir val="bar"/>
        <c:grouping val="clustered"/>
        <c:varyColors val="0"/>
        <c:ser>
          <c:idx val="0"/>
          <c:order val="0"/>
          <c:tx>
            <c:strRef>
              <c:f>Sheet1!$B$1</c:f>
              <c:strCache>
                <c:ptCount val="1"/>
                <c:pt idx="0">
                  <c:v>Series 1</c:v>
                </c:pt>
              </c:strCache>
            </c:strRef>
          </c:tx>
          <c:invertIfNegative val="1"/>
          <c:dPt>
            <c:idx val="0"/>
            <c:invertIfNegative val="1"/>
            <c:bubble3D val="0"/>
            <c:spPr>
              <a:solidFill>
                <a:srgbClr val="2C7FB8"/>
              </a:solidFill>
            </c:spPr>
            <c:extLst>
              <c:ext xmlns:c16="http://schemas.microsoft.com/office/drawing/2014/chart" uri="{C3380CC4-5D6E-409C-BE32-E72D297353CC}">
                <c16:uniqueId val="{00000001-E841-4FE0-9EE7-48CF82C5D44E}"/>
              </c:ext>
            </c:extLst>
          </c:dPt>
          <c:dPt>
            <c:idx val="1"/>
            <c:invertIfNegative val="1"/>
            <c:bubble3D val="0"/>
            <c:spPr>
              <a:solidFill>
                <a:srgbClr val="2C7FB8"/>
              </a:solidFill>
            </c:spPr>
            <c:extLst>
              <c:ext xmlns:c16="http://schemas.microsoft.com/office/drawing/2014/chart" uri="{C3380CC4-5D6E-409C-BE32-E72D297353CC}">
                <c16:uniqueId val="{00000003-E841-4FE0-9EE7-48CF82C5D44E}"/>
              </c:ext>
            </c:extLst>
          </c:dPt>
          <c:dPt>
            <c:idx val="2"/>
            <c:invertIfNegative val="1"/>
            <c:bubble3D val="0"/>
            <c:spPr>
              <a:solidFill>
                <a:srgbClr val="2C7FB8"/>
              </a:solidFill>
            </c:spPr>
            <c:extLst>
              <c:ext xmlns:c16="http://schemas.microsoft.com/office/drawing/2014/chart" uri="{C3380CC4-5D6E-409C-BE32-E72D297353CC}">
                <c16:uniqueId val="{00000005-E841-4FE0-9EE7-48CF82C5D44E}"/>
              </c:ext>
            </c:extLst>
          </c:dPt>
          <c:dPt>
            <c:idx val="3"/>
            <c:invertIfNegative val="1"/>
            <c:bubble3D val="0"/>
            <c:spPr>
              <a:solidFill>
                <a:srgbClr val="2C7FB8"/>
              </a:solidFill>
            </c:spPr>
            <c:extLst>
              <c:ext xmlns:c16="http://schemas.microsoft.com/office/drawing/2014/chart" uri="{C3380CC4-5D6E-409C-BE32-E72D297353CC}">
                <c16:uniqueId val="{00000007-E841-4FE0-9EE7-48CF82C5D44E}"/>
              </c:ext>
            </c:extLst>
          </c:dPt>
          <c:dPt>
            <c:idx val="4"/>
            <c:invertIfNegative val="1"/>
            <c:bubble3D val="0"/>
            <c:spPr>
              <a:solidFill>
                <a:srgbClr val="2C7FB8"/>
              </a:solidFill>
            </c:spPr>
            <c:extLst>
              <c:ext xmlns:c16="http://schemas.microsoft.com/office/drawing/2014/chart" uri="{C3380CC4-5D6E-409C-BE32-E72D297353CC}">
                <c16:uniqueId val="{00000009-E841-4FE0-9EE7-48CF82C5D44E}"/>
              </c:ext>
            </c:extLst>
          </c:dPt>
          <c:dPt>
            <c:idx val="5"/>
            <c:invertIfNegative val="1"/>
            <c:bubble3D val="0"/>
            <c:spPr>
              <a:solidFill>
                <a:srgbClr val="2C7FB8"/>
              </a:solidFill>
            </c:spPr>
            <c:extLst>
              <c:ext xmlns:c16="http://schemas.microsoft.com/office/drawing/2014/chart" uri="{C3380CC4-5D6E-409C-BE32-E72D297353CC}">
                <c16:uniqueId val="{0000000B-E841-4FE0-9EE7-48CF82C5D44E}"/>
              </c:ext>
            </c:extLst>
          </c:dPt>
          <c:dPt>
            <c:idx val="6"/>
            <c:invertIfNegative val="1"/>
            <c:bubble3D val="0"/>
            <c:spPr>
              <a:solidFill>
                <a:srgbClr val="2C7FB8"/>
              </a:solidFill>
            </c:spPr>
            <c:extLst>
              <c:ext xmlns:c16="http://schemas.microsoft.com/office/drawing/2014/chart" uri="{C3380CC4-5D6E-409C-BE32-E72D297353CC}">
                <c16:uniqueId val="{0000000D-E841-4FE0-9EE7-48CF82C5D44E}"/>
              </c:ext>
            </c:extLst>
          </c:dPt>
          <c:dPt>
            <c:idx val="7"/>
            <c:invertIfNegative val="1"/>
            <c:bubble3D val="0"/>
            <c:spPr>
              <a:solidFill>
                <a:srgbClr val="2C7FB8"/>
              </a:solidFill>
            </c:spPr>
            <c:extLst>
              <c:ext xmlns:c16="http://schemas.microsoft.com/office/drawing/2014/chart" uri="{C3380CC4-5D6E-409C-BE32-E72D297353CC}">
                <c16:uniqueId val="{0000000F-E841-4FE0-9EE7-48CF82C5D44E}"/>
              </c:ext>
            </c:extLst>
          </c:dPt>
          <c:dPt>
            <c:idx val="8"/>
            <c:invertIfNegative val="1"/>
            <c:bubble3D val="0"/>
            <c:spPr>
              <a:solidFill>
                <a:srgbClr val="2C7FB8"/>
              </a:solidFill>
            </c:spPr>
            <c:extLst>
              <c:ext xmlns:c16="http://schemas.microsoft.com/office/drawing/2014/chart" uri="{C3380CC4-5D6E-409C-BE32-E72D297353CC}">
                <c16:uniqueId val="{00000011-E841-4FE0-9EE7-48CF82C5D44E}"/>
              </c:ext>
            </c:extLst>
          </c:dPt>
          <c:dPt>
            <c:idx val="9"/>
            <c:invertIfNegative val="1"/>
            <c:bubble3D val="0"/>
            <c:spPr>
              <a:solidFill>
                <a:srgbClr val="2C7FB8"/>
              </a:solidFill>
            </c:spPr>
            <c:extLst>
              <c:ext xmlns:c16="http://schemas.microsoft.com/office/drawing/2014/chart" uri="{C3380CC4-5D6E-409C-BE32-E72D297353CC}">
                <c16:uniqueId val="{00000013-E841-4FE0-9EE7-48CF82C5D44E}"/>
              </c:ext>
            </c:extLst>
          </c:dPt>
          <c:dLbls>
            <c:dLbl>
              <c:idx val="0"/>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E841-4FE0-9EE7-48CF82C5D44E}"/>
                </c:ext>
              </c:extLst>
            </c:dLbl>
            <c:dLbl>
              <c:idx val="1"/>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E841-4FE0-9EE7-48CF82C5D44E}"/>
                </c:ext>
              </c:extLst>
            </c:dLbl>
            <c:dLbl>
              <c:idx val="2"/>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E841-4FE0-9EE7-48CF82C5D44E}"/>
                </c:ext>
              </c:extLst>
            </c:dLbl>
            <c:dLbl>
              <c:idx val="3"/>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E841-4FE0-9EE7-48CF82C5D44E}"/>
                </c:ext>
              </c:extLst>
            </c:dLbl>
            <c:dLbl>
              <c:idx val="4"/>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E841-4FE0-9EE7-48CF82C5D44E}"/>
                </c:ext>
              </c:extLst>
            </c:dLbl>
            <c:dLbl>
              <c:idx val="5"/>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E841-4FE0-9EE7-48CF82C5D44E}"/>
                </c:ext>
              </c:extLst>
            </c:dLbl>
            <c:dLbl>
              <c:idx val="6"/>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E841-4FE0-9EE7-48CF82C5D44E}"/>
                </c:ext>
              </c:extLst>
            </c:dLbl>
            <c:dLbl>
              <c:idx val="7"/>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F-E841-4FE0-9EE7-48CF82C5D44E}"/>
                </c:ext>
              </c:extLst>
            </c:dLbl>
            <c:dLbl>
              <c:idx val="8"/>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1-E841-4FE0-9EE7-48CF82C5D44E}"/>
                </c:ext>
              </c:extLst>
            </c:dLbl>
            <c:dLbl>
              <c:idx val="9"/>
              <c:spPr/>
              <c:txPr>
                <a:bodyPr/>
                <a:lstStyle/>
                <a:p>
                  <a:pPr>
                    <a:defRPr sz="2400" b="1"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3-E841-4FE0-9EE7-48CF82C5D44E}"/>
                </c:ext>
              </c:extLst>
            </c:dLbl>
            <c:spPr>
              <a:noFill/>
              <a:ln>
                <a:noFill/>
              </a:ln>
              <a:effectLst/>
            </c:spPr>
            <c:txPr>
              <a:bodyPr wrap="square" lIns="38100" tIns="19050" rIns="38100" bIns="19050" anchor="ctr">
                <a:spAutoFit/>
              </a:bodyPr>
              <a:lstStyle/>
              <a:p>
                <a:pPr>
                  <a:defRPr sz="2400"/>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Sheet1!$A$2:$A$11</c:f>
              <c:strCache>
                <c:ptCount val="10"/>
                <c:pt idx="0">
                  <c:v>1 - Not a problem</c:v>
                </c:pt>
                <c:pt idx="1">
                  <c:v>2</c:v>
                </c:pt>
                <c:pt idx="2">
                  <c:v>3</c:v>
                </c:pt>
                <c:pt idx="3">
                  <c:v>4</c:v>
                </c:pt>
                <c:pt idx="4">
                  <c:v>5</c:v>
                </c:pt>
                <c:pt idx="5">
                  <c:v>6</c:v>
                </c:pt>
                <c:pt idx="6">
                  <c:v>7</c:v>
                </c:pt>
                <c:pt idx="7">
                  <c:v>8</c:v>
                </c:pt>
                <c:pt idx="8">
                  <c:v>9</c:v>
                </c:pt>
                <c:pt idx="9">
                  <c:v>10 - Major Problem</c:v>
                </c:pt>
              </c:strCache>
            </c:strRef>
          </c:cat>
          <c:val>
            <c:numRef>
              <c:f>Sheet1!$B$2:$B$11</c:f>
              <c:numCache>
                <c:formatCode>0%</c:formatCode>
                <c:ptCount val="10"/>
                <c:pt idx="0">
                  <c:v>1.32E-2</c:v>
                </c:pt>
                <c:pt idx="1">
                  <c:v>3.3099999999999997E-2</c:v>
                </c:pt>
                <c:pt idx="2">
                  <c:v>5.2999999999999999E-2</c:v>
                </c:pt>
                <c:pt idx="3">
                  <c:v>9.9299999999999999E-2</c:v>
                </c:pt>
                <c:pt idx="4">
                  <c:v>0.21190000000000001</c:v>
                </c:pt>
                <c:pt idx="5">
                  <c:v>7.9500000000000001E-2</c:v>
                </c:pt>
                <c:pt idx="6">
                  <c:v>0.15890000000000001</c:v>
                </c:pt>
                <c:pt idx="7">
                  <c:v>0.15890000000000001</c:v>
                </c:pt>
                <c:pt idx="8">
                  <c:v>7.2800000000000004E-2</c:v>
                </c:pt>
                <c:pt idx="9">
                  <c:v>0.1192</c:v>
                </c:pt>
              </c:numCache>
            </c:numRef>
          </c:val>
          <c:extLst>
            <c:ext xmlns:c16="http://schemas.microsoft.com/office/drawing/2014/chart" uri="{C3380CC4-5D6E-409C-BE32-E72D297353CC}">
              <c16:uniqueId val="{00000014-E841-4FE0-9EE7-48CF82C5D44E}"/>
            </c:ext>
          </c:extLst>
        </c:ser>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2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42.jpg"/></Relationships>
</file>

<file path=ppt/diagrams/_rels/drawing2.xml.rels><?xml version="1.0" encoding="UTF-8" standalone="yes"?>
<Relationships xmlns="http://schemas.openxmlformats.org/package/2006/relationships"><Relationship Id="rId1" Type="http://schemas.openxmlformats.org/officeDocument/2006/relationships/image" Target="../media/image4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7F263-61EC-4EC0-859E-8E719945EC35}"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BB7AD538-28E1-4FE0-B79C-8ECA1B9E327D}">
      <dgm:prSet phldrT="[Text]"/>
      <dgm:spPr/>
      <dgm:t>
        <a:bodyPr/>
        <a:lstStyle/>
        <a:p>
          <a:r>
            <a:rPr lang="en-US" dirty="0"/>
            <a:t>Hundreds of Kansans provide input for the Kansas Water Plan</a:t>
          </a:r>
        </a:p>
      </dgm:t>
    </dgm:pt>
    <dgm:pt modelId="{BCA0866F-27B9-405F-9BE8-55112826F84D}" type="parTrans" cxnId="{9CCAF50F-08D0-44BB-AD81-B85B5461923F}">
      <dgm:prSet/>
      <dgm:spPr/>
      <dgm:t>
        <a:bodyPr/>
        <a:lstStyle/>
        <a:p>
          <a:endParaRPr lang="en-US"/>
        </a:p>
      </dgm:t>
    </dgm:pt>
    <dgm:pt modelId="{07E38683-C0C5-46FA-AEC1-1CB2D83B1018}" type="sibTrans" cxnId="{9CCAF50F-08D0-44BB-AD81-B85B5461923F}">
      <dgm:prSet/>
      <dgm:spPr/>
      <dgm:t>
        <a:bodyPr/>
        <a:lstStyle/>
        <a:p>
          <a:endParaRPr lang="en-US"/>
        </a:p>
      </dgm:t>
    </dgm:pt>
    <dgm:pt modelId="{653DBD02-11FE-42F9-8692-ADBD7D9534C2}">
      <dgm:prSet phldrT="[Text]"/>
      <dgm:spPr/>
      <dgm:t>
        <a:bodyPr/>
        <a:lstStyle/>
        <a:p>
          <a:r>
            <a:rPr lang="en-US" dirty="0"/>
            <a:t>2022 Kansas Water Plan Released Creating a </a:t>
          </a:r>
          <a:r>
            <a:rPr lang="en-US" b="1" dirty="0"/>
            <a:t>Vision</a:t>
          </a:r>
          <a:r>
            <a:rPr lang="en-US" dirty="0"/>
            <a:t> for Kansas</a:t>
          </a:r>
        </a:p>
      </dgm:t>
    </dgm:pt>
    <dgm:pt modelId="{496E0554-A464-4B0D-B2DF-C337F95DA2CF}" type="parTrans" cxnId="{9E4320CF-3813-4AD3-BFD9-E6A98BBA44C8}">
      <dgm:prSet/>
      <dgm:spPr/>
      <dgm:t>
        <a:bodyPr/>
        <a:lstStyle/>
        <a:p>
          <a:endParaRPr lang="en-US"/>
        </a:p>
      </dgm:t>
    </dgm:pt>
    <dgm:pt modelId="{377E0B35-27D6-4CC1-91DD-0791E1924503}" type="sibTrans" cxnId="{9E4320CF-3813-4AD3-BFD9-E6A98BBA44C8}">
      <dgm:prSet/>
      <dgm:spPr/>
      <dgm:t>
        <a:bodyPr/>
        <a:lstStyle/>
        <a:p>
          <a:endParaRPr lang="en-US"/>
        </a:p>
      </dgm:t>
    </dgm:pt>
    <dgm:pt modelId="{F34F1165-60D5-447E-974C-7EA407AB1407}">
      <dgm:prSet phldrT="[Text]"/>
      <dgm:spPr/>
      <dgm:t>
        <a:bodyPr/>
        <a:lstStyle/>
        <a:p>
          <a:r>
            <a:rPr lang="en-US"/>
            <a:t>Governor &amp; Bipartisan Legislators support funding the Water Plan</a:t>
          </a:r>
        </a:p>
      </dgm:t>
    </dgm:pt>
    <dgm:pt modelId="{0825E7AF-EE00-49D0-9310-28F685A6CF69}" type="parTrans" cxnId="{747634C3-F366-4EC1-9E7D-3369A701CCEA}">
      <dgm:prSet/>
      <dgm:spPr/>
      <dgm:t>
        <a:bodyPr/>
        <a:lstStyle/>
        <a:p>
          <a:endParaRPr lang="en-US"/>
        </a:p>
      </dgm:t>
    </dgm:pt>
    <dgm:pt modelId="{157419DA-2F94-4573-8303-2AC9B872723D}" type="sibTrans" cxnId="{747634C3-F366-4EC1-9E7D-3369A701CCEA}">
      <dgm:prSet/>
      <dgm:spPr/>
      <dgm:t>
        <a:bodyPr/>
        <a:lstStyle/>
        <a:p>
          <a:endParaRPr lang="en-US"/>
        </a:p>
      </dgm:t>
    </dgm:pt>
    <dgm:pt modelId="{80460A2C-5754-4222-8EE0-C635A6400F12}">
      <dgm:prSet/>
      <dgm:spPr/>
      <dgm:t>
        <a:bodyPr/>
        <a:lstStyle/>
        <a:p>
          <a:r>
            <a:rPr lang="en-US" b="0" dirty="0"/>
            <a:t>2024 Summer Local Consult input on  </a:t>
          </a:r>
          <a:r>
            <a:rPr lang="en-US" b="1" dirty="0"/>
            <a:t>implementation</a:t>
          </a:r>
          <a:r>
            <a:rPr lang="en-US" b="0" dirty="0"/>
            <a:t>            (part 1)</a:t>
          </a:r>
          <a:r>
            <a:rPr lang="en-US" b="1" dirty="0"/>
            <a:t> </a:t>
          </a:r>
          <a:endParaRPr lang="en-US" dirty="0"/>
        </a:p>
      </dgm:t>
    </dgm:pt>
    <dgm:pt modelId="{E5D7D726-0241-42D4-95D8-E9A9548B6F2E}" type="parTrans" cxnId="{709AB1C4-4BE5-4A4D-AFB3-0948CAC0B8BD}">
      <dgm:prSet/>
      <dgm:spPr/>
      <dgm:t>
        <a:bodyPr/>
        <a:lstStyle/>
        <a:p>
          <a:endParaRPr lang="en-US"/>
        </a:p>
      </dgm:t>
    </dgm:pt>
    <dgm:pt modelId="{18F358EA-4270-4E5C-867C-1B9C277512B2}" type="sibTrans" cxnId="{709AB1C4-4BE5-4A4D-AFB3-0948CAC0B8BD}">
      <dgm:prSet/>
      <dgm:spPr/>
      <dgm:t>
        <a:bodyPr/>
        <a:lstStyle/>
        <a:p>
          <a:endParaRPr lang="en-US"/>
        </a:p>
      </dgm:t>
    </dgm:pt>
    <dgm:pt modelId="{D3EB036A-9557-4F53-B7BE-DAF25AA1135D}">
      <dgm:prSet/>
      <dgm:spPr/>
      <dgm:t>
        <a:bodyPr/>
        <a:lstStyle/>
        <a:p>
          <a:r>
            <a:rPr lang="en-US" dirty="0"/>
            <a:t>2024 Fall Local Consult: to discuss </a:t>
          </a:r>
          <a:r>
            <a:rPr lang="en-US" b="1" dirty="0"/>
            <a:t>implementation</a:t>
          </a:r>
          <a:r>
            <a:rPr lang="en-US" dirty="0"/>
            <a:t> (part 2)</a:t>
          </a:r>
        </a:p>
      </dgm:t>
    </dgm:pt>
    <dgm:pt modelId="{C32E7209-7818-4574-AD90-9823E2FB9AD8}" type="parTrans" cxnId="{6BD640F1-D8DB-42C2-B27B-87F3A34D4B8D}">
      <dgm:prSet/>
      <dgm:spPr/>
      <dgm:t>
        <a:bodyPr/>
        <a:lstStyle/>
        <a:p>
          <a:endParaRPr lang="en-US"/>
        </a:p>
      </dgm:t>
    </dgm:pt>
    <dgm:pt modelId="{6FD50A62-5EF2-47B7-BB47-9F22780E7400}" type="sibTrans" cxnId="{6BD640F1-D8DB-42C2-B27B-87F3A34D4B8D}">
      <dgm:prSet/>
      <dgm:spPr/>
      <dgm:t>
        <a:bodyPr/>
        <a:lstStyle/>
        <a:p>
          <a:endParaRPr lang="en-US"/>
        </a:p>
      </dgm:t>
    </dgm:pt>
    <dgm:pt modelId="{59F116B7-AFD5-4B45-ABE7-414C5C682A24}" type="pres">
      <dgm:prSet presAssocID="{5CD7F263-61EC-4EC0-859E-8E719945EC35}" presName="Name0" presStyleCnt="0">
        <dgm:presLayoutVars>
          <dgm:dir/>
          <dgm:resizeHandles val="exact"/>
        </dgm:presLayoutVars>
      </dgm:prSet>
      <dgm:spPr/>
    </dgm:pt>
    <dgm:pt modelId="{60D9D4F0-2267-4349-8652-9BF0C0B82AF2}" type="pres">
      <dgm:prSet presAssocID="{5CD7F263-61EC-4EC0-859E-8E719945EC35}" presName="arrow" presStyleLbl="bgShp" presStyleIdx="0" presStyleCnt="1" custScaleY="60485"/>
      <dgm:spPr>
        <a:solidFill>
          <a:schemeClr val="accent3">
            <a:lumMod val="60000"/>
            <a:lumOff val="40000"/>
          </a:schemeClr>
        </a:solidFill>
      </dgm:spPr>
    </dgm:pt>
    <dgm:pt modelId="{52988593-D45E-4AEB-8E5E-6D5F39B8E31C}" type="pres">
      <dgm:prSet presAssocID="{5CD7F263-61EC-4EC0-859E-8E719945EC35}" presName="points" presStyleCnt="0"/>
      <dgm:spPr/>
    </dgm:pt>
    <dgm:pt modelId="{A3C0093C-E43A-4E7C-9852-6A0DFAF96E96}" type="pres">
      <dgm:prSet presAssocID="{BB7AD538-28E1-4FE0-B79C-8ECA1B9E327D}" presName="compositeA" presStyleCnt="0"/>
      <dgm:spPr/>
    </dgm:pt>
    <dgm:pt modelId="{E4929545-544D-4109-AB4D-C8EB1D04E006}" type="pres">
      <dgm:prSet presAssocID="{BB7AD538-28E1-4FE0-B79C-8ECA1B9E327D}" presName="textA" presStyleLbl="revTx" presStyleIdx="0" presStyleCnt="5">
        <dgm:presLayoutVars>
          <dgm:bulletEnabled val="1"/>
        </dgm:presLayoutVars>
      </dgm:prSet>
      <dgm:spPr/>
    </dgm:pt>
    <dgm:pt modelId="{C116A0BC-A432-444C-A35A-A1C433598765}" type="pres">
      <dgm:prSet presAssocID="{BB7AD538-28E1-4FE0-B79C-8ECA1B9E327D}" presName="circleA" presStyleLbl="node1" presStyleIdx="0" presStyleCnt="5"/>
      <dgm:spPr>
        <a:solidFill>
          <a:srgbClr val="0E2D52"/>
        </a:solidFill>
      </dgm:spPr>
    </dgm:pt>
    <dgm:pt modelId="{D8D3366A-894A-4052-95DC-7FE36CD3E48A}" type="pres">
      <dgm:prSet presAssocID="{BB7AD538-28E1-4FE0-B79C-8ECA1B9E327D}" presName="spaceA" presStyleCnt="0"/>
      <dgm:spPr/>
    </dgm:pt>
    <dgm:pt modelId="{94E77967-7B31-4038-8831-40BA75CD49C6}" type="pres">
      <dgm:prSet presAssocID="{07E38683-C0C5-46FA-AEC1-1CB2D83B1018}" presName="space" presStyleCnt="0"/>
      <dgm:spPr/>
    </dgm:pt>
    <dgm:pt modelId="{D4FEBBB2-6E8B-4A3E-B095-13FABD3D92DA}" type="pres">
      <dgm:prSet presAssocID="{653DBD02-11FE-42F9-8692-ADBD7D9534C2}" presName="compositeB" presStyleCnt="0"/>
      <dgm:spPr/>
    </dgm:pt>
    <dgm:pt modelId="{84653692-F68E-47D0-BD19-65B9312441F8}" type="pres">
      <dgm:prSet presAssocID="{653DBD02-11FE-42F9-8692-ADBD7D9534C2}" presName="textB" presStyleLbl="revTx" presStyleIdx="1" presStyleCnt="5">
        <dgm:presLayoutVars>
          <dgm:bulletEnabled val="1"/>
        </dgm:presLayoutVars>
      </dgm:prSet>
      <dgm:spPr/>
    </dgm:pt>
    <dgm:pt modelId="{658A9F3D-7A54-4BDA-B35A-077CCD0310FA}" type="pres">
      <dgm:prSet presAssocID="{653DBD02-11FE-42F9-8692-ADBD7D9534C2}" presName="circleB" presStyleLbl="node1" presStyleIdx="1" presStyleCnt="5"/>
      <dgm:spPr>
        <a:solidFill>
          <a:srgbClr val="0E2D52"/>
        </a:solidFill>
      </dgm:spPr>
    </dgm:pt>
    <dgm:pt modelId="{9F6D38B8-8017-45C6-9B2D-A2D17CD5338A}" type="pres">
      <dgm:prSet presAssocID="{653DBD02-11FE-42F9-8692-ADBD7D9534C2}" presName="spaceB" presStyleCnt="0"/>
      <dgm:spPr/>
    </dgm:pt>
    <dgm:pt modelId="{70452EDC-A499-4C17-A65E-05FD6AA833DD}" type="pres">
      <dgm:prSet presAssocID="{377E0B35-27D6-4CC1-91DD-0791E1924503}" presName="space" presStyleCnt="0"/>
      <dgm:spPr/>
    </dgm:pt>
    <dgm:pt modelId="{D0CA1F49-1929-486E-A9F2-14E4B1A2F719}" type="pres">
      <dgm:prSet presAssocID="{F34F1165-60D5-447E-974C-7EA407AB1407}" presName="compositeA" presStyleCnt="0"/>
      <dgm:spPr/>
    </dgm:pt>
    <dgm:pt modelId="{FA38D530-E119-4FE7-A1C0-D1E03E2BD55E}" type="pres">
      <dgm:prSet presAssocID="{F34F1165-60D5-447E-974C-7EA407AB1407}" presName="textA" presStyleLbl="revTx" presStyleIdx="2" presStyleCnt="5">
        <dgm:presLayoutVars>
          <dgm:bulletEnabled val="1"/>
        </dgm:presLayoutVars>
      </dgm:prSet>
      <dgm:spPr/>
    </dgm:pt>
    <dgm:pt modelId="{9BA22255-4F77-48F6-9AE3-4298F6B7E9E5}" type="pres">
      <dgm:prSet presAssocID="{F34F1165-60D5-447E-974C-7EA407AB1407}" presName="circleA" presStyleLbl="node1" presStyleIdx="2" presStyleCnt="5"/>
      <dgm:spPr>
        <a:solidFill>
          <a:srgbClr val="0E2D52"/>
        </a:solidFill>
      </dgm:spPr>
    </dgm:pt>
    <dgm:pt modelId="{145210C6-7F32-4C9F-9E35-A89D705947FC}" type="pres">
      <dgm:prSet presAssocID="{F34F1165-60D5-447E-974C-7EA407AB1407}" presName="spaceA" presStyleCnt="0"/>
      <dgm:spPr/>
    </dgm:pt>
    <dgm:pt modelId="{1CBB43F6-6DF0-4316-86C9-D80DAF8C8FEB}" type="pres">
      <dgm:prSet presAssocID="{157419DA-2F94-4573-8303-2AC9B872723D}" presName="space" presStyleCnt="0"/>
      <dgm:spPr/>
    </dgm:pt>
    <dgm:pt modelId="{E6DD1505-9A3B-41CE-BAF8-C643A554D0DC}" type="pres">
      <dgm:prSet presAssocID="{80460A2C-5754-4222-8EE0-C635A6400F12}" presName="compositeB" presStyleCnt="0"/>
      <dgm:spPr/>
    </dgm:pt>
    <dgm:pt modelId="{6562EA4E-42F3-494C-8207-E374C447DE1C}" type="pres">
      <dgm:prSet presAssocID="{80460A2C-5754-4222-8EE0-C635A6400F12}" presName="textB" presStyleLbl="revTx" presStyleIdx="3" presStyleCnt="5" custScaleX="130976">
        <dgm:presLayoutVars>
          <dgm:bulletEnabled val="1"/>
        </dgm:presLayoutVars>
      </dgm:prSet>
      <dgm:spPr/>
    </dgm:pt>
    <dgm:pt modelId="{5AFF367C-EF2D-4BC4-8E2F-9536D7784000}" type="pres">
      <dgm:prSet presAssocID="{80460A2C-5754-4222-8EE0-C635A6400F12}" presName="circleB" presStyleLbl="node1" presStyleIdx="3" presStyleCnt="5"/>
      <dgm:spPr>
        <a:solidFill>
          <a:srgbClr val="0E2D52"/>
        </a:solidFill>
      </dgm:spPr>
    </dgm:pt>
    <dgm:pt modelId="{4B627D16-DD60-4AC8-8E7A-91CD77FF6840}" type="pres">
      <dgm:prSet presAssocID="{80460A2C-5754-4222-8EE0-C635A6400F12}" presName="spaceB" presStyleCnt="0"/>
      <dgm:spPr/>
    </dgm:pt>
    <dgm:pt modelId="{FBBB7A9E-55F2-4502-AE64-76D62D6EC885}" type="pres">
      <dgm:prSet presAssocID="{18F358EA-4270-4E5C-867C-1B9C277512B2}" presName="space" presStyleCnt="0"/>
      <dgm:spPr/>
    </dgm:pt>
    <dgm:pt modelId="{630815A6-1D86-46E9-B134-98058D8461E3}" type="pres">
      <dgm:prSet presAssocID="{D3EB036A-9557-4F53-B7BE-DAF25AA1135D}" presName="compositeA" presStyleCnt="0"/>
      <dgm:spPr/>
    </dgm:pt>
    <dgm:pt modelId="{CC0D4E1A-719C-4A98-B5C2-0DFDE678D3E7}" type="pres">
      <dgm:prSet presAssocID="{D3EB036A-9557-4F53-B7BE-DAF25AA1135D}" presName="textA" presStyleLbl="revTx" presStyleIdx="4" presStyleCnt="5">
        <dgm:presLayoutVars>
          <dgm:bulletEnabled val="1"/>
        </dgm:presLayoutVars>
      </dgm:prSet>
      <dgm:spPr/>
    </dgm:pt>
    <dgm:pt modelId="{1FA1B33A-BACC-4476-A7EF-1AAAC9AE9F56}" type="pres">
      <dgm:prSet presAssocID="{D3EB036A-9557-4F53-B7BE-DAF25AA1135D}" presName="circleA" presStyleLbl="node1" presStyleIdx="4" presStyleCnt="5"/>
      <dgm:spPr/>
    </dgm:pt>
    <dgm:pt modelId="{5D0ADE47-32C9-4166-807B-DBB2B16AC5F5}" type="pres">
      <dgm:prSet presAssocID="{D3EB036A-9557-4F53-B7BE-DAF25AA1135D}" presName="spaceA" presStyleCnt="0"/>
      <dgm:spPr/>
    </dgm:pt>
  </dgm:ptLst>
  <dgm:cxnLst>
    <dgm:cxn modelId="{9CCAF50F-08D0-44BB-AD81-B85B5461923F}" srcId="{5CD7F263-61EC-4EC0-859E-8E719945EC35}" destId="{BB7AD538-28E1-4FE0-B79C-8ECA1B9E327D}" srcOrd="0" destOrd="0" parTransId="{BCA0866F-27B9-405F-9BE8-55112826F84D}" sibTransId="{07E38683-C0C5-46FA-AEC1-1CB2D83B1018}"/>
    <dgm:cxn modelId="{F114E273-71DC-4EA6-950B-77850FA56A8E}" type="presOf" srcId="{5CD7F263-61EC-4EC0-859E-8E719945EC35}" destId="{59F116B7-AFD5-4B45-ABE7-414C5C682A24}" srcOrd="0" destOrd="0" presId="urn:microsoft.com/office/officeart/2005/8/layout/hProcess11"/>
    <dgm:cxn modelId="{31107574-3084-4B62-BE47-D9750CEF4EE0}" type="presOf" srcId="{653DBD02-11FE-42F9-8692-ADBD7D9534C2}" destId="{84653692-F68E-47D0-BD19-65B9312441F8}" srcOrd="0" destOrd="0" presId="urn:microsoft.com/office/officeart/2005/8/layout/hProcess11"/>
    <dgm:cxn modelId="{602F2181-0D2D-4BCD-94E5-01C913042839}" type="presOf" srcId="{F34F1165-60D5-447E-974C-7EA407AB1407}" destId="{FA38D530-E119-4FE7-A1C0-D1E03E2BD55E}" srcOrd="0" destOrd="0" presId="urn:microsoft.com/office/officeart/2005/8/layout/hProcess11"/>
    <dgm:cxn modelId="{0AB423B0-11DF-4585-85E9-75BAC00C0E16}" type="presOf" srcId="{D3EB036A-9557-4F53-B7BE-DAF25AA1135D}" destId="{CC0D4E1A-719C-4A98-B5C2-0DFDE678D3E7}" srcOrd="0" destOrd="0" presId="urn:microsoft.com/office/officeart/2005/8/layout/hProcess11"/>
    <dgm:cxn modelId="{747634C3-F366-4EC1-9E7D-3369A701CCEA}" srcId="{5CD7F263-61EC-4EC0-859E-8E719945EC35}" destId="{F34F1165-60D5-447E-974C-7EA407AB1407}" srcOrd="2" destOrd="0" parTransId="{0825E7AF-EE00-49D0-9310-28F685A6CF69}" sibTransId="{157419DA-2F94-4573-8303-2AC9B872723D}"/>
    <dgm:cxn modelId="{709AB1C4-4BE5-4A4D-AFB3-0948CAC0B8BD}" srcId="{5CD7F263-61EC-4EC0-859E-8E719945EC35}" destId="{80460A2C-5754-4222-8EE0-C635A6400F12}" srcOrd="3" destOrd="0" parTransId="{E5D7D726-0241-42D4-95D8-E9A9548B6F2E}" sibTransId="{18F358EA-4270-4E5C-867C-1B9C277512B2}"/>
    <dgm:cxn modelId="{728576C7-435F-41EE-8BF2-E2E8C38ADB25}" type="presOf" srcId="{BB7AD538-28E1-4FE0-B79C-8ECA1B9E327D}" destId="{E4929545-544D-4109-AB4D-C8EB1D04E006}" srcOrd="0" destOrd="0" presId="urn:microsoft.com/office/officeart/2005/8/layout/hProcess11"/>
    <dgm:cxn modelId="{9E4320CF-3813-4AD3-BFD9-E6A98BBA44C8}" srcId="{5CD7F263-61EC-4EC0-859E-8E719945EC35}" destId="{653DBD02-11FE-42F9-8692-ADBD7D9534C2}" srcOrd="1" destOrd="0" parTransId="{496E0554-A464-4B0D-B2DF-C337F95DA2CF}" sibTransId="{377E0B35-27D6-4CC1-91DD-0791E1924503}"/>
    <dgm:cxn modelId="{044913E5-C8BF-4E93-A439-092A029DF17E}" type="presOf" srcId="{80460A2C-5754-4222-8EE0-C635A6400F12}" destId="{6562EA4E-42F3-494C-8207-E374C447DE1C}" srcOrd="0" destOrd="0" presId="urn:microsoft.com/office/officeart/2005/8/layout/hProcess11"/>
    <dgm:cxn modelId="{6BD640F1-D8DB-42C2-B27B-87F3A34D4B8D}" srcId="{5CD7F263-61EC-4EC0-859E-8E719945EC35}" destId="{D3EB036A-9557-4F53-B7BE-DAF25AA1135D}" srcOrd="4" destOrd="0" parTransId="{C32E7209-7818-4574-AD90-9823E2FB9AD8}" sibTransId="{6FD50A62-5EF2-47B7-BB47-9F22780E7400}"/>
    <dgm:cxn modelId="{14DB668C-EE02-4342-921C-82F217B4524A}" type="presParOf" srcId="{59F116B7-AFD5-4B45-ABE7-414C5C682A24}" destId="{60D9D4F0-2267-4349-8652-9BF0C0B82AF2}" srcOrd="0" destOrd="0" presId="urn:microsoft.com/office/officeart/2005/8/layout/hProcess11"/>
    <dgm:cxn modelId="{02AB3F3D-EE4D-4C42-8EB3-91B679545349}" type="presParOf" srcId="{59F116B7-AFD5-4B45-ABE7-414C5C682A24}" destId="{52988593-D45E-4AEB-8E5E-6D5F39B8E31C}" srcOrd="1" destOrd="0" presId="urn:microsoft.com/office/officeart/2005/8/layout/hProcess11"/>
    <dgm:cxn modelId="{FDB2EFEC-13D0-4207-9025-97459B050BE4}" type="presParOf" srcId="{52988593-D45E-4AEB-8E5E-6D5F39B8E31C}" destId="{A3C0093C-E43A-4E7C-9852-6A0DFAF96E96}" srcOrd="0" destOrd="0" presId="urn:microsoft.com/office/officeart/2005/8/layout/hProcess11"/>
    <dgm:cxn modelId="{2F96F14A-B23C-4EC1-9E53-7847A208A44A}" type="presParOf" srcId="{A3C0093C-E43A-4E7C-9852-6A0DFAF96E96}" destId="{E4929545-544D-4109-AB4D-C8EB1D04E006}" srcOrd="0" destOrd="0" presId="urn:microsoft.com/office/officeart/2005/8/layout/hProcess11"/>
    <dgm:cxn modelId="{ECD46BC6-4CDC-4A86-A248-0134D3C0DDC2}" type="presParOf" srcId="{A3C0093C-E43A-4E7C-9852-6A0DFAF96E96}" destId="{C116A0BC-A432-444C-A35A-A1C433598765}" srcOrd="1" destOrd="0" presId="urn:microsoft.com/office/officeart/2005/8/layout/hProcess11"/>
    <dgm:cxn modelId="{212A6659-1C5B-45A4-86EA-F8E3FFF9145C}" type="presParOf" srcId="{A3C0093C-E43A-4E7C-9852-6A0DFAF96E96}" destId="{D8D3366A-894A-4052-95DC-7FE36CD3E48A}" srcOrd="2" destOrd="0" presId="urn:microsoft.com/office/officeart/2005/8/layout/hProcess11"/>
    <dgm:cxn modelId="{7B4F4CD7-5641-4F65-BCF5-CC3D3AD3BB62}" type="presParOf" srcId="{52988593-D45E-4AEB-8E5E-6D5F39B8E31C}" destId="{94E77967-7B31-4038-8831-40BA75CD49C6}" srcOrd="1" destOrd="0" presId="urn:microsoft.com/office/officeart/2005/8/layout/hProcess11"/>
    <dgm:cxn modelId="{224DB57B-7B1A-488A-B946-969A0A366C0C}" type="presParOf" srcId="{52988593-D45E-4AEB-8E5E-6D5F39B8E31C}" destId="{D4FEBBB2-6E8B-4A3E-B095-13FABD3D92DA}" srcOrd="2" destOrd="0" presId="urn:microsoft.com/office/officeart/2005/8/layout/hProcess11"/>
    <dgm:cxn modelId="{CAA4CF66-3206-4498-9456-E93E8DB6DE86}" type="presParOf" srcId="{D4FEBBB2-6E8B-4A3E-B095-13FABD3D92DA}" destId="{84653692-F68E-47D0-BD19-65B9312441F8}" srcOrd="0" destOrd="0" presId="urn:microsoft.com/office/officeart/2005/8/layout/hProcess11"/>
    <dgm:cxn modelId="{63F8370F-D9F5-4D0E-91D9-13DB9C21CCAE}" type="presParOf" srcId="{D4FEBBB2-6E8B-4A3E-B095-13FABD3D92DA}" destId="{658A9F3D-7A54-4BDA-B35A-077CCD0310FA}" srcOrd="1" destOrd="0" presId="urn:microsoft.com/office/officeart/2005/8/layout/hProcess11"/>
    <dgm:cxn modelId="{AD5AC347-EF27-44E7-9F64-317EF197FE49}" type="presParOf" srcId="{D4FEBBB2-6E8B-4A3E-B095-13FABD3D92DA}" destId="{9F6D38B8-8017-45C6-9B2D-A2D17CD5338A}" srcOrd="2" destOrd="0" presId="urn:microsoft.com/office/officeart/2005/8/layout/hProcess11"/>
    <dgm:cxn modelId="{AD222BE0-676D-4CB7-8199-845F19571DEF}" type="presParOf" srcId="{52988593-D45E-4AEB-8E5E-6D5F39B8E31C}" destId="{70452EDC-A499-4C17-A65E-05FD6AA833DD}" srcOrd="3" destOrd="0" presId="urn:microsoft.com/office/officeart/2005/8/layout/hProcess11"/>
    <dgm:cxn modelId="{9EE091EE-C95D-4697-B8A9-242A6F4AA474}" type="presParOf" srcId="{52988593-D45E-4AEB-8E5E-6D5F39B8E31C}" destId="{D0CA1F49-1929-486E-A9F2-14E4B1A2F719}" srcOrd="4" destOrd="0" presId="urn:microsoft.com/office/officeart/2005/8/layout/hProcess11"/>
    <dgm:cxn modelId="{EA08B9B8-F736-4087-BFCD-E30A6B8A8C84}" type="presParOf" srcId="{D0CA1F49-1929-486E-A9F2-14E4B1A2F719}" destId="{FA38D530-E119-4FE7-A1C0-D1E03E2BD55E}" srcOrd="0" destOrd="0" presId="urn:microsoft.com/office/officeart/2005/8/layout/hProcess11"/>
    <dgm:cxn modelId="{AD398F73-0A19-4E11-BBFB-890B7F4BD837}" type="presParOf" srcId="{D0CA1F49-1929-486E-A9F2-14E4B1A2F719}" destId="{9BA22255-4F77-48F6-9AE3-4298F6B7E9E5}" srcOrd="1" destOrd="0" presId="urn:microsoft.com/office/officeart/2005/8/layout/hProcess11"/>
    <dgm:cxn modelId="{1B41666F-07AE-41E7-AE03-577DE3FBA4D4}" type="presParOf" srcId="{D0CA1F49-1929-486E-A9F2-14E4B1A2F719}" destId="{145210C6-7F32-4C9F-9E35-A89D705947FC}" srcOrd="2" destOrd="0" presId="urn:microsoft.com/office/officeart/2005/8/layout/hProcess11"/>
    <dgm:cxn modelId="{486BF903-2329-475A-B761-13446AD41604}" type="presParOf" srcId="{52988593-D45E-4AEB-8E5E-6D5F39B8E31C}" destId="{1CBB43F6-6DF0-4316-86C9-D80DAF8C8FEB}" srcOrd="5" destOrd="0" presId="urn:microsoft.com/office/officeart/2005/8/layout/hProcess11"/>
    <dgm:cxn modelId="{E085666F-79C6-4B76-8F5C-E727A878F94B}" type="presParOf" srcId="{52988593-D45E-4AEB-8E5E-6D5F39B8E31C}" destId="{E6DD1505-9A3B-41CE-BAF8-C643A554D0DC}" srcOrd="6" destOrd="0" presId="urn:microsoft.com/office/officeart/2005/8/layout/hProcess11"/>
    <dgm:cxn modelId="{7B79D8C8-1BE0-4B20-9171-1B56BC9F6F2F}" type="presParOf" srcId="{E6DD1505-9A3B-41CE-BAF8-C643A554D0DC}" destId="{6562EA4E-42F3-494C-8207-E374C447DE1C}" srcOrd="0" destOrd="0" presId="urn:microsoft.com/office/officeart/2005/8/layout/hProcess11"/>
    <dgm:cxn modelId="{A5E18BEE-0179-42E7-A511-DA0240E6818D}" type="presParOf" srcId="{E6DD1505-9A3B-41CE-BAF8-C643A554D0DC}" destId="{5AFF367C-EF2D-4BC4-8E2F-9536D7784000}" srcOrd="1" destOrd="0" presId="urn:microsoft.com/office/officeart/2005/8/layout/hProcess11"/>
    <dgm:cxn modelId="{58EFE3E8-420E-4FDD-872B-DEA98AD6945B}" type="presParOf" srcId="{E6DD1505-9A3B-41CE-BAF8-C643A554D0DC}" destId="{4B627D16-DD60-4AC8-8E7A-91CD77FF6840}" srcOrd="2" destOrd="0" presId="urn:microsoft.com/office/officeart/2005/8/layout/hProcess11"/>
    <dgm:cxn modelId="{29CFD24B-D787-41CF-9A25-AAC4C06286E4}" type="presParOf" srcId="{52988593-D45E-4AEB-8E5E-6D5F39B8E31C}" destId="{FBBB7A9E-55F2-4502-AE64-76D62D6EC885}" srcOrd="7" destOrd="0" presId="urn:microsoft.com/office/officeart/2005/8/layout/hProcess11"/>
    <dgm:cxn modelId="{CD4A85B1-FA1A-4ABD-8DDE-2DF2A1CB2EC4}" type="presParOf" srcId="{52988593-D45E-4AEB-8E5E-6D5F39B8E31C}" destId="{630815A6-1D86-46E9-B134-98058D8461E3}" srcOrd="8" destOrd="0" presId="urn:microsoft.com/office/officeart/2005/8/layout/hProcess11"/>
    <dgm:cxn modelId="{B90E9F04-6F44-4371-8F96-2C3F93F2ED37}" type="presParOf" srcId="{630815A6-1D86-46E9-B134-98058D8461E3}" destId="{CC0D4E1A-719C-4A98-B5C2-0DFDE678D3E7}" srcOrd="0" destOrd="0" presId="urn:microsoft.com/office/officeart/2005/8/layout/hProcess11"/>
    <dgm:cxn modelId="{42043FC2-67BA-49A6-98B9-5ED7F3E6F369}" type="presParOf" srcId="{630815A6-1D86-46E9-B134-98058D8461E3}" destId="{1FA1B33A-BACC-4476-A7EF-1AAAC9AE9F56}" srcOrd="1" destOrd="0" presId="urn:microsoft.com/office/officeart/2005/8/layout/hProcess11"/>
    <dgm:cxn modelId="{D9F94A51-CED5-4495-AFD0-3FDA1F065BA0}" type="presParOf" srcId="{630815A6-1D86-46E9-B134-98058D8461E3}" destId="{5D0ADE47-32C9-4166-807B-DBB2B16AC5F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DC4601-DF8C-4276-8CAF-6CA0E71C9B4F}" type="doc">
      <dgm:prSet loTypeId="urn:microsoft.com/office/officeart/2005/8/layout/radial2" loCatId="relationship" qsTypeId="urn:microsoft.com/office/officeart/2005/8/quickstyle/simple1" qsCatId="simple" csTypeId="urn:microsoft.com/office/officeart/2005/8/colors/accent0_3" csCatId="mainScheme" phldr="1"/>
      <dgm:spPr/>
      <dgm:t>
        <a:bodyPr/>
        <a:lstStyle/>
        <a:p>
          <a:endParaRPr lang="en-US"/>
        </a:p>
      </dgm:t>
    </dgm:pt>
    <dgm:pt modelId="{219F4D06-962E-42CD-A8D3-A15864C0A75D}">
      <dgm:prSet phldrT="[Text]"/>
      <dgm:spPr/>
      <dgm:t>
        <a:bodyPr/>
        <a:lstStyle/>
        <a:p>
          <a:r>
            <a:rPr lang="en-US" dirty="0"/>
            <a:t>Our Health </a:t>
          </a:r>
        </a:p>
      </dgm:t>
    </dgm:pt>
    <dgm:pt modelId="{ACB6E3E9-B901-47D6-BABF-7CF57BE87483}" type="parTrans" cxnId="{301E4E7F-00CE-495E-9A75-A52A8E5B5E93}">
      <dgm:prSet/>
      <dgm:spPr/>
      <dgm:t>
        <a:bodyPr/>
        <a:lstStyle/>
        <a:p>
          <a:endParaRPr lang="en-US"/>
        </a:p>
      </dgm:t>
    </dgm:pt>
    <dgm:pt modelId="{6FA77775-4467-465E-90B1-BEAC100BFED1}" type="sibTrans" cxnId="{301E4E7F-00CE-495E-9A75-A52A8E5B5E93}">
      <dgm:prSet/>
      <dgm:spPr/>
      <dgm:t>
        <a:bodyPr/>
        <a:lstStyle/>
        <a:p>
          <a:endParaRPr lang="en-US"/>
        </a:p>
      </dgm:t>
    </dgm:pt>
    <dgm:pt modelId="{4E1C7B50-CC06-40F4-AE2C-10912C4D4F27}">
      <dgm:prSet phldrT="[Text]"/>
      <dgm:spPr/>
      <dgm:t>
        <a:bodyPr/>
        <a:lstStyle/>
        <a:p>
          <a:r>
            <a:rPr lang="en-US" dirty="0"/>
            <a:t>Our Economy</a:t>
          </a:r>
        </a:p>
      </dgm:t>
    </dgm:pt>
    <dgm:pt modelId="{E92BEFFF-7D1B-40CD-BCF1-92816EA80747}" type="parTrans" cxnId="{38CADC9B-3D9D-47AA-BDEC-09DD87667CBE}">
      <dgm:prSet/>
      <dgm:spPr/>
      <dgm:t>
        <a:bodyPr/>
        <a:lstStyle/>
        <a:p>
          <a:endParaRPr lang="en-US"/>
        </a:p>
      </dgm:t>
    </dgm:pt>
    <dgm:pt modelId="{D3034DC2-FF11-4186-B583-2DF87257C5FD}" type="sibTrans" cxnId="{38CADC9B-3D9D-47AA-BDEC-09DD87667CBE}">
      <dgm:prSet/>
      <dgm:spPr/>
      <dgm:t>
        <a:bodyPr/>
        <a:lstStyle/>
        <a:p>
          <a:endParaRPr lang="en-US"/>
        </a:p>
      </dgm:t>
    </dgm:pt>
    <dgm:pt modelId="{8CDF8215-9DF5-48FC-B032-5CCAB758E5CC}">
      <dgm:prSet phldrT="[Text]"/>
      <dgm:spPr/>
      <dgm:t>
        <a:bodyPr/>
        <a:lstStyle/>
        <a:p>
          <a:r>
            <a:rPr lang="en-US" dirty="0"/>
            <a:t>Our Future</a:t>
          </a:r>
        </a:p>
      </dgm:t>
    </dgm:pt>
    <dgm:pt modelId="{7E694B07-B304-4AA2-B6CB-F48F24FAB9FD}" type="parTrans" cxnId="{3F6C9FF4-891B-4000-B580-002C1BC183B0}">
      <dgm:prSet/>
      <dgm:spPr/>
      <dgm:t>
        <a:bodyPr/>
        <a:lstStyle/>
        <a:p>
          <a:endParaRPr lang="en-US"/>
        </a:p>
      </dgm:t>
    </dgm:pt>
    <dgm:pt modelId="{B480B4D5-99BE-43FB-AECC-D4D82780AAF3}" type="sibTrans" cxnId="{3F6C9FF4-891B-4000-B580-002C1BC183B0}">
      <dgm:prSet/>
      <dgm:spPr/>
      <dgm:t>
        <a:bodyPr/>
        <a:lstStyle/>
        <a:p>
          <a:endParaRPr lang="en-US"/>
        </a:p>
      </dgm:t>
    </dgm:pt>
    <dgm:pt modelId="{823C5005-825C-4F03-9846-5C8215A445BB}" type="pres">
      <dgm:prSet presAssocID="{A8DC4601-DF8C-4276-8CAF-6CA0E71C9B4F}" presName="composite" presStyleCnt="0">
        <dgm:presLayoutVars>
          <dgm:chMax val="5"/>
          <dgm:dir/>
          <dgm:animLvl val="ctr"/>
          <dgm:resizeHandles val="exact"/>
        </dgm:presLayoutVars>
      </dgm:prSet>
      <dgm:spPr/>
    </dgm:pt>
    <dgm:pt modelId="{86C88B33-7B05-4DE0-B390-5EC243FED297}" type="pres">
      <dgm:prSet presAssocID="{A8DC4601-DF8C-4276-8CAF-6CA0E71C9B4F}" presName="cycle" presStyleCnt="0"/>
      <dgm:spPr/>
    </dgm:pt>
    <dgm:pt modelId="{941362E2-2101-4EEC-8E46-F3551B3BF424}" type="pres">
      <dgm:prSet presAssocID="{A8DC4601-DF8C-4276-8CAF-6CA0E71C9B4F}" presName="centerShape" presStyleCnt="0"/>
      <dgm:spPr/>
    </dgm:pt>
    <dgm:pt modelId="{931442C2-412E-4E9A-A599-80DCE379CF2A}" type="pres">
      <dgm:prSet presAssocID="{A8DC4601-DF8C-4276-8CAF-6CA0E71C9B4F}" presName="connSite" presStyleLbl="node1" presStyleIdx="0" presStyleCnt="4"/>
      <dgm:spPr/>
    </dgm:pt>
    <dgm:pt modelId="{53AFDB31-C3AB-4480-8C7C-9E0CEBF95BA9}" type="pres">
      <dgm:prSet presAssocID="{A8DC4601-DF8C-4276-8CAF-6CA0E71C9B4F}"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047A736-0DC5-4BF9-8E6F-ED098583BD2E}" type="pres">
      <dgm:prSet presAssocID="{ACB6E3E9-B901-47D6-BABF-7CF57BE87483}" presName="Name25" presStyleLbl="parChTrans1D1" presStyleIdx="0" presStyleCnt="3"/>
      <dgm:spPr/>
    </dgm:pt>
    <dgm:pt modelId="{0283FEE5-4C0C-41C3-B70E-792BDA62008D}" type="pres">
      <dgm:prSet presAssocID="{219F4D06-962E-42CD-A8D3-A15864C0A75D}" presName="node" presStyleCnt="0"/>
      <dgm:spPr/>
    </dgm:pt>
    <dgm:pt modelId="{186B58C6-A06F-46BA-A4CE-C70EA0BA5EE1}" type="pres">
      <dgm:prSet presAssocID="{219F4D06-962E-42CD-A8D3-A15864C0A75D}" presName="parentNode" presStyleLbl="node1" presStyleIdx="1" presStyleCnt="4">
        <dgm:presLayoutVars>
          <dgm:chMax val="1"/>
          <dgm:bulletEnabled val="1"/>
        </dgm:presLayoutVars>
      </dgm:prSet>
      <dgm:spPr/>
    </dgm:pt>
    <dgm:pt modelId="{1207D877-1E30-430B-A494-B39AB8E2E8C3}" type="pres">
      <dgm:prSet presAssocID="{219F4D06-962E-42CD-A8D3-A15864C0A75D}" presName="childNode" presStyleLbl="revTx" presStyleIdx="0" presStyleCnt="0">
        <dgm:presLayoutVars>
          <dgm:bulletEnabled val="1"/>
        </dgm:presLayoutVars>
      </dgm:prSet>
      <dgm:spPr/>
    </dgm:pt>
    <dgm:pt modelId="{DA652D2B-7860-4611-A321-436CDB50FD83}" type="pres">
      <dgm:prSet presAssocID="{E92BEFFF-7D1B-40CD-BCF1-92816EA80747}" presName="Name25" presStyleLbl="parChTrans1D1" presStyleIdx="1" presStyleCnt="3"/>
      <dgm:spPr/>
    </dgm:pt>
    <dgm:pt modelId="{0A8B0DCF-C6E3-49C7-A9ED-D5C0EA60C840}" type="pres">
      <dgm:prSet presAssocID="{4E1C7B50-CC06-40F4-AE2C-10912C4D4F27}" presName="node" presStyleCnt="0"/>
      <dgm:spPr/>
    </dgm:pt>
    <dgm:pt modelId="{B763110A-015C-4085-A31E-36A273415334}" type="pres">
      <dgm:prSet presAssocID="{4E1C7B50-CC06-40F4-AE2C-10912C4D4F27}" presName="parentNode" presStyleLbl="node1" presStyleIdx="2" presStyleCnt="4" custLinFactNeighborY="-10583">
        <dgm:presLayoutVars>
          <dgm:chMax val="1"/>
          <dgm:bulletEnabled val="1"/>
        </dgm:presLayoutVars>
      </dgm:prSet>
      <dgm:spPr/>
    </dgm:pt>
    <dgm:pt modelId="{AE4C05E5-E454-4462-9DEB-6BEA4FE62371}" type="pres">
      <dgm:prSet presAssocID="{4E1C7B50-CC06-40F4-AE2C-10912C4D4F27}" presName="childNode" presStyleLbl="revTx" presStyleIdx="0" presStyleCnt="0">
        <dgm:presLayoutVars>
          <dgm:bulletEnabled val="1"/>
        </dgm:presLayoutVars>
      </dgm:prSet>
      <dgm:spPr/>
    </dgm:pt>
    <dgm:pt modelId="{BC6DE566-1BEF-439C-9E86-E5C1AF11BEB8}" type="pres">
      <dgm:prSet presAssocID="{7E694B07-B304-4AA2-B6CB-F48F24FAB9FD}" presName="Name25" presStyleLbl="parChTrans1D1" presStyleIdx="2" presStyleCnt="3"/>
      <dgm:spPr/>
    </dgm:pt>
    <dgm:pt modelId="{50225665-7E4A-4AC2-8AB3-0BF750BDFA0C}" type="pres">
      <dgm:prSet presAssocID="{8CDF8215-9DF5-48FC-B032-5CCAB758E5CC}" presName="node" presStyleCnt="0"/>
      <dgm:spPr/>
    </dgm:pt>
    <dgm:pt modelId="{8DA4DAC1-0536-420D-BDCE-62D8B47891CB}" type="pres">
      <dgm:prSet presAssocID="{8CDF8215-9DF5-48FC-B032-5CCAB758E5CC}" presName="parentNode" presStyleLbl="node1" presStyleIdx="3" presStyleCnt="4">
        <dgm:presLayoutVars>
          <dgm:chMax val="1"/>
          <dgm:bulletEnabled val="1"/>
        </dgm:presLayoutVars>
      </dgm:prSet>
      <dgm:spPr/>
    </dgm:pt>
    <dgm:pt modelId="{3361A40A-DA2B-4FBC-BC91-B4F1478FC68B}" type="pres">
      <dgm:prSet presAssocID="{8CDF8215-9DF5-48FC-B032-5CCAB758E5CC}" presName="childNode" presStyleLbl="revTx" presStyleIdx="0" presStyleCnt="0">
        <dgm:presLayoutVars>
          <dgm:bulletEnabled val="1"/>
        </dgm:presLayoutVars>
      </dgm:prSet>
      <dgm:spPr/>
    </dgm:pt>
  </dgm:ptLst>
  <dgm:cxnLst>
    <dgm:cxn modelId="{916A5448-2703-4ECE-80E3-7911BE0C726F}" type="presOf" srcId="{ACB6E3E9-B901-47D6-BABF-7CF57BE87483}" destId="{E047A736-0DC5-4BF9-8E6F-ED098583BD2E}" srcOrd="0" destOrd="0" presId="urn:microsoft.com/office/officeart/2005/8/layout/radial2"/>
    <dgm:cxn modelId="{CE092453-AAEE-41EE-B626-ACDBA86D910E}" type="presOf" srcId="{E92BEFFF-7D1B-40CD-BCF1-92816EA80747}" destId="{DA652D2B-7860-4611-A321-436CDB50FD83}" srcOrd="0" destOrd="0" presId="urn:microsoft.com/office/officeart/2005/8/layout/radial2"/>
    <dgm:cxn modelId="{43034A73-C485-47B7-9A9E-5FEAA4D74B8E}" type="presOf" srcId="{A8DC4601-DF8C-4276-8CAF-6CA0E71C9B4F}" destId="{823C5005-825C-4F03-9846-5C8215A445BB}" srcOrd="0" destOrd="0" presId="urn:microsoft.com/office/officeart/2005/8/layout/radial2"/>
    <dgm:cxn modelId="{301E4E7F-00CE-495E-9A75-A52A8E5B5E93}" srcId="{A8DC4601-DF8C-4276-8CAF-6CA0E71C9B4F}" destId="{219F4D06-962E-42CD-A8D3-A15864C0A75D}" srcOrd="0" destOrd="0" parTransId="{ACB6E3E9-B901-47D6-BABF-7CF57BE87483}" sibTransId="{6FA77775-4467-465E-90B1-BEAC100BFED1}"/>
    <dgm:cxn modelId="{D088F993-E44E-40DE-95E8-A149D0791069}" type="presOf" srcId="{4E1C7B50-CC06-40F4-AE2C-10912C4D4F27}" destId="{B763110A-015C-4085-A31E-36A273415334}" srcOrd="0" destOrd="0" presId="urn:microsoft.com/office/officeart/2005/8/layout/radial2"/>
    <dgm:cxn modelId="{C9BD6E95-B139-4640-BD50-A0D5D6CB9AAC}" type="presOf" srcId="{7E694B07-B304-4AA2-B6CB-F48F24FAB9FD}" destId="{BC6DE566-1BEF-439C-9E86-E5C1AF11BEB8}" srcOrd="0" destOrd="0" presId="urn:microsoft.com/office/officeart/2005/8/layout/radial2"/>
    <dgm:cxn modelId="{38CADC9B-3D9D-47AA-BDEC-09DD87667CBE}" srcId="{A8DC4601-DF8C-4276-8CAF-6CA0E71C9B4F}" destId="{4E1C7B50-CC06-40F4-AE2C-10912C4D4F27}" srcOrd="1" destOrd="0" parTransId="{E92BEFFF-7D1B-40CD-BCF1-92816EA80747}" sibTransId="{D3034DC2-FF11-4186-B583-2DF87257C5FD}"/>
    <dgm:cxn modelId="{75516ABA-E20A-4A16-AC95-84C1EBF7395E}" type="presOf" srcId="{219F4D06-962E-42CD-A8D3-A15864C0A75D}" destId="{186B58C6-A06F-46BA-A4CE-C70EA0BA5EE1}" srcOrd="0" destOrd="0" presId="urn:microsoft.com/office/officeart/2005/8/layout/radial2"/>
    <dgm:cxn modelId="{3F6C9FF4-891B-4000-B580-002C1BC183B0}" srcId="{A8DC4601-DF8C-4276-8CAF-6CA0E71C9B4F}" destId="{8CDF8215-9DF5-48FC-B032-5CCAB758E5CC}" srcOrd="2" destOrd="0" parTransId="{7E694B07-B304-4AA2-B6CB-F48F24FAB9FD}" sibTransId="{B480B4D5-99BE-43FB-AECC-D4D82780AAF3}"/>
    <dgm:cxn modelId="{7A6D03F7-E4BB-41C3-90C5-3D67CC56ECC4}" type="presOf" srcId="{8CDF8215-9DF5-48FC-B032-5CCAB758E5CC}" destId="{8DA4DAC1-0536-420D-BDCE-62D8B47891CB}" srcOrd="0" destOrd="0" presId="urn:microsoft.com/office/officeart/2005/8/layout/radial2"/>
    <dgm:cxn modelId="{256A37D2-7B22-4F3C-8E10-CD80DB3D2AC6}" type="presParOf" srcId="{823C5005-825C-4F03-9846-5C8215A445BB}" destId="{86C88B33-7B05-4DE0-B390-5EC243FED297}" srcOrd="0" destOrd="0" presId="urn:microsoft.com/office/officeart/2005/8/layout/radial2"/>
    <dgm:cxn modelId="{29054204-5C0D-464F-9181-8049845AF6F1}" type="presParOf" srcId="{86C88B33-7B05-4DE0-B390-5EC243FED297}" destId="{941362E2-2101-4EEC-8E46-F3551B3BF424}" srcOrd="0" destOrd="0" presId="urn:microsoft.com/office/officeart/2005/8/layout/radial2"/>
    <dgm:cxn modelId="{693564AC-2B09-4278-BF29-308C9245FE33}" type="presParOf" srcId="{941362E2-2101-4EEC-8E46-F3551B3BF424}" destId="{931442C2-412E-4E9A-A599-80DCE379CF2A}" srcOrd="0" destOrd="0" presId="urn:microsoft.com/office/officeart/2005/8/layout/radial2"/>
    <dgm:cxn modelId="{AAB4E0B1-9A08-4A85-A95B-9EB166BE61CC}" type="presParOf" srcId="{941362E2-2101-4EEC-8E46-F3551B3BF424}" destId="{53AFDB31-C3AB-4480-8C7C-9E0CEBF95BA9}" srcOrd="1" destOrd="0" presId="urn:microsoft.com/office/officeart/2005/8/layout/radial2"/>
    <dgm:cxn modelId="{E64500BB-AF30-4FE2-AD75-DE9860F0A217}" type="presParOf" srcId="{86C88B33-7B05-4DE0-B390-5EC243FED297}" destId="{E047A736-0DC5-4BF9-8E6F-ED098583BD2E}" srcOrd="1" destOrd="0" presId="urn:microsoft.com/office/officeart/2005/8/layout/radial2"/>
    <dgm:cxn modelId="{62C8C856-76A6-478A-B478-4A51FBBF9DFC}" type="presParOf" srcId="{86C88B33-7B05-4DE0-B390-5EC243FED297}" destId="{0283FEE5-4C0C-41C3-B70E-792BDA62008D}" srcOrd="2" destOrd="0" presId="urn:microsoft.com/office/officeart/2005/8/layout/radial2"/>
    <dgm:cxn modelId="{2DE3FEC4-87D6-4BA7-9FF8-D60471F6C7C6}" type="presParOf" srcId="{0283FEE5-4C0C-41C3-B70E-792BDA62008D}" destId="{186B58C6-A06F-46BA-A4CE-C70EA0BA5EE1}" srcOrd="0" destOrd="0" presId="urn:microsoft.com/office/officeart/2005/8/layout/radial2"/>
    <dgm:cxn modelId="{5A0B71DA-5365-4DD7-AD21-6455A9EC2D0B}" type="presParOf" srcId="{0283FEE5-4C0C-41C3-B70E-792BDA62008D}" destId="{1207D877-1E30-430B-A494-B39AB8E2E8C3}" srcOrd="1" destOrd="0" presId="urn:microsoft.com/office/officeart/2005/8/layout/radial2"/>
    <dgm:cxn modelId="{CA36A257-1A19-4AA4-AB43-A9C253E20383}" type="presParOf" srcId="{86C88B33-7B05-4DE0-B390-5EC243FED297}" destId="{DA652D2B-7860-4611-A321-436CDB50FD83}" srcOrd="3" destOrd="0" presId="urn:microsoft.com/office/officeart/2005/8/layout/radial2"/>
    <dgm:cxn modelId="{03170E78-251D-48FF-88F9-7000237FB116}" type="presParOf" srcId="{86C88B33-7B05-4DE0-B390-5EC243FED297}" destId="{0A8B0DCF-C6E3-49C7-A9ED-D5C0EA60C840}" srcOrd="4" destOrd="0" presId="urn:microsoft.com/office/officeart/2005/8/layout/radial2"/>
    <dgm:cxn modelId="{0F644CCE-1500-4138-97A4-36B13FE091B5}" type="presParOf" srcId="{0A8B0DCF-C6E3-49C7-A9ED-D5C0EA60C840}" destId="{B763110A-015C-4085-A31E-36A273415334}" srcOrd="0" destOrd="0" presId="urn:microsoft.com/office/officeart/2005/8/layout/radial2"/>
    <dgm:cxn modelId="{E2F5A8F4-FA3C-45DF-BE65-8A8E1F205938}" type="presParOf" srcId="{0A8B0DCF-C6E3-49C7-A9ED-D5C0EA60C840}" destId="{AE4C05E5-E454-4462-9DEB-6BEA4FE62371}" srcOrd="1" destOrd="0" presId="urn:microsoft.com/office/officeart/2005/8/layout/radial2"/>
    <dgm:cxn modelId="{9246ABEA-397E-41D3-B2DD-27D533F4698F}" type="presParOf" srcId="{86C88B33-7B05-4DE0-B390-5EC243FED297}" destId="{BC6DE566-1BEF-439C-9E86-E5C1AF11BEB8}" srcOrd="5" destOrd="0" presId="urn:microsoft.com/office/officeart/2005/8/layout/radial2"/>
    <dgm:cxn modelId="{727A03A7-90DE-4A09-ABE0-97C3E6CC0800}" type="presParOf" srcId="{86C88B33-7B05-4DE0-B390-5EC243FED297}" destId="{50225665-7E4A-4AC2-8AB3-0BF750BDFA0C}" srcOrd="6" destOrd="0" presId="urn:microsoft.com/office/officeart/2005/8/layout/radial2"/>
    <dgm:cxn modelId="{E83B37B8-2492-4BED-8B79-F057205C9756}" type="presParOf" srcId="{50225665-7E4A-4AC2-8AB3-0BF750BDFA0C}" destId="{8DA4DAC1-0536-420D-BDCE-62D8B47891CB}" srcOrd="0" destOrd="0" presId="urn:microsoft.com/office/officeart/2005/8/layout/radial2"/>
    <dgm:cxn modelId="{F24B3EB4-B0FB-4213-8DB2-CA7BE5BC9D6C}" type="presParOf" srcId="{50225665-7E4A-4AC2-8AB3-0BF750BDFA0C}" destId="{3361A40A-DA2B-4FBC-BC91-B4F1478FC68B}"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9D4F0-2267-4349-8652-9BF0C0B82AF2}">
      <dsp:nvSpPr>
        <dsp:cNvPr id="0" name=""/>
        <dsp:cNvSpPr/>
      </dsp:nvSpPr>
      <dsp:spPr>
        <a:xfrm>
          <a:off x="0" y="2053837"/>
          <a:ext cx="11453265" cy="1310992"/>
        </a:xfrm>
        <a:prstGeom prst="notchedRightArrow">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E4929545-544D-4109-AB4D-C8EB1D04E006}">
      <dsp:nvSpPr>
        <dsp:cNvPr id="0" name=""/>
        <dsp:cNvSpPr/>
      </dsp:nvSpPr>
      <dsp:spPr>
        <a:xfrm>
          <a:off x="2829" y="0"/>
          <a:ext cx="1869823"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dirty="0"/>
            <a:t>Hundreds of Kansans provide input for the Kansas Water Plan</a:t>
          </a:r>
        </a:p>
      </dsp:txBody>
      <dsp:txXfrm>
        <a:off x="2829" y="0"/>
        <a:ext cx="1869823" cy="2167466"/>
      </dsp:txXfrm>
    </dsp:sp>
    <dsp:sp modelId="{C116A0BC-A432-444C-A35A-A1C433598765}">
      <dsp:nvSpPr>
        <dsp:cNvPr id="0" name=""/>
        <dsp:cNvSpPr/>
      </dsp:nvSpPr>
      <dsp:spPr>
        <a:xfrm>
          <a:off x="666807" y="2438400"/>
          <a:ext cx="541866" cy="541866"/>
        </a:xfrm>
        <a:prstGeom prst="ellipse">
          <a:avLst/>
        </a:prstGeom>
        <a:solidFill>
          <a:srgbClr val="0E2D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53692-F68E-47D0-BD19-65B9312441F8}">
      <dsp:nvSpPr>
        <dsp:cNvPr id="0" name=""/>
        <dsp:cNvSpPr/>
      </dsp:nvSpPr>
      <dsp:spPr>
        <a:xfrm>
          <a:off x="1966144" y="3251200"/>
          <a:ext cx="1869823"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kern="1200" dirty="0"/>
            <a:t>2022 Kansas Water Plan Released Creating a </a:t>
          </a:r>
          <a:r>
            <a:rPr lang="en-US" sz="1700" b="1" kern="1200" dirty="0"/>
            <a:t>Vision</a:t>
          </a:r>
          <a:r>
            <a:rPr lang="en-US" sz="1700" kern="1200" dirty="0"/>
            <a:t> for Kansas</a:t>
          </a:r>
        </a:p>
      </dsp:txBody>
      <dsp:txXfrm>
        <a:off x="1966144" y="3251200"/>
        <a:ext cx="1869823" cy="2167466"/>
      </dsp:txXfrm>
    </dsp:sp>
    <dsp:sp modelId="{658A9F3D-7A54-4BDA-B35A-077CCD0310FA}">
      <dsp:nvSpPr>
        <dsp:cNvPr id="0" name=""/>
        <dsp:cNvSpPr/>
      </dsp:nvSpPr>
      <dsp:spPr>
        <a:xfrm>
          <a:off x="2630122" y="2438400"/>
          <a:ext cx="541866" cy="541866"/>
        </a:xfrm>
        <a:prstGeom prst="ellipse">
          <a:avLst/>
        </a:prstGeom>
        <a:solidFill>
          <a:srgbClr val="0E2D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8D530-E119-4FE7-A1C0-D1E03E2BD55E}">
      <dsp:nvSpPr>
        <dsp:cNvPr id="0" name=""/>
        <dsp:cNvSpPr/>
      </dsp:nvSpPr>
      <dsp:spPr>
        <a:xfrm>
          <a:off x="3929459" y="0"/>
          <a:ext cx="1869823"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a:t>Governor &amp; Bipartisan Legislators support funding the Water Plan</a:t>
          </a:r>
        </a:p>
      </dsp:txBody>
      <dsp:txXfrm>
        <a:off x="3929459" y="0"/>
        <a:ext cx="1869823" cy="2167466"/>
      </dsp:txXfrm>
    </dsp:sp>
    <dsp:sp modelId="{9BA22255-4F77-48F6-9AE3-4298F6B7E9E5}">
      <dsp:nvSpPr>
        <dsp:cNvPr id="0" name=""/>
        <dsp:cNvSpPr/>
      </dsp:nvSpPr>
      <dsp:spPr>
        <a:xfrm>
          <a:off x="4593437" y="2438400"/>
          <a:ext cx="541866" cy="541866"/>
        </a:xfrm>
        <a:prstGeom prst="ellipse">
          <a:avLst/>
        </a:prstGeom>
        <a:solidFill>
          <a:srgbClr val="0E2D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2EA4E-42F3-494C-8207-E374C447DE1C}">
      <dsp:nvSpPr>
        <dsp:cNvPr id="0" name=""/>
        <dsp:cNvSpPr/>
      </dsp:nvSpPr>
      <dsp:spPr>
        <a:xfrm>
          <a:off x="5892774" y="3251200"/>
          <a:ext cx="244902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0" kern="1200" dirty="0"/>
            <a:t>2024 Summer Local Consult input on  </a:t>
          </a:r>
          <a:r>
            <a:rPr lang="en-US" sz="1700" b="1" kern="1200" dirty="0"/>
            <a:t>implementation</a:t>
          </a:r>
          <a:r>
            <a:rPr lang="en-US" sz="1700" b="0" kern="1200" dirty="0"/>
            <a:t>            (part 1)</a:t>
          </a:r>
          <a:r>
            <a:rPr lang="en-US" sz="1700" b="1" kern="1200" dirty="0"/>
            <a:t> </a:t>
          </a:r>
          <a:endParaRPr lang="en-US" sz="1700" kern="1200" dirty="0"/>
        </a:p>
      </dsp:txBody>
      <dsp:txXfrm>
        <a:off x="5892774" y="3251200"/>
        <a:ext cx="2449020" cy="2167466"/>
      </dsp:txXfrm>
    </dsp:sp>
    <dsp:sp modelId="{5AFF367C-EF2D-4BC4-8E2F-9536D7784000}">
      <dsp:nvSpPr>
        <dsp:cNvPr id="0" name=""/>
        <dsp:cNvSpPr/>
      </dsp:nvSpPr>
      <dsp:spPr>
        <a:xfrm>
          <a:off x="6846350" y="2438400"/>
          <a:ext cx="541866" cy="541866"/>
        </a:xfrm>
        <a:prstGeom prst="ellipse">
          <a:avLst/>
        </a:prstGeom>
        <a:solidFill>
          <a:srgbClr val="0E2D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D4E1A-719C-4A98-B5C2-0DFDE678D3E7}">
      <dsp:nvSpPr>
        <dsp:cNvPr id="0" name=""/>
        <dsp:cNvSpPr/>
      </dsp:nvSpPr>
      <dsp:spPr>
        <a:xfrm>
          <a:off x="8435285" y="0"/>
          <a:ext cx="1869823"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dirty="0"/>
            <a:t>2024 Fall Local Consult: to discuss </a:t>
          </a:r>
          <a:r>
            <a:rPr lang="en-US" sz="1700" b="1" kern="1200" dirty="0"/>
            <a:t>implementation</a:t>
          </a:r>
          <a:r>
            <a:rPr lang="en-US" sz="1700" kern="1200" dirty="0"/>
            <a:t> (part 2)</a:t>
          </a:r>
        </a:p>
      </dsp:txBody>
      <dsp:txXfrm>
        <a:off x="8435285" y="0"/>
        <a:ext cx="1869823" cy="2167466"/>
      </dsp:txXfrm>
    </dsp:sp>
    <dsp:sp modelId="{1FA1B33A-BACC-4476-A7EF-1AAAC9AE9F56}">
      <dsp:nvSpPr>
        <dsp:cNvPr id="0" name=""/>
        <dsp:cNvSpPr/>
      </dsp:nvSpPr>
      <dsp:spPr>
        <a:xfrm>
          <a:off x="9099264" y="2438400"/>
          <a:ext cx="541866" cy="54186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DE566-1BEF-439C-9E86-E5C1AF11BEB8}">
      <dsp:nvSpPr>
        <dsp:cNvPr id="0" name=""/>
        <dsp:cNvSpPr/>
      </dsp:nvSpPr>
      <dsp:spPr>
        <a:xfrm rot="2561858">
          <a:off x="3857029" y="3369299"/>
          <a:ext cx="727551" cy="40078"/>
        </a:xfrm>
        <a:custGeom>
          <a:avLst/>
          <a:gdLst/>
          <a:ahLst/>
          <a:cxnLst/>
          <a:rect l="0" t="0" r="0" b="0"/>
          <a:pathLst>
            <a:path>
              <a:moveTo>
                <a:pt x="0" y="20039"/>
              </a:moveTo>
              <a:lnTo>
                <a:pt x="727551" y="20039"/>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652D2B-7860-4611-A321-436CDB50FD83}">
      <dsp:nvSpPr>
        <dsp:cNvPr id="0" name=""/>
        <dsp:cNvSpPr/>
      </dsp:nvSpPr>
      <dsp:spPr>
        <a:xfrm rot="21382190">
          <a:off x="3952636" y="2301355"/>
          <a:ext cx="811740" cy="40078"/>
        </a:xfrm>
        <a:custGeom>
          <a:avLst/>
          <a:gdLst/>
          <a:ahLst/>
          <a:cxnLst/>
          <a:rect l="0" t="0" r="0" b="0"/>
          <a:pathLst>
            <a:path>
              <a:moveTo>
                <a:pt x="0" y="20039"/>
              </a:moveTo>
              <a:lnTo>
                <a:pt x="811740" y="20039"/>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47A736-0DC5-4BF9-8E6F-ED098583BD2E}">
      <dsp:nvSpPr>
        <dsp:cNvPr id="0" name=""/>
        <dsp:cNvSpPr/>
      </dsp:nvSpPr>
      <dsp:spPr>
        <a:xfrm rot="19038142">
          <a:off x="3857029" y="1387172"/>
          <a:ext cx="727551" cy="40078"/>
        </a:xfrm>
        <a:custGeom>
          <a:avLst/>
          <a:gdLst/>
          <a:ahLst/>
          <a:cxnLst/>
          <a:rect l="0" t="0" r="0" b="0"/>
          <a:pathLst>
            <a:path>
              <a:moveTo>
                <a:pt x="0" y="20039"/>
              </a:moveTo>
              <a:lnTo>
                <a:pt x="727551" y="20039"/>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AFDB31-C3AB-4480-8C7C-9E0CEBF95BA9}">
      <dsp:nvSpPr>
        <dsp:cNvPr id="0" name=""/>
        <dsp:cNvSpPr/>
      </dsp:nvSpPr>
      <dsp:spPr>
        <a:xfrm>
          <a:off x="1994224" y="1245788"/>
          <a:ext cx="2304972" cy="23049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B58C6-A06F-46BA-A4CE-C70EA0BA5EE1}">
      <dsp:nvSpPr>
        <dsp:cNvPr id="0" name=""/>
        <dsp:cNvSpPr/>
      </dsp:nvSpPr>
      <dsp:spPr>
        <a:xfrm>
          <a:off x="4304873" y="111"/>
          <a:ext cx="1382983" cy="1382983"/>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Our Health </a:t>
          </a:r>
        </a:p>
      </dsp:txBody>
      <dsp:txXfrm>
        <a:off x="4507406" y="202644"/>
        <a:ext cx="977917" cy="977917"/>
      </dsp:txXfrm>
    </dsp:sp>
    <dsp:sp modelId="{B763110A-015C-4085-A31E-36A273415334}">
      <dsp:nvSpPr>
        <dsp:cNvPr id="0" name=""/>
        <dsp:cNvSpPr/>
      </dsp:nvSpPr>
      <dsp:spPr>
        <a:xfrm>
          <a:off x="4762175" y="1560422"/>
          <a:ext cx="1382983" cy="1382983"/>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Our Economy</a:t>
          </a:r>
        </a:p>
      </dsp:txBody>
      <dsp:txXfrm>
        <a:off x="4964708" y="1762955"/>
        <a:ext cx="977917" cy="977917"/>
      </dsp:txXfrm>
    </dsp:sp>
    <dsp:sp modelId="{8DA4DAC1-0536-420D-BDCE-62D8B47891CB}">
      <dsp:nvSpPr>
        <dsp:cNvPr id="0" name=""/>
        <dsp:cNvSpPr/>
      </dsp:nvSpPr>
      <dsp:spPr>
        <a:xfrm>
          <a:off x="4304873" y="3413454"/>
          <a:ext cx="1382983" cy="1382983"/>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Our Future</a:t>
          </a:r>
        </a:p>
      </dsp:txBody>
      <dsp:txXfrm>
        <a:off x="4507406" y="3615987"/>
        <a:ext cx="977917" cy="9779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0.23017</cdr:x>
      <cdr:y>0.43153</cdr:y>
    </cdr:from>
    <cdr:to>
      <cdr:x>0.4043</cdr:x>
      <cdr:y>0.50656</cdr:y>
    </cdr:to>
    <cdr:sp macro="" textlink="">
      <cdr:nvSpPr>
        <cdr:cNvPr id="2" name="TextBox 1">
          <a:extLst xmlns:a="http://schemas.openxmlformats.org/drawingml/2006/main">
            <a:ext uri="{FF2B5EF4-FFF2-40B4-BE49-F238E27FC236}">
              <a16:creationId xmlns:a16="http://schemas.microsoft.com/office/drawing/2014/main" id="{80FC0B05-44CE-1287-D1C9-530E0A2C755C}"/>
            </a:ext>
          </a:extLst>
        </cdr:cNvPr>
        <cdr:cNvSpPr txBox="1"/>
      </cdr:nvSpPr>
      <cdr:spPr>
        <a:xfrm xmlns:a="http://schemas.openxmlformats.org/drawingml/2006/main">
          <a:off x="2657474" y="2191381"/>
          <a:ext cx="2010354" cy="381000"/>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tx1"/>
              </a:solidFill>
            </a:rPr>
            <a:t>Grain Producer</a:t>
          </a:r>
        </a:p>
      </cdr:txBody>
    </cdr:sp>
  </cdr:relSizeAnchor>
  <cdr:relSizeAnchor xmlns:cdr="http://schemas.openxmlformats.org/drawingml/2006/chartDrawing">
    <cdr:from>
      <cdr:x>0.0341</cdr:x>
      <cdr:y>0.34587</cdr:y>
    </cdr:from>
    <cdr:to>
      <cdr:x>0.4043</cdr:x>
      <cdr:y>0.4209</cdr:y>
    </cdr:to>
    <cdr:sp macro="" textlink="">
      <cdr:nvSpPr>
        <cdr:cNvPr id="3" name="TextBox 1">
          <a:extLst xmlns:a="http://schemas.openxmlformats.org/drawingml/2006/main">
            <a:ext uri="{FF2B5EF4-FFF2-40B4-BE49-F238E27FC236}">
              <a16:creationId xmlns:a16="http://schemas.microsoft.com/office/drawing/2014/main" id="{0766837C-B38E-9802-4570-DA2646AEC027}"/>
            </a:ext>
          </a:extLst>
        </cdr:cNvPr>
        <cdr:cNvSpPr txBox="1"/>
      </cdr:nvSpPr>
      <cdr:spPr>
        <a:xfrm xmlns:a="http://schemas.openxmlformats.org/drawingml/2006/main">
          <a:off x="393698" y="1756406"/>
          <a:ext cx="4274129" cy="381000"/>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tx1"/>
              </a:solidFill>
            </a:rPr>
            <a:t>Food Processing and Manufacturing</a:t>
          </a:r>
        </a:p>
      </cdr:txBody>
    </cdr:sp>
  </cdr:relSizeAnchor>
  <cdr:relSizeAnchor xmlns:cdr="http://schemas.openxmlformats.org/drawingml/2006/chartDrawing">
    <cdr:from>
      <cdr:x>0.19558</cdr:x>
      <cdr:y>0.59034</cdr:y>
    </cdr:from>
    <cdr:to>
      <cdr:x>0.4076</cdr:x>
      <cdr:y>0.66536</cdr:y>
    </cdr:to>
    <cdr:sp macro="" textlink="">
      <cdr:nvSpPr>
        <cdr:cNvPr id="4" name="TextBox 1">
          <a:extLst xmlns:a="http://schemas.openxmlformats.org/drawingml/2006/main">
            <a:ext uri="{FF2B5EF4-FFF2-40B4-BE49-F238E27FC236}">
              <a16:creationId xmlns:a16="http://schemas.microsoft.com/office/drawing/2014/main" id="{3A977A84-90D4-76E9-8A18-1AD6975F588E}"/>
            </a:ext>
          </a:extLst>
        </cdr:cNvPr>
        <cdr:cNvSpPr txBox="1"/>
      </cdr:nvSpPr>
      <cdr:spPr>
        <a:xfrm xmlns:a="http://schemas.openxmlformats.org/drawingml/2006/main">
          <a:off x="2258003" y="2997831"/>
          <a:ext cx="2447925" cy="381000"/>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tx1"/>
              </a:solidFill>
            </a:rPr>
            <a:t>Livestock Producer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45862F-2CE9-4994-BAAC-80307A9C3A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5E05D4-05C1-B2CB-352C-8FD374213B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3FC51-F5FC-4E5E-B776-F3E3CE6452D6}" type="datetimeFigureOut">
              <a:rPr lang="en-US" smtClean="0"/>
              <a:t>8/20/2024</a:t>
            </a:fld>
            <a:endParaRPr lang="en-US"/>
          </a:p>
        </p:txBody>
      </p:sp>
      <p:sp>
        <p:nvSpPr>
          <p:cNvPr id="4" name="Footer Placeholder 3">
            <a:extLst>
              <a:ext uri="{FF2B5EF4-FFF2-40B4-BE49-F238E27FC236}">
                <a16:creationId xmlns:a16="http://schemas.microsoft.com/office/drawing/2014/main" id="{9D463384-F72D-BD12-BBBC-EB18EDC65E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0C4434-7199-6C70-012D-CF5E551AE9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B5642A-1BC6-4B7F-904C-CF0E9D2344F6}" type="slidenum">
              <a:rPr lang="en-US" smtClean="0"/>
              <a:t>‹#›</a:t>
            </a:fld>
            <a:endParaRPr lang="en-US"/>
          </a:p>
        </p:txBody>
      </p:sp>
    </p:spTree>
    <p:extLst>
      <p:ext uri="{BB962C8B-B14F-4D97-AF65-F5344CB8AC3E}">
        <p14:creationId xmlns:p14="http://schemas.microsoft.com/office/powerpoint/2010/main" val="3645363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7E4FB-17C2-4480-9FC2-E26708ECD4D7}"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252C2-C8EC-4197-A622-67F207EB06EF}" type="slidenum">
              <a:rPr lang="en-US" smtClean="0"/>
              <a:t>‹#›</a:t>
            </a:fld>
            <a:endParaRPr lang="en-US"/>
          </a:p>
        </p:txBody>
      </p:sp>
    </p:spTree>
    <p:extLst>
      <p:ext uri="{BB962C8B-B14F-4D97-AF65-F5344CB8AC3E}">
        <p14:creationId xmlns:p14="http://schemas.microsoft.com/office/powerpoint/2010/main" val="405375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1</a:t>
            </a:fld>
            <a:endParaRPr lang="en-US"/>
          </a:p>
        </p:txBody>
      </p:sp>
    </p:spTree>
    <p:extLst>
      <p:ext uri="{BB962C8B-B14F-4D97-AF65-F5344CB8AC3E}">
        <p14:creationId xmlns:p14="http://schemas.microsoft.com/office/powerpoint/2010/main" val="1310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10</a:t>
            </a:fld>
            <a:endParaRPr lang="en-US"/>
          </a:p>
        </p:txBody>
      </p:sp>
    </p:spTree>
    <p:extLst>
      <p:ext uri="{BB962C8B-B14F-4D97-AF65-F5344CB8AC3E}">
        <p14:creationId xmlns:p14="http://schemas.microsoft.com/office/powerpoint/2010/main" val="120028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11</a:t>
            </a:fld>
            <a:endParaRPr lang="en-US"/>
          </a:p>
        </p:txBody>
      </p:sp>
    </p:spTree>
    <p:extLst>
      <p:ext uri="{BB962C8B-B14F-4D97-AF65-F5344CB8AC3E}">
        <p14:creationId xmlns:p14="http://schemas.microsoft.com/office/powerpoint/2010/main" val="273684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16</a:t>
            </a:fld>
            <a:endParaRPr lang="en-US"/>
          </a:p>
        </p:txBody>
      </p:sp>
    </p:spTree>
    <p:extLst>
      <p:ext uri="{BB962C8B-B14F-4D97-AF65-F5344CB8AC3E}">
        <p14:creationId xmlns:p14="http://schemas.microsoft.com/office/powerpoint/2010/main" val="173797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our most basic need and any uncertainty in our water supply impacts all aspects of our life.</a:t>
            </a:r>
          </a:p>
          <a:p>
            <a:endParaRPr lang="en-US" dirty="0"/>
          </a:p>
          <a:p>
            <a:r>
              <a:rPr lang="en-US" dirty="0"/>
              <a:t>From our health – not having access to clean drinking water increases the risk of contracting diseases and getting sick.</a:t>
            </a:r>
          </a:p>
          <a:p>
            <a:endParaRPr lang="en-US" dirty="0"/>
          </a:p>
          <a:p>
            <a:r>
              <a:rPr lang="en-US" b="0" i="0" dirty="0">
                <a:solidFill>
                  <a:srgbClr val="000000"/>
                </a:solidFill>
                <a:effectLst/>
                <a:latin typeface="myriad-pro"/>
              </a:rPr>
              <a:t>The two biggest drivers of the Kansas economy are agriculture and manufacturing — and both depend on water. Dried-up aquifers and silt-filled reservoirs will impact all Kansans.</a:t>
            </a:r>
          </a:p>
          <a:p>
            <a:endParaRPr lang="en-US" dirty="0"/>
          </a:p>
          <a:p>
            <a:r>
              <a:rPr lang="en-US" dirty="0"/>
              <a:t>And our future depends on it.  People and business do not want to make commitments or investments to places that are a risk of running out of water.  For example, if it’s important to you that your children or grandchildren may be able to live near you – you want to make sure you’re in place that also has good long-term economic prospects as well as the ability to meet basic needs like having a water supply.  </a:t>
            </a:r>
          </a:p>
          <a:p>
            <a:endParaRPr lang="en-US" dirty="0"/>
          </a:p>
          <a:p>
            <a:r>
              <a:rPr lang="en-US" dirty="0"/>
              <a:t>Similarly – businesses often scout a community before choosing whether they wish to locate there or remain there going forward.  </a:t>
            </a:r>
          </a:p>
          <a:p>
            <a:endParaRPr lang="en-US" dirty="0"/>
          </a:p>
          <a:p>
            <a:r>
              <a:rPr lang="en-US" dirty="0"/>
              <a:t>Part of their decision is to forecast what the future holds for that community – things like projected population growth, access to transportation infrastructure, market trends, cost of utilities – AND water supply can be a factor too.  Especially for industries that are more water reliant than others – they want some certainty that there will be ample water supply before choosing to locate in a community.  Some industries have a standard requirement – such as that they need to know there is at least enough useable water for the next 40 years prior to committing to a location.  This type of analysis is conducted by many corporate buyers of ag products when determining whether to stay in Kansas. Thus, having adequate water supply is not only important for serving a community's citizens  - it’s also critical for long-term economic growth opportunities.</a:t>
            </a:r>
          </a:p>
          <a:p>
            <a:endParaRPr lang="en-US" dirty="0"/>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17</a:t>
            </a:fld>
            <a:endParaRPr lang="en-US"/>
          </a:p>
        </p:txBody>
      </p:sp>
    </p:spTree>
    <p:extLst>
      <p:ext uri="{BB962C8B-B14F-4D97-AF65-F5344CB8AC3E}">
        <p14:creationId xmlns:p14="http://schemas.microsoft.com/office/powerpoint/2010/main" val="143624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C43A097-9DD6-5337-89AA-3E9768110A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8B1A5F0F-6ACA-F713-6013-50DA109B9F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Vijay</a:t>
            </a:r>
          </a:p>
        </p:txBody>
      </p:sp>
      <p:sp>
        <p:nvSpPr>
          <p:cNvPr id="14340" name="Slide Number Placeholder 3">
            <a:extLst>
              <a:ext uri="{FF2B5EF4-FFF2-40B4-BE49-F238E27FC236}">
                <a16:creationId xmlns:a16="http://schemas.microsoft.com/office/drawing/2014/main" id="{6B254E2D-0873-E7DE-138F-21402FCA7B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43D72BF7-BA12-451B-A03B-F7745538748F}" type="slidenum">
              <a:rPr lang="en-US" altLang="en-US" smtClean="0">
                <a:solidFill>
                  <a:srgbClr val="000000"/>
                </a:solidFill>
                <a:latin typeface="Calibri" panose="020F0502020204030204" pitchFamily="34" charset="0"/>
              </a:rPr>
              <a:pPr fontAlgn="base">
                <a:spcBef>
                  <a:spcPct val="0"/>
                </a:spcBef>
                <a:spcAft>
                  <a:spcPct val="0"/>
                </a:spcAft>
              </a:pPr>
              <a:t>18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creating more certainty, we can make sure no communities are facing a water crisis.  All Kansans have access to safe, clean drinking water.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Times New Roman" panose="02020603050405020304" pitchFamily="18" charset="0"/>
              </a:rPr>
              <a:t>It’s hard to recruit and retain businesses in your community if the long-term water supply forecast is dire.  We want our communities to remain economic competitive and creating more certainty in our water supply is a way to do that.</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19</a:t>
            </a:fld>
            <a:endParaRPr lang="en-US"/>
          </a:p>
        </p:txBody>
      </p:sp>
    </p:spTree>
    <p:extLst>
      <p:ext uri="{BB962C8B-B14F-4D97-AF65-F5344CB8AC3E}">
        <p14:creationId xmlns:p14="http://schemas.microsoft.com/office/powerpoint/2010/main" val="296617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Conserving the Aquifer is a top priority because we have 59 Kansas communities at risk of running out of useable water in 25 years or less.  These are those communities, which are home to about 90,000 Kansans.</a:t>
            </a:r>
          </a:p>
          <a:p>
            <a:endParaRPr lang="en-US" dirty="0"/>
          </a:p>
          <a:p>
            <a:r>
              <a:rPr lang="en-US" dirty="0"/>
              <a:t>I want to be clear.  These are projections and projections are not always right.</a:t>
            </a:r>
          </a:p>
          <a:p>
            <a:endParaRPr lang="en-US" dirty="0"/>
          </a:p>
          <a:p>
            <a:r>
              <a:rPr lang="en-US" dirty="0"/>
              <a:t>The Kansas Geographical Survey monitors water level change in all communities served by the High Plains Aquifer.  KGS tracked the changes in water levels from 2012-2014 versus what the water level change was 2022-2024 and used that data to create a trendline going forward.   Based on the decline  over the past decade, these cites, and rural water districts have water wells with less than 25 years of estimated useable life remaining.</a:t>
            </a:r>
          </a:p>
          <a:p>
            <a:endParaRPr lang="en-US" dirty="0"/>
          </a:p>
          <a:p>
            <a:r>
              <a:rPr lang="en-US" dirty="0"/>
              <a:t>Communities can change these projections –such as by being more efficient with water use– in your home it might be things like more efficient washers or toilets.  For farms that irrigate, it can mean upgrading your center irrigation pivots – where we we’ve seen some farms use 15% less water without a loss in profitability.</a:t>
            </a:r>
          </a:p>
          <a:p>
            <a:endParaRPr lang="en-US" dirty="0"/>
          </a:p>
          <a:p>
            <a:r>
              <a:rPr lang="en-US" dirty="0"/>
              <a:t>Other ways of saving water is things like using treated municipal wastewater for landscaping or irrigation.</a:t>
            </a:r>
          </a:p>
          <a:p>
            <a:endParaRPr lang="en-US" dirty="0"/>
          </a:p>
          <a:p>
            <a:r>
              <a:rPr lang="en-US" dirty="0"/>
              <a:t>Some communities may be able to secure additional water sources as well.</a:t>
            </a:r>
          </a:p>
          <a:p>
            <a:endParaRPr lang="en-US" dirty="0"/>
          </a:p>
          <a:p>
            <a:r>
              <a:rPr lang="en-US" dirty="0"/>
              <a:t>And there is always an opportunity that we receive more rainfall than anticipated which helps slow the decline of the aquifer.</a:t>
            </a:r>
          </a:p>
          <a:p>
            <a:endParaRPr lang="en-US" dirty="0"/>
          </a:p>
          <a:p>
            <a:r>
              <a:rPr lang="en-US" dirty="0"/>
              <a:t>There were some small areas of the High Plains Aquifer region where the water table increased from where it was in 2012-2014.</a:t>
            </a:r>
          </a:p>
        </p:txBody>
      </p:sp>
      <p:sp>
        <p:nvSpPr>
          <p:cNvPr id="4" name="Slide Number Placeholder 3"/>
          <p:cNvSpPr>
            <a:spLocks noGrp="1"/>
          </p:cNvSpPr>
          <p:nvPr>
            <p:ph type="sldNum" sz="quarter" idx="5"/>
          </p:nvPr>
        </p:nvSpPr>
        <p:spPr/>
        <p:txBody>
          <a:bodyPr/>
          <a:lstStyle/>
          <a:p>
            <a:fld id="{FAC252C2-C8EC-4197-A622-67F207EB06EF}" type="slidenum">
              <a:rPr lang="en-US" smtClean="0"/>
              <a:t>20</a:t>
            </a:fld>
            <a:endParaRPr lang="en-US"/>
          </a:p>
        </p:txBody>
      </p:sp>
    </p:spTree>
    <p:extLst>
      <p:ext uri="{BB962C8B-B14F-4D97-AF65-F5344CB8AC3E}">
        <p14:creationId xmlns:p14="http://schemas.microsoft.com/office/powerpoint/2010/main" val="396364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decline over the past decade, these cites and rural water districts have water wells with less than 50 years of estimated useable life remaining.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communities are home to about 58,000 Kansans.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together we have about 150,000 Kansans served by water wells with 50 years or less of useable life.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21</a:t>
            </a:fld>
            <a:endParaRPr lang="en-US"/>
          </a:p>
        </p:txBody>
      </p:sp>
    </p:spTree>
    <p:extLst>
      <p:ext uri="{BB962C8B-B14F-4D97-AF65-F5344CB8AC3E}">
        <p14:creationId xmlns:p14="http://schemas.microsoft.com/office/powerpoint/2010/main" val="1679790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LEMAs</a:t>
            </a:r>
          </a:p>
          <a:p>
            <a:pPr marL="342900" marR="0" lvl="0" indent="-342900">
              <a:spcBef>
                <a:spcPts val="0"/>
              </a:spcBef>
              <a:spcAft>
                <a:spcPts val="0"/>
              </a:spcAft>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There are already communities starting to take collective action through Local Enhanced Management Areas, or LEMAs.</a:t>
            </a:r>
          </a:p>
          <a:p>
            <a:pPr marL="342900" marR="0" lvl="0" indent="-342900">
              <a:spcBef>
                <a:spcPts val="0"/>
              </a:spcBef>
              <a:spcAft>
                <a:spcPts val="0"/>
              </a:spcAft>
              <a:buFont typeface="Aptos" panose="020B0004020202020204" pitchFamily="34" charset="0"/>
              <a:buChar char="-"/>
            </a:pPr>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kern="0" dirty="0">
                <a:effectLst/>
                <a:latin typeface="Calibri" panose="020F0502020204030204" pitchFamily="34" charset="0"/>
                <a:ea typeface="Calibri" panose="020F0502020204030204" pitchFamily="34" charset="0"/>
                <a:cs typeface="Times New Roman" panose="02020603050405020304" pitchFamily="18" charset="0"/>
              </a:rPr>
              <a:t>Ag producers working together have shown that it is not only possible to continue to make profit while conserving water, in some areas even in this low-precipitation environment, the aquifer has demonstrated recharge. </a:t>
            </a:r>
            <a:r>
              <a:rPr lang="en-US" sz="1800" b="0" i="0" u="none" strike="noStrike" baseline="0" dirty="0">
                <a:latin typeface="Calibri" panose="020F0502020204030204" pitchFamily="34" charset="0"/>
              </a:rPr>
              <a:t>Sheridan 6 LEMA set </a:t>
            </a:r>
            <a:r>
              <a:rPr lang="en-US" sz="1800" b="1" i="0" u="none" strike="noStrike" baseline="0" dirty="0">
                <a:latin typeface="Calibri,Bold"/>
              </a:rPr>
              <a:t>20% reduction in use goal for 2013-2017. </a:t>
            </a:r>
            <a:r>
              <a:rPr lang="en-US" sz="1800" b="0" i="0" u="none" strike="noStrike" baseline="0" dirty="0">
                <a:latin typeface="Calibri" panose="020F0502020204030204" pitchFamily="34" charset="0"/>
              </a:rPr>
              <a:t>Actual</a:t>
            </a:r>
            <a:r>
              <a:rPr lang="en-US" sz="1800" b="1" i="0" u="none" strike="noStrike" baseline="0" dirty="0">
                <a:latin typeface="Calibri" panose="020F0502020204030204" pitchFamily="34" charset="0"/>
              </a:rPr>
              <a:t> estimated </a:t>
            </a:r>
            <a:r>
              <a:rPr lang="en-US" sz="1800" b="0" i="0" u="none" strike="noStrike" baseline="0" dirty="0">
                <a:latin typeface="Calibri" panose="020F0502020204030204" pitchFamily="34" charset="0"/>
              </a:rPr>
              <a:t>savings for </a:t>
            </a:r>
            <a:r>
              <a:rPr lang="en-US" sz="1800" b="0" i="0" u="none" strike="noStrike" baseline="0">
                <a:latin typeface="Calibri" panose="020F0502020204030204" pitchFamily="34" charset="0"/>
              </a:rPr>
              <a:t>2013-17 was </a:t>
            </a:r>
            <a:r>
              <a:rPr lang="en-US" sz="1800" b="0" i="0" u="none" strike="noStrike" baseline="0" dirty="0">
                <a:latin typeface="Calibri" panose="020F0502020204030204" pitchFamily="34" charset="0"/>
              </a:rPr>
              <a:t>35%</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 We know there is more work to do, but these areas are tackling their water issues head on while building a “culture of conservation” across the region, showing that it’s possible to save water while meeting production goals and reducing input costs.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Building on these locally-led efforts to establish water security while maintaining economic viability across Western Kansas will be critical to ensure that no community is at risk of losing water within a generation.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22</a:t>
            </a:fld>
            <a:endParaRPr lang="en-US"/>
          </a:p>
        </p:txBody>
      </p:sp>
    </p:spTree>
    <p:extLst>
      <p:ext uri="{BB962C8B-B14F-4D97-AF65-F5344CB8AC3E}">
        <p14:creationId xmlns:p14="http://schemas.microsoft.com/office/powerpoint/2010/main" val="135679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Emphasize that whether individual producers are thinking about it this way or not, corporate buyers of ag products are &amp; they will decide whether to stay in Kansas based on their analysis.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fld id="{FAC252C2-C8EC-4197-A622-67F207EB06EF}" type="slidenum">
              <a:rPr lang="en-US" smtClean="0"/>
              <a:t>23</a:t>
            </a:fld>
            <a:endParaRPr lang="en-US"/>
          </a:p>
        </p:txBody>
      </p:sp>
    </p:spTree>
    <p:extLst>
      <p:ext uri="{BB962C8B-B14F-4D97-AF65-F5344CB8AC3E}">
        <p14:creationId xmlns:p14="http://schemas.microsoft.com/office/powerpoint/2010/main" val="182153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Vijay transitions to Julie.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2</a:t>
            </a:fld>
            <a:endParaRPr lang="en-US"/>
          </a:p>
        </p:txBody>
      </p:sp>
    </p:spTree>
    <p:extLst>
      <p:ext uri="{BB962C8B-B14F-4D97-AF65-F5344CB8AC3E}">
        <p14:creationId xmlns:p14="http://schemas.microsoft.com/office/powerpoint/2010/main" val="4054984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Vijay</a:t>
            </a:r>
          </a:p>
        </p:txBody>
      </p:sp>
      <p:sp>
        <p:nvSpPr>
          <p:cNvPr id="4" name="Slide Number Placeholder 3"/>
          <p:cNvSpPr>
            <a:spLocks noGrp="1"/>
          </p:cNvSpPr>
          <p:nvPr>
            <p:ph type="sldNum" sz="quarter" idx="5"/>
          </p:nvPr>
        </p:nvSpPr>
        <p:spPr/>
        <p:txBody>
          <a:bodyPr/>
          <a:lstStyle/>
          <a:p>
            <a:fld id="{FAC252C2-C8EC-4197-A622-67F207EB06EF}" type="slidenum">
              <a:rPr lang="en-US" smtClean="0"/>
              <a:t>24</a:t>
            </a:fld>
            <a:endParaRPr lang="en-US"/>
          </a:p>
        </p:txBody>
      </p:sp>
    </p:spTree>
    <p:extLst>
      <p:ext uri="{BB962C8B-B14F-4D97-AF65-F5344CB8AC3E}">
        <p14:creationId xmlns:p14="http://schemas.microsoft.com/office/powerpoint/2010/main" val="1947481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25</a:t>
            </a:fld>
            <a:endParaRPr lang="en-US"/>
          </a:p>
        </p:txBody>
      </p:sp>
    </p:spTree>
    <p:extLst>
      <p:ext uri="{BB962C8B-B14F-4D97-AF65-F5344CB8AC3E}">
        <p14:creationId xmlns:p14="http://schemas.microsoft.com/office/powerpoint/2010/main" val="1805682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27</a:t>
            </a:fld>
            <a:endParaRPr lang="en-US"/>
          </a:p>
        </p:txBody>
      </p:sp>
    </p:spTree>
    <p:extLst>
      <p:ext uri="{BB962C8B-B14F-4D97-AF65-F5344CB8AC3E}">
        <p14:creationId xmlns:p14="http://schemas.microsoft.com/office/powerpoint/2010/main" val="625346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28</a:t>
            </a:fld>
            <a:endParaRPr lang="en-US"/>
          </a:p>
        </p:txBody>
      </p:sp>
    </p:spTree>
    <p:extLst>
      <p:ext uri="{BB962C8B-B14F-4D97-AF65-F5344CB8AC3E}">
        <p14:creationId xmlns:p14="http://schemas.microsoft.com/office/powerpoint/2010/main" val="145784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opportunity to advocate for strengthening the work force to support increase funding.</a:t>
            </a:r>
          </a:p>
        </p:txBody>
      </p:sp>
      <p:sp>
        <p:nvSpPr>
          <p:cNvPr id="4" name="Slide Number Placeholder 3"/>
          <p:cNvSpPr>
            <a:spLocks noGrp="1"/>
          </p:cNvSpPr>
          <p:nvPr>
            <p:ph type="sldNum" sz="quarter" idx="5"/>
          </p:nvPr>
        </p:nvSpPr>
        <p:spPr/>
        <p:txBody>
          <a:bodyPr/>
          <a:lstStyle/>
          <a:p>
            <a:fld id="{FAC252C2-C8EC-4197-A622-67F207EB06EF}" type="slidenum">
              <a:rPr lang="en-US" smtClean="0"/>
              <a:t>32</a:t>
            </a:fld>
            <a:endParaRPr lang="en-US"/>
          </a:p>
        </p:txBody>
      </p:sp>
    </p:spTree>
    <p:extLst>
      <p:ext uri="{BB962C8B-B14F-4D97-AF65-F5344CB8AC3E}">
        <p14:creationId xmlns:p14="http://schemas.microsoft.com/office/powerpoint/2010/main" val="4233055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acknowledge this is a tight timeline.  We only have 87 working days from now until the end of the year.</a:t>
            </a:r>
          </a:p>
          <a:p>
            <a:endParaRPr lang="en-US" dirty="0"/>
          </a:p>
        </p:txBody>
      </p:sp>
      <p:sp>
        <p:nvSpPr>
          <p:cNvPr id="4" name="Slide Number Placeholder 3"/>
          <p:cNvSpPr>
            <a:spLocks noGrp="1"/>
          </p:cNvSpPr>
          <p:nvPr>
            <p:ph type="sldNum" sz="quarter" idx="5"/>
          </p:nvPr>
        </p:nvSpPr>
        <p:spPr/>
        <p:txBody>
          <a:bodyPr/>
          <a:lstStyle/>
          <a:p>
            <a:pPr>
              <a:defRPr/>
            </a:pPr>
            <a:fld id="{29C94B0A-1DA9-4ED2-B9BF-F7131E9AED90}" type="slidenum">
              <a:rPr lang="en-US" smtClean="0"/>
              <a:pPr>
                <a:defRPr/>
              </a:pPr>
              <a:t>37</a:t>
            </a:fld>
            <a:endParaRPr lang="en-US"/>
          </a:p>
        </p:txBody>
      </p:sp>
    </p:spTree>
    <p:extLst>
      <p:ext uri="{BB962C8B-B14F-4D97-AF65-F5344CB8AC3E}">
        <p14:creationId xmlns:p14="http://schemas.microsoft.com/office/powerpoint/2010/main" val="1453160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252C2-C8EC-4197-A622-67F207EB06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535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40</a:t>
            </a:fld>
            <a:endParaRPr lang="en-US"/>
          </a:p>
        </p:txBody>
      </p:sp>
    </p:spTree>
    <p:extLst>
      <p:ext uri="{BB962C8B-B14F-4D97-AF65-F5344CB8AC3E}">
        <p14:creationId xmlns:p14="http://schemas.microsoft.com/office/powerpoint/2010/main" val="943111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41</a:t>
            </a:fld>
            <a:endParaRPr lang="en-US"/>
          </a:p>
        </p:txBody>
      </p:sp>
    </p:spTree>
    <p:extLst>
      <p:ext uri="{BB962C8B-B14F-4D97-AF65-F5344CB8AC3E}">
        <p14:creationId xmlns:p14="http://schemas.microsoft.com/office/powerpoint/2010/main" val="2520274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B5F53-F55F-4192-B3C3-30956628093F}" type="slidenum">
              <a:rPr lang="en-US" smtClean="0"/>
              <a:t>43</a:t>
            </a:fld>
            <a:endParaRPr lang="en-US"/>
          </a:p>
        </p:txBody>
      </p:sp>
    </p:spTree>
    <p:extLst>
      <p:ext uri="{BB962C8B-B14F-4D97-AF65-F5344CB8AC3E}">
        <p14:creationId xmlns:p14="http://schemas.microsoft.com/office/powerpoint/2010/main" val="138434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3</a:t>
            </a:fld>
            <a:endParaRPr lang="en-US"/>
          </a:p>
        </p:txBody>
      </p:sp>
    </p:spTree>
    <p:extLst>
      <p:ext uri="{BB962C8B-B14F-4D97-AF65-F5344CB8AC3E}">
        <p14:creationId xmlns:p14="http://schemas.microsoft.com/office/powerpoint/2010/main" val="3953225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B5F53-F55F-4192-B3C3-30956628093F}" type="slidenum">
              <a:rPr lang="en-US" smtClean="0"/>
              <a:t>44</a:t>
            </a:fld>
            <a:endParaRPr lang="en-US"/>
          </a:p>
        </p:txBody>
      </p:sp>
    </p:spTree>
    <p:extLst>
      <p:ext uri="{BB962C8B-B14F-4D97-AF65-F5344CB8AC3E}">
        <p14:creationId xmlns:p14="http://schemas.microsoft.com/office/powerpoint/2010/main" val="1007980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B5F53-F55F-4192-B3C3-30956628093F}" type="slidenum">
              <a:rPr lang="en-US" smtClean="0"/>
              <a:t>46</a:t>
            </a:fld>
            <a:endParaRPr lang="en-US"/>
          </a:p>
        </p:txBody>
      </p:sp>
    </p:spTree>
    <p:extLst>
      <p:ext uri="{BB962C8B-B14F-4D97-AF65-F5344CB8AC3E}">
        <p14:creationId xmlns:p14="http://schemas.microsoft.com/office/powerpoint/2010/main" val="1287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49</a:t>
            </a:fld>
            <a:endParaRPr lang="en-US"/>
          </a:p>
        </p:txBody>
      </p:sp>
    </p:spTree>
    <p:extLst>
      <p:ext uri="{BB962C8B-B14F-4D97-AF65-F5344CB8AC3E}">
        <p14:creationId xmlns:p14="http://schemas.microsoft.com/office/powerpoint/2010/main" val="283363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51</a:t>
            </a:fld>
            <a:endParaRPr lang="en-US"/>
          </a:p>
        </p:txBody>
      </p:sp>
    </p:spTree>
    <p:extLst>
      <p:ext uri="{BB962C8B-B14F-4D97-AF65-F5344CB8AC3E}">
        <p14:creationId xmlns:p14="http://schemas.microsoft.com/office/powerpoint/2010/main" val="420662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About 13% of our participants were from the ag industry but we wanted to increase the amount of input we’re getting from all of you which is why we’ve arranged this webinar today.</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4</a:t>
            </a:fld>
            <a:endParaRPr lang="en-US"/>
          </a:p>
        </p:txBody>
      </p:sp>
    </p:spTree>
    <p:extLst>
      <p:ext uri="{BB962C8B-B14F-4D97-AF65-F5344CB8AC3E}">
        <p14:creationId xmlns:p14="http://schemas.microsoft.com/office/powerpoint/2010/main" val="342986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Vijay</a:t>
            </a:r>
          </a:p>
        </p:txBody>
      </p:sp>
      <p:sp>
        <p:nvSpPr>
          <p:cNvPr id="4" name="Slide Number Placeholder 3"/>
          <p:cNvSpPr>
            <a:spLocks noGrp="1"/>
          </p:cNvSpPr>
          <p:nvPr>
            <p:ph type="sldNum" sz="quarter" idx="5"/>
          </p:nvPr>
        </p:nvSpPr>
        <p:spPr/>
        <p:txBody>
          <a:bodyPr/>
          <a:lstStyle/>
          <a:p>
            <a:pPr>
              <a:defRPr/>
            </a:pPr>
            <a:fld id="{29C94B0A-1DA9-4ED2-B9BF-F7131E9AED90}" type="slidenum">
              <a:rPr lang="en-US" smtClean="0"/>
              <a:pPr>
                <a:defRPr/>
              </a:pPr>
              <a:t>5</a:t>
            </a:fld>
            <a:endParaRPr lang="en-US"/>
          </a:p>
        </p:txBody>
      </p:sp>
    </p:spTree>
    <p:extLst>
      <p:ext uri="{BB962C8B-B14F-4D97-AF65-F5344CB8AC3E}">
        <p14:creationId xmlns:p14="http://schemas.microsoft.com/office/powerpoint/2010/main" val="47432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p:txBody>
      </p:sp>
      <p:sp>
        <p:nvSpPr>
          <p:cNvPr id="4" name="Slide Number Placeholder 3"/>
          <p:cNvSpPr>
            <a:spLocks noGrp="1"/>
          </p:cNvSpPr>
          <p:nvPr>
            <p:ph type="sldNum" sz="quarter" idx="5"/>
          </p:nvPr>
        </p:nvSpPr>
        <p:spPr/>
        <p:txBody>
          <a:bodyPr/>
          <a:lstStyle/>
          <a:p>
            <a:fld id="{FAC252C2-C8EC-4197-A622-67F207EB06EF}" type="slidenum">
              <a:rPr lang="en-US" smtClean="0"/>
              <a:t>6</a:t>
            </a:fld>
            <a:endParaRPr lang="en-US"/>
          </a:p>
        </p:txBody>
      </p:sp>
    </p:spTree>
    <p:extLst>
      <p:ext uri="{BB962C8B-B14F-4D97-AF65-F5344CB8AC3E}">
        <p14:creationId xmlns:p14="http://schemas.microsoft.com/office/powerpoint/2010/main" val="4135104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Reservoir &amp; sediment reduction—always important to emphasize with agriculture that this is as much about making sure inputs stay on the fields where they have the best return on investment.</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also tends to include funding for agricultural practices &amp; technology that help farmers improve yields by updating their equipment &amp; tech.</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7</a:t>
            </a:fld>
            <a:endParaRPr lang="en-US"/>
          </a:p>
        </p:txBody>
      </p:sp>
    </p:spTree>
    <p:extLst>
      <p:ext uri="{BB962C8B-B14F-4D97-AF65-F5344CB8AC3E}">
        <p14:creationId xmlns:p14="http://schemas.microsoft.com/office/powerpoint/2010/main" val="4952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8</a:t>
            </a:fld>
            <a:endParaRPr lang="en-US"/>
          </a:p>
        </p:txBody>
      </p:sp>
    </p:spTree>
    <p:extLst>
      <p:ext uri="{BB962C8B-B14F-4D97-AF65-F5344CB8AC3E}">
        <p14:creationId xmlns:p14="http://schemas.microsoft.com/office/powerpoint/2010/main" val="238125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a:t>
            </a:r>
          </a:p>
          <a:p>
            <a:endParaRPr lang="en-US" dirty="0"/>
          </a:p>
        </p:txBody>
      </p:sp>
      <p:sp>
        <p:nvSpPr>
          <p:cNvPr id="4" name="Slide Number Placeholder 3"/>
          <p:cNvSpPr>
            <a:spLocks noGrp="1"/>
          </p:cNvSpPr>
          <p:nvPr>
            <p:ph type="sldNum" sz="quarter" idx="5"/>
          </p:nvPr>
        </p:nvSpPr>
        <p:spPr/>
        <p:txBody>
          <a:bodyPr/>
          <a:lstStyle/>
          <a:p>
            <a:fld id="{FAC252C2-C8EC-4197-A622-67F207EB06EF}" type="slidenum">
              <a:rPr lang="en-US" smtClean="0"/>
              <a:t>9</a:t>
            </a:fld>
            <a:endParaRPr lang="en-US"/>
          </a:p>
        </p:txBody>
      </p:sp>
    </p:spTree>
    <p:extLst>
      <p:ext uri="{BB962C8B-B14F-4D97-AF65-F5344CB8AC3E}">
        <p14:creationId xmlns:p14="http://schemas.microsoft.com/office/powerpoint/2010/main" val="2587479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E090E-0B47-222E-3FE4-9E31EE785E4D}"/>
              </a:ext>
            </a:extLst>
          </p:cNvPr>
          <p:cNvSpPr/>
          <p:nvPr userDrawn="1"/>
        </p:nvSpPr>
        <p:spPr>
          <a:xfrm>
            <a:off x="-184299" y="6156251"/>
            <a:ext cx="9060710" cy="2729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4DF03-2468-9321-290F-DC8B69678305}"/>
              </a:ext>
            </a:extLst>
          </p:cNvPr>
          <p:cNvSpPr>
            <a:spLocks noGrp="1"/>
          </p:cNvSpPr>
          <p:nvPr>
            <p:ph type="ctrTitle" hasCustomPrompt="1"/>
          </p:nvPr>
        </p:nvSpPr>
        <p:spPr>
          <a:xfrm>
            <a:off x="704660" y="1833949"/>
            <a:ext cx="7154826" cy="2387600"/>
          </a:xfrm>
          <a:prstGeom prst="rect">
            <a:avLst/>
          </a:prstGeom>
        </p:spPr>
        <p:txBody>
          <a:bodyPr anchor="b"/>
          <a:lstStyle>
            <a:lvl1pPr algn="l">
              <a:lnSpc>
                <a:spcPts val="6100"/>
              </a:lnSpc>
              <a:defRPr sz="6000" b="1">
                <a:solidFill>
                  <a:schemeClr val="accent5"/>
                </a:solidFill>
              </a:defRPr>
            </a:lvl1pPr>
          </a:lstStyle>
          <a:p>
            <a:r>
              <a:rPr lang="en-US"/>
              <a:t>CLICK TO EDIT </a:t>
            </a:r>
            <a:br>
              <a:rPr lang="en-US"/>
            </a:br>
            <a:r>
              <a:rPr lang="en-US"/>
              <a:t>TITLE STYLE</a:t>
            </a:r>
          </a:p>
        </p:txBody>
      </p:sp>
      <p:sp>
        <p:nvSpPr>
          <p:cNvPr id="3" name="Subtitle 2">
            <a:extLst>
              <a:ext uri="{FF2B5EF4-FFF2-40B4-BE49-F238E27FC236}">
                <a16:creationId xmlns:a16="http://schemas.microsoft.com/office/drawing/2014/main" id="{42D1FF1C-9143-1E88-79A2-332FE6BE5E7E}"/>
              </a:ext>
            </a:extLst>
          </p:cNvPr>
          <p:cNvSpPr>
            <a:spLocks noGrp="1"/>
          </p:cNvSpPr>
          <p:nvPr>
            <p:ph type="subTitle" idx="1"/>
          </p:nvPr>
        </p:nvSpPr>
        <p:spPr>
          <a:xfrm>
            <a:off x="704659" y="4564989"/>
            <a:ext cx="5444251" cy="1655762"/>
          </a:xfrm>
          <a:prstGeom prst="rect">
            <a:avLst/>
          </a:prstGeo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2" name="Group 3">
            <a:extLst>
              <a:ext uri="{FF2B5EF4-FFF2-40B4-BE49-F238E27FC236}">
                <a16:creationId xmlns:a16="http://schemas.microsoft.com/office/drawing/2014/main" id="{8AA1DC91-DE8B-4A61-50A2-39EC14E8CA4B}"/>
              </a:ext>
            </a:extLst>
          </p:cNvPr>
          <p:cNvGrpSpPr/>
          <p:nvPr/>
        </p:nvGrpSpPr>
        <p:grpSpPr>
          <a:xfrm rot="1801313" flipH="1">
            <a:off x="8414555" y="1538999"/>
            <a:ext cx="1086379" cy="6367252"/>
            <a:chOff x="0" y="0"/>
            <a:chExt cx="422348" cy="2515808"/>
          </a:xfrm>
          <a:solidFill>
            <a:schemeClr val="accent1"/>
          </a:solidFill>
        </p:grpSpPr>
        <p:sp>
          <p:nvSpPr>
            <p:cNvPr id="33" name="Freeform 4">
              <a:extLst>
                <a:ext uri="{FF2B5EF4-FFF2-40B4-BE49-F238E27FC236}">
                  <a16:creationId xmlns:a16="http://schemas.microsoft.com/office/drawing/2014/main" id="{80F3A73E-D549-8A69-19AC-865E0F66B6CF}"/>
                </a:ext>
              </a:extLst>
            </p:cNvPr>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grpFill/>
          </p:spPr>
          <p:txBody>
            <a:bodyPr/>
            <a:lstStyle/>
            <a:p>
              <a:endParaRPr lang="en-US"/>
            </a:p>
          </p:txBody>
        </p:sp>
        <p:sp>
          <p:nvSpPr>
            <p:cNvPr id="34" name="TextBox 5">
              <a:extLst>
                <a:ext uri="{FF2B5EF4-FFF2-40B4-BE49-F238E27FC236}">
                  <a16:creationId xmlns:a16="http://schemas.microsoft.com/office/drawing/2014/main" id="{DCBBD2CB-C83F-5156-E2D4-E964F3759A60}"/>
                </a:ext>
              </a:extLst>
            </p:cNvPr>
            <p:cNvSpPr txBox="1"/>
            <p:nvPr/>
          </p:nvSpPr>
          <p:spPr>
            <a:xfrm>
              <a:off x="0" y="-57150"/>
              <a:ext cx="422348" cy="2572958"/>
            </a:xfrm>
            <a:prstGeom prst="rect">
              <a:avLst/>
            </a:prstGeom>
            <a:grpFill/>
          </p:spPr>
          <p:txBody>
            <a:bodyPr lIns="50800" tIns="50800" rIns="50800" bIns="50800" rtlCol="0" anchor="ctr"/>
            <a:lstStyle/>
            <a:p>
              <a:pPr algn="ctr">
                <a:lnSpc>
                  <a:spcPts val="2659"/>
                </a:lnSpc>
              </a:pPr>
              <a:endParaRPr/>
            </a:p>
          </p:txBody>
        </p:sp>
      </p:grpSp>
      <p:grpSp>
        <p:nvGrpSpPr>
          <p:cNvPr id="13" name="Group 6">
            <a:extLst>
              <a:ext uri="{FF2B5EF4-FFF2-40B4-BE49-F238E27FC236}">
                <a16:creationId xmlns:a16="http://schemas.microsoft.com/office/drawing/2014/main" id="{374134DC-3FCD-63C4-8884-FAD3917A69A2}"/>
              </a:ext>
            </a:extLst>
          </p:cNvPr>
          <p:cNvGrpSpPr/>
          <p:nvPr/>
        </p:nvGrpSpPr>
        <p:grpSpPr>
          <a:xfrm rot="1801313" flipH="1">
            <a:off x="-225389" y="-1737362"/>
            <a:ext cx="1086379" cy="3878121"/>
            <a:chOff x="0" y="0"/>
            <a:chExt cx="422348" cy="1532310"/>
          </a:xfrm>
          <a:solidFill>
            <a:schemeClr val="accent1"/>
          </a:solidFill>
        </p:grpSpPr>
        <p:sp>
          <p:nvSpPr>
            <p:cNvPr id="31" name="Freeform 7">
              <a:extLst>
                <a:ext uri="{FF2B5EF4-FFF2-40B4-BE49-F238E27FC236}">
                  <a16:creationId xmlns:a16="http://schemas.microsoft.com/office/drawing/2014/main" id="{43DF10D1-7AF3-9CC3-929E-C747FD6853D4}"/>
                </a:ext>
              </a:extLst>
            </p:cNvPr>
            <p:cNvSpPr/>
            <p:nvPr/>
          </p:nvSpPr>
          <p:spPr>
            <a:xfrm>
              <a:off x="0" y="0"/>
              <a:ext cx="422348" cy="1532310"/>
            </a:xfrm>
            <a:custGeom>
              <a:avLst/>
              <a:gdLst/>
              <a:ahLst/>
              <a:cxnLst/>
              <a:rect l="l" t="t" r="r" b="b"/>
              <a:pathLst>
                <a:path w="422348" h="1532310">
                  <a:moveTo>
                    <a:pt x="0" y="0"/>
                  </a:moveTo>
                  <a:lnTo>
                    <a:pt x="422348" y="0"/>
                  </a:lnTo>
                  <a:lnTo>
                    <a:pt x="422348" y="1532310"/>
                  </a:lnTo>
                  <a:lnTo>
                    <a:pt x="0" y="1532310"/>
                  </a:lnTo>
                  <a:close/>
                </a:path>
              </a:pathLst>
            </a:custGeom>
            <a:grpFill/>
          </p:spPr>
          <p:txBody>
            <a:bodyPr/>
            <a:lstStyle/>
            <a:p>
              <a:endParaRPr lang="en-US"/>
            </a:p>
          </p:txBody>
        </p:sp>
        <p:sp>
          <p:nvSpPr>
            <p:cNvPr id="32" name="TextBox 8">
              <a:extLst>
                <a:ext uri="{FF2B5EF4-FFF2-40B4-BE49-F238E27FC236}">
                  <a16:creationId xmlns:a16="http://schemas.microsoft.com/office/drawing/2014/main" id="{3B216B00-A18E-7FC3-C6BA-2CC136B3EBB3}"/>
                </a:ext>
              </a:extLst>
            </p:cNvPr>
            <p:cNvSpPr txBox="1"/>
            <p:nvPr/>
          </p:nvSpPr>
          <p:spPr>
            <a:xfrm>
              <a:off x="0" y="-57150"/>
              <a:ext cx="422348" cy="1589460"/>
            </a:xfrm>
            <a:prstGeom prst="rect">
              <a:avLst/>
            </a:prstGeom>
            <a:grpFill/>
          </p:spPr>
          <p:txBody>
            <a:bodyPr lIns="50800" tIns="50800" rIns="50800" bIns="50800" rtlCol="0" anchor="ctr"/>
            <a:lstStyle/>
            <a:p>
              <a:pPr algn="ctr">
                <a:lnSpc>
                  <a:spcPts val="2659"/>
                </a:lnSpc>
              </a:pPr>
              <a:endParaRPr/>
            </a:p>
          </p:txBody>
        </p:sp>
      </p:grpSp>
      <p:grpSp>
        <p:nvGrpSpPr>
          <p:cNvPr id="14" name="Group 9">
            <a:extLst>
              <a:ext uri="{FF2B5EF4-FFF2-40B4-BE49-F238E27FC236}">
                <a16:creationId xmlns:a16="http://schemas.microsoft.com/office/drawing/2014/main" id="{40A25604-5F90-8FF9-4DE7-5B0B76E4ABB8}"/>
              </a:ext>
            </a:extLst>
          </p:cNvPr>
          <p:cNvGrpSpPr/>
          <p:nvPr/>
        </p:nvGrpSpPr>
        <p:grpSpPr>
          <a:xfrm rot="20276782" flipH="1">
            <a:off x="8976802" y="-1664488"/>
            <a:ext cx="6320249" cy="9265996"/>
            <a:chOff x="0" y="0"/>
            <a:chExt cx="640025" cy="953655"/>
          </a:xfrm>
          <a:solidFill>
            <a:schemeClr val="accent5"/>
          </a:solidFill>
        </p:grpSpPr>
        <p:sp>
          <p:nvSpPr>
            <p:cNvPr id="29" name="Freeform 10">
              <a:extLst>
                <a:ext uri="{FF2B5EF4-FFF2-40B4-BE49-F238E27FC236}">
                  <a16:creationId xmlns:a16="http://schemas.microsoft.com/office/drawing/2014/main" id="{CCC589BC-1457-D898-9FF3-D751E92C0051}"/>
                </a:ext>
              </a:extLst>
            </p:cNvPr>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grpFill/>
          </p:spPr>
          <p:txBody>
            <a:bodyPr/>
            <a:lstStyle/>
            <a:p>
              <a:endParaRPr lang="en-US"/>
            </a:p>
          </p:txBody>
        </p:sp>
        <p:sp>
          <p:nvSpPr>
            <p:cNvPr id="30" name="TextBox 11">
              <a:extLst>
                <a:ext uri="{FF2B5EF4-FFF2-40B4-BE49-F238E27FC236}">
                  <a16:creationId xmlns:a16="http://schemas.microsoft.com/office/drawing/2014/main" id="{96CBA290-0650-F0A8-27C4-F99A6F8C98AB}"/>
                </a:ext>
              </a:extLst>
            </p:cNvPr>
            <p:cNvSpPr txBox="1"/>
            <p:nvPr/>
          </p:nvSpPr>
          <p:spPr>
            <a:xfrm>
              <a:off x="101600" y="-57150"/>
              <a:ext cx="436825" cy="1010805"/>
            </a:xfrm>
            <a:prstGeom prst="rect">
              <a:avLst/>
            </a:prstGeom>
            <a:grpFill/>
          </p:spPr>
          <p:txBody>
            <a:bodyPr lIns="50800" tIns="50800" rIns="50800" bIns="50800" rtlCol="0" anchor="ctr"/>
            <a:lstStyle/>
            <a:p>
              <a:pPr algn="ctr">
                <a:lnSpc>
                  <a:spcPts val="2659"/>
                </a:lnSpc>
              </a:pPr>
              <a:endParaRPr/>
            </a:p>
          </p:txBody>
        </p:sp>
      </p:grpSp>
      <p:sp>
        <p:nvSpPr>
          <p:cNvPr id="15" name="Freeform 12">
            <a:extLst>
              <a:ext uri="{FF2B5EF4-FFF2-40B4-BE49-F238E27FC236}">
                <a16:creationId xmlns:a16="http://schemas.microsoft.com/office/drawing/2014/main" id="{A05A3B20-CFBE-E66C-6BF9-DF19E6170A40}"/>
              </a:ext>
            </a:extLst>
          </p:cNvPr>
          <p:cNvSpPr/>
          <p:nvPr/>
        </p:nvSpPr>
        <p:spPr>
          <a:xfrm rot="7234808" flipH="1">
            <a:off x="4592276" y="3232776"/>
            <a:ext cx="10818894" cy="522291"/>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2" cstate="email">
              <a:alphaModFix amt="52000"/>
              <a:extLst>
                <a:ext uri="{28A0092B-C50C-407E-A947-70E740481C1C}">
                  <a14:useLocalDpi xmlns:a14="http://schemas.microsoft.com/office/drawing/2010/main"/>
                </a:ext>
              </a:extLst>
            </a:blip>
            <a:stretch>
              <a:fillRect/>
            </a:stretch>
          </a:blipFill>
        </p:spPr>
        <p:txBody>
          <a:bodyPr/>
          <a:lstStyle/>
          <a:p>
            <a:endParaRPr lang="en-US"/>
          </a:p>
        </p:txBody>
      </p:sp>
      <p:grpSp>
        <p:nvGrpSpPr>
          <p:cNvPr id="16" name="Group 13">
            <a:extLst>
              <a:ext uri="{FF2B5EF4-FFF2-40B4-BE49-F238E27FC236}">
                <a16:creationId xmlns:a16="http://schemas.microsoft.com/office/drawing/2014/main" id="{7A659EE3-AA56-7166-B8A0-2D113B260D07}"/>
              </a:ext>
            </a:extLst>
          </p:cNvPr>
          <p:cNvGrpSpPr>
            <a:grpSpLocks noChangeAspect="1"/>
          </p:cNvGrpSpPr>
          <p:nvPr userDrawn="1"/>
        </p:nvGrpSpPr>
        <p:grpSpPr>
          <a:xfrm flipH="1">
            <a:off x="8123809" y="-71966"/>
            <a:ext cx="7006048" cy="7004793"/>
            <a:chOff x="0" y="0"/>
            <a:chExt cx="5765800" cy="5858929"/>
          </a:xfrm>
          <a:solidFill>
            <a:schemeClr val="accent4"/>
          </a:solidFill>
        </p:grpSpPr>
        <p:sp>
          <p:nvSpPr>
            <p:cNvPr id="28" name="Freeform 14">
              <a:extLst>
                <a:ext uri="{FF2B5EF4-FFF2-40B4-BE49-F238E27FC236}">
                  <a16:creationId xmlns:a16="http://schemas.microsoft.com/office/drawing/2014/main" id="{7C5C7607-E1E9-E4ED-D437-BEEC8A2C8BFB}"/>
                </a:ext>
              </a:extLst>
            </p:cNvPr>
            <p:cNvSpPr/>
            <p:nvPr/>
          </p:nvSpPr>
          <p:spPr>
            <a:xfrm>
              <a:off x="0" y="0"/>
              <a:ext cx="5765800" cy="5858891"/>
            </a:xfrm>
            <a:custGeom>
              <a:avLst/>
              <a:gdLst/>
              <a:ahLst/>
              <a:cxnLst/>
              <a:rect l="l" t="t" r="r" b="b"/>
              <a:pathLst>
                <a:path w="5765800" h="5858891">
                  <a:moveTo>
                    <a:pt x="0" y="0"/>
                  </a:moveTo>
                  <a:lnTo>
                    <a:pt x="0" y="5858891"/>
                  </a:lnTo>
                  <a:lnTo>
                    <a:pt x="5765800" y="5858891"/>
                  </a:lnTo>
                  <a:lnTo>
                    <a:pt x="2235200" y="0"/>
                  </a:lnTo>
                  <a:close/>
                </a:path>
              </a:pathLst>
            </a:custGeom>
            <a:grpFill/>
          </p:spPr>
          <p:txBody>
            <a:bodyPr/>
            <a:lstStyle/>
            <a:p>
              <a:endParaRPr lang="en-US"/>
            </a:p>
          </p:txBody>
        </p:sp>
      </p:grpSp>
      <p:sp>
        <p:nvSpPr>
          <p:cNvPr id="18" name="Freeform 18">
            <a:extLst>
              <a:ext uri="{FF2B5EF4-FFF2-40B4-BE49-F238E27FC236}">
                <a16:creationId xmlns:a16="http://schemas.microsoft.com/office/drawing/2014/main" id="{F9B1AABF-4CBC-2B68-8A95-30156BE4238B}"/>
              </a:ext>
            </a:extLst>
          </p:cNvPr>
          <p:cNvSpPr/>
          <p:nvPr/>
        </p:nvSpPr>
        <p:spPr>
          <a:xfrm rot="3131416" flipH="1">
            <a:off x="6849153" y="1411964"/>
            <a:ext cx="8189387" cy="395350"/>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3" cstate="email">
              <a:alphaModFix amt="65000"/>
              <a:extLst>
                <a:ext uri="{28A0092B-C50C-407E-A947-70E740481C1C}">
                  <a14:useLocalDpi xmlns:a14="http://schemas.microsoft.com/office/drawing/2010/main"/>
                </a:ext>
              </a:extLst>
            </a:blip>
            <a:stretch>
              <a:fillRect/>
            </a:stretch>
          </a:blipFill>
        </p:spPr>
        <p:txBody>
          <a:bodyPr/>
          <a:lstStyle/>
          <a:p>
            <a:endParaRPr lang="en-US"/>
          </a:p>
        </p:txBody>
      </p:sp>
      <p:grpSp>
        <p:nvGrpSpPr>
          <p:cNvPr id="19" name="Group 19">
            <a:extLst>
              <a:ext uri="{FF2B5EF4-FFF2-40B4-BE49-F238E27FC236}">
                <a16:creationId xmlns:a16="http://schemas.microsoft.com/office/drawing/2014/main" id="{12590D81-FD82-A558-6B26-ADDD462F1B90}"/>
              </a:ext>
            </a:extLst>
          </p:cNvPr>
          <p:cNvGrpSpPr/>
          <p:nvPr/>
        </p:nvGrpSpPr>
        <p:grpSpPr>
          <a:xfrm rot="19347413" flipH="1">
            <a:off x="12196253" y="-1897767"/>
            <a:ext cx="2090715" cy="9159420"/>
            <a:chOff x="0" y="0"/>
            <a:chExt cx="812800" cy="2066395"/>
          </a:xfrm>
          <a:solidFill>
            <a:schemeClr val="accent1"/>
          </a:solidFill>
        </p:grpSpPr>
        <p:sp>
          <p:nvSpPr>
            <p:cNvPr id="24" name="Freeform 20">
              <a:extLst>
                <a:ext uri="{FF2B5EF4-FFF2-40B4-BE49-F238E27FC236}">
                  <a16:creationId xmlns:a16="http://schemas.microsoft.com/office/drawing/2014/main" id="{9152E34C-DED9-91EF-0E14-61737CC1A74A}"/>
                </a:ext>
              </a:extLst>
            </p:cNvPr>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grpFill/>
          </p:spPr>
          <p:txBody>
            <a:bodyPr/>
            <a:lstStyle/>
            <a:p>
              <a:endParaRPr lang="en-US"/>
            </a:p>
          </p:txBody>
        </p:sp>
        <p:sp>
          <p:nvSpPr>
            <p:cNvPr id="25" name="TextBox 21">
              <a:extLst>
                <a:ext uri="{FF2B5EF4-FFF2-40B4-BE49-F238E27FC236}">
                  <a16:creationId xmlns:a16="http://schemas.microsoft.com/office/drawing/2014/main" id="{21A7B1C3-4710-4FAD-67CC-4ED647AFB1D2}"/>
                </a:ext>
              </a:extLst>
            </p:cNvPr>
            <p:cNvSpPr txBox="1"/>
            <p:nvPr/>
          </p:nvSpPr>
          <p:spPr>
            <a:xfrm>
              <a:off x="0" y="-57150"/>
              <a:ext cx="812800" cy="2123545"/>
            </a:xfrm>
            <a:prstGeom prst="rect">
              <a:avLst/>
            </a:prstGeom>
            <a:grpFill/>
          </p:spPr>
          <p:txBody>
            <a:bodyPr lIns="50800" tIns="50800" rIns="50800" bIns="50800" rtlCol="0" anchor="ctr"/>
            <a:lstStyle/>
            <a:p>
              <a:pPr algn="ctr">
                <a:lnSpc>
                  <a:spcPts val="2659"/>
                </a:lnSpc>
              </a:pPr>
              <a:endParaRPr/>
            </a:p>
          </p:txBody>
        </p:sp>
      </p:grpSp>
      <p:sp>
        <p:nvSpPr>
          <p:cNvPr id="5" name="Rectangle 4">
            <a:extLst>
              <a:ext uri="{FF2B5EF4-FFF2-40B4-BE49-F238E27FC236}">
                <a16:creationId xmlns:a16="http://schemas.microsoft.com/office/drawing/2014/main" id="{594E26E8-338C-F072-9E8F-5BA748A8BF96}"/>
              </a:ext>
            </a:extLst>
          </p:cNvPr>
          <p:cNvSpPr/>
          <p:nvPr userDrawn="1"/>
        </p:nvSpPr>
        <p:spPr>
          <a:xfrm>
            <a:off x="769976" y="4332518"/>
            <a:ext cx="2833197" cy="108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80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63088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
        <p:nvSpPr>
          <p:cNvPr id="3" name="Freeform 3">
            <a:extLst>
              <a:ext uri="{FF2B5EF4-FFF2-40B4-BE49-F238E27FC236}">
                <a16:creationId xmlns:a16="http://schemas.microsoft.com/office/drawing/2014/main" id="{0404E32B-7514-6C71-903B-2BE5B17497FE}"/>
              </a:ext>
            </a:extLst>
          </p:cNvPr>
          <p:cNvSpPr/>
          <p:nvPr userDrawn="1"/>
        </p:nvSpPr>
        <p:spPr>
          <a:xfrm>
            <a:off x="3645942" y="4183463"/>
            <a:ext cx="4748713" cy="4748713"/>
          </a:xfrm>
          <a:custGeom>
            <a:avLst/>
            <a:gdLst>
              <a:gd name="connsiteX0" fmla="*/ 0 w 7673056"/>
              <a:gd name="connsiteY0" fmla="*/ 0 h 7673056"/>
              <a:gd name="connsiteX1" fmla="*/ 7673056 w 7673056"/>
              <a:gd name="connsiteY1" fmla="*/ 0 h 7673056"/>
              <a:gd name="connsiteX2" fmla="*/ 7652535 w 7673056"/>
              <a:gd name="connsiteY2" fmla="*/ 3486795 h 7673056"/>
              <a:gd name="connsiteX3" fmla="*/ 0 w 7673056"/>
              <a:gd name="connsiteY3" fmla="*/ 7673056 h 7673056"/>
              <a:gd name="connsiteX4" fmla="*/ 0 w 7673056"/>
              <a:gd name="connsiteY4" fmla="*/ 0 h 767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056" h="7673056">
                <a:moveTo>
                  <a:pt x="0" y="0"/>
                </a:moveTo>
                <a:lnTo>
                  <a:pt x="7673056" y="0"/>
                </a:lnTo>
                <a:lnTo>
                  <a:pt x="7652535" y="3486795"/>
                </a:lnTo>
                <a:lnTo>
                  <a:pt x="0" y="76730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a:noFill/>
          </a:ln>
        </p:spPr>
        <p:txBody>
          <a:bodyPr/>
          <a:lstStyle/>
          <a:p>
            <a:endParaRPr lang="en-US" sz="1200"/>
          </a:p>
        </p:txBody>
      </p:sp>
      <p:sp>
        <p:nvSpPr>
          <p:cNvPr id="4" name="Freeform 4">
            <a:extLst>
              <a:ext uri="{FF2B5EF4-FFF2-40B4-BE49-F238E27FC236}">
                <a16:creationId xmlns:a16="http://schemas.microsoft.com/office/drawing/2014/main" id="{1D8CEAD3-C5F4-9FB4-DE43-A2B07A7CA7E3}"/>
              </a:ext>
            </a:extLst>
          </p:cNvPr>
          <p:cNvSpPr/>
          <p:nvPr/>
        </p:nvSpPr>
        <p:spPr>
          <a:xfrm>
            <a:off x="5327657" y="3471094"/>
            <a:ext cx="1385284" cy="1385284"/>
          </a:xfrm>
          <a:custGeom>
            <a:avLst/>
            <a:gdLst/>
            <a:ahLst/>
            <a:cxnLst/>
            <a:rect l="l" t="t" r="r" b="b"/>
            <a:pathLst>
              <a:path w="2238367" h="2238367">
                <a:moveTo>
                  <a:pt x="0" y="0"/>
                </a:moveTo>
                <a:lnTo>
                  <a:pt x="2238368" y="0"/>
                </a:lnTo>
                <a:lnTo>
                  <a:pt x="2238368" y="2238367"/>
                </a:lnTo>
                <a:lnTo>
                  <a:pt x="0" y="2238367"/>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a:extLst>
              <a:ext uri="{FF2B5EF4-FFF2-40B4-BE49-F238E27FC236}">
                <a16:creationId xmlns:a16="http://schemas.microsoft.com/office/drawing/2014/main" id="{8ED9CC7B-FE5A-E1F7-7A87-897DB23E3B27}"/>
              </a:ext>
            </a:extLst>
          </p:cNvPr>
          <p:cNvSpPr/>
          <p:nvPr/>
        </p:nvSpPr>
        <p:spPr>
          <a:xfrm>
            <a:off x="5723025" y="3824385"/>
            <a:ext cx="594548" cy="651398"/>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a:extLst>
              <a:ext uri="{FF2B5EF4-FFF2-40B4-BE49-F238E27FC236}">
                <a16:creationId xmlns:a16="http://schemas.microsoft.com/office/drawing/2014/main" id="{BB8F9C64-3EB4-2530-F02C-7C3AEF498CEB}"/>
              </a:ext>
            </a:extLst>
          </p:cNvPr>
          <p:cNvSpPr/>
          <p:nvPr/>
        </p:nvSpPr>
        <p:spPr>
          <a:xfrm>
            <a:off x="7502851" y="4632383"/>
            <a:ext cx="1385284" cy="1385284"/>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6468EC4F-AF69-AB61-F351-29751D329186}"/>
              </a:ext>
            </a:extLst>
          </p:cNvPr>
          <p:cNvSpPr/>
          <p:nvPr/>
        </p:nvSpPr>
        <p:spPr>
          <a:xfrm>
            <a:off x="3152463" y="4632383"/>
            <a:ext cx="1385284" cy="1385284"/>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1" name="Freeform 8">
            <a:extLst>
              <a:ext uri="{FF2B5EF4-FFF2-40B4-BE49-F238E27FC236}">
                <a16:creationId xmlns:a16="http://schemas.microsoft.com/office/drawing/2014/main" id="{125F4F1C-A94F-9AB1-CD66-F970770B3887}"/>
              </a:ext>
            </a:extLst>
          </p:cNvPr>
          <p:cNvSpPr/>
          <p:nvPr/>
        </p:nvSpPr>
        <p:spPr>
          <a:xfrm>
            <a:off x="3452519" y="4950285"/>
            <a:ext cx="785171" cy="749481"/>
          </a:xfrm>
          <a:custGeom>
            <a:avLst/>
            <a:gdLst/>
            <a:ahLst/>
            <a:cxnLst/>
            <a:rect l="l" t="t" r="r" b="b"/>
            <a:pathLst>
              <a:path w="1268693" h="1211025">
                <a:moveTo>
                  <a:pt x="0" y="0"/>
                </a:moveTo>
                <a:lnTo>
                  <a:pt x="1268693" y="0"/>
                </a:lnTo>
                <a:lnTo>
                  <a:pt x="1268693" y="1211025"/>
                </a:lnTo>
                <a:lnTo>
                  <a:pt x="0" y="1211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2" name="Freeform 9">
            <a:extLst>
              <a:ext uri="{FF2B5EF4-FFF2-40B4-BE49-F238E27FC236}">
                <a16:creationId xmlns:a16="http://schemas.microsoft.com/office/drawing/2014/main" id="{16046215-0071-2FB1-30B5-540D980C611D}"/>
              </a:ext>
            </a:extLst>
          </p:cNvPr>
          <p:cNvSpPr/>
          <p:nvPr/>
        </p:nvSpPr>
        <p:spPr>
          <a:xfrm>
            <a:off x="7853621" y="4978108"/>
            <a:ext cx="683743" cy="693835"/>
          </a:xfrm>
          <a:custGeom>
            <a:avLst/>
            <a:gdLst/>
            <a:ahLst/>
            <a:cxnLst/>
            <a:rect l="l" t="t" r="r" b="b"/>
            <a:pathLst>
              <a:path w="1104804" h="1121111">
                <a:moveTo>
                  <a:pt x="0" y="0"/>
                </a:moveTo>
                <a:lnTo>
                  <a:pt x="1104805" y="0"/>
                </a:lnTo>
                <a:lnTo>
                  <a:pt x="1104805" y="1121111"/>
                </a:lnTo>
                <a:lnTo>
                  <a:pt x="0" y="11211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grpSp>
        <p:nvGrpSpPr>
          <p:cNvPr id="13" name="Group 10">
            <a:extLst>
              <a:ext uri="{FF2B5EF4-FFF2-40B4-BE49-F238E27FC236}">
                <a16:creationId xmlns:a16="http://schemas.microsoft.com/office/drawing/2014/main" id="{C62BA18E-690E-1348-3765-AFF15C7A2080}"/>
              </a:ext>
            </a:extLst>
          </p:cNvPr>
          <p:cNvGrpSpPr/>
          <p:nvPr/>
        </p:nvGrpSpPr>
        <p:grpSpPr>
          <a:xfrm>
            <a:off x="1459405" y="1517417"/>
            <a:ext cx="2149997" cy="400861"/>
            <a:chOff x="0" y="0"/>
            <a:chExt cx="914964" cy="170593"/>
          </a:xfrm>
        </p:grpSpPr>
        <p:sp>
          <p:nvSpPr>
            <p:cNvPr id="23" name="Freeform 11">
              <a:extLst>
                <a:ext uri="{FF2B5EF4-FFF2-40B4-BE49-F238E27FC236}">
                  <a16:creationId xmlns:a16="http://schemas.microsoft.com/office/drawing/2014/main" id="{0042DB5B-0610-EF66-C737-5476258D993E}"/>
                </a:ext>
              </a:extLst>
            </p:cNvPr>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accent5"/>
            </a:solidFill>
          </p:spPr>
          <p:txBody>
            <a:bodyPr/>
            <a:lstStyle/>
            <a:p>
              <a:endParaRPr lang="en-US" sz="1200"/>
            </a:p>
          </p:txBody>
        </p:sp>
        <p:sp>
          <p:nvSpPr>
            <p:cNvPr id="24" name="TextBox 12">
              <a:extLst>
                <a:ext uri="{FF2B5EF4-FFF2-40B4-BE49-F238E27FC236}">
                  <a16:creationId xmlns:a16="http://schemas.microsoft.com/office/drawing/2014/main" id="{AFD8D551-2390-BE5F-9DC0-05FCEC1B6E41}"/>
                </a:ext>
              </a:extLst>
            </p:cNvPr>
            <p:cNvSpPr txBox="1"/>
            <p:nvPr/>
          </p:nvSpPr>
          <p:spPr>
            <a:xfrm>
              <a:off x="0" y="-57150"/>
              <a:ext cx="914964" cy="227743"/>
            </a:xfrm>
            <a:prstGeom prst="rect">
              <a:avLst/>
            </a:prstGeom>
          </p:spPr>
          <p:txBody>
            <a:bodyPr lIns="50800" tIns="50800" rIns="50800" bIns="50800" rtlCol="0" anchor="ctr"/>
            <a:lstStyle/>
            <a:p>
              <a:pPr marL="0" lvl="0" indent="0" algn="ctr">
                <a:lnSpc>
                  <a:spcPts val="4114"/>
                </a:lnSpc>
                <a:spcBef>
                  <a:spcPct val="0"/>
                </a:spcBef>
              </a:pPr>
              <a:r>
                <a:rPr lang="en-US" sz="2000" b="1" spc="29">
                  <a:solidFill>
                    <a:srgbClr val="FFFFFF"/>
                  </a:solidFill>
                  <a:latin typeface="+mn-lt"/>
                  <a:ea typeface="DM Sans Bold"/>
                </a:rPr>
                <a:t>OBJECTIVE 1</a:t>
              </a:r>
            </a:p>
          </p:txBody>
        </p:sp>
      </p:grpSp>
      <p:sp>
        <p:nvSpPr>
          <p:cNvPr id="14" name="TextBox 14">
            <a:extLst>
              <a:ext uri="{FF2B5EF4-FFF2-40B4-BE49-F238E27FC236}">
                <a16:creationId xmlns:a16="http://schemas.microsoft.com/office/drawing/2014/main" id="{7EEA451E-A36A-1729-7134-E99F9514B6F9}"/>
              </a:ext>
            </a:extLst>
          </p:cNvPr>
          <p:cNvSpPr txBox="1"/>
          <p:nvPr/>
        </p:nvSpPr>
        <p:spPr>
          <a:xfrm>
            <a:off x="1494402" y="2036690"/>
            <a:ext cx="2080002" cy="2462213"/>
          </a:xfrm>
          <a:prstGeom prst="rect">
            <a:avLst/>
          </a:prstGeom>
        </p:spPr>
        <p:txBody>
          <a:bodyPr lIns="0" tIns="0" rIns="0" bIns="0" rtlCol="0" anchor="t">
            <a:spAutoFit/>
          </a:bodyPr>
          <a:lstStyle/>
          <a:p>
            <a:pPr marL="0" lvl="0" indent="0" algn="ctr">
              <a:lnSpc>
                <a:spcPct val="100000"/>
              </a:lnSpc>
              <a:spcBef>
                <a:spcPct val="0"/>
              </a:spcBef>
            </a:pPr>
            <a:r>
              <a:rPr lang="en-US" sz="1600" spc="197">
                <a:solidFill>
                  <a:schemeClr val="tx1"/>
                </a:solidFill>
                <a:latin typeface="+mn-lt"/>
              </a:rPr>
              <a:t>Lorem ipsum dolor sit </a:t>
            </a:r>
            <a:r>
              <a:rPr lang="en-US" sz="1600" spc="197" err="1">
                <a:solidFill>
                  <a:schemeClr val="tx1"/>
                </a:solidFill>
                <a:latin typeface="+mn-lt"/>
              </a:rPr>
              <a:t>amet</a:t>
            </a:r>
            <a:r>
              <a:rPr lang="en-US" sz="1600" spc="197">
                <a:solidFill>
                  <a:schemeClr val="tx1"/>
                </a:solidFill>
                <a:latin typeface="+mn-lt"/>
              </a:rPr>
              <a:t>, </a:t>
            </a:r>
            <a:r>
              <a:rPr lang="en-US" sz="1600" spc="197" err="1">
                <a:solidFill>
                  <a:schemeClr val="tx1"/>
                </a:solidFill>
                <a:latin typeface="+mn-lt"/>
              </a:rPr>
              <a:t>consectetur</a:t>
            </a:r>
            <a:r>
              <a:rPr lang="en-US" sz="1600" spc="197">
                <a:solidFill>
                  <a:schemeClr val="tx1"/>
                </a:solidFill>
                <a:latin typeface="+mn-lt"/>
              </a:rPr>
              <a:t> </a:t>
            </a:r>
            <a:r>
              <a:rPr lang="en-US" sz="1600" spc="197" err="1">
                <a:solidFill>
                  <a:schemeClr val="tx1"/>
                </a:solidFill>
                <a:latin typeface="+mn-lt"/>
              </a:rPr>
              <a:t>adipiscing</a:t>
            </a:r>
            <a:r>
              <a:rPr lang="en-US" sz="1600" spc="197">
                <a:solidFill>
                  <a:schemeClr val="tx1"/>
                </a:solidFill>
                <a:latin typeface="+mn-lt"/>
              </a:rPr>
              <a:t> </a:t>
            </a:r>
            <a:r>
              <a:rPr lang="en-US" sz="1600" spc="197" err="1">
                <a:solidFill>
                  <a:schemeClr val="tx1"/>
                </a:solidFill>
                <a:latin typeface="+mn-lt"/>
              </a:rPr>
              <a:t>elit</a:t>
            </a:r>
            <a:r>
              <a:rPr lang="en-US" sz="1600" spc="197">
                <a:solidFill>
                  <a:schemeClr val="tx1"/>
                </a:solidFill>
                <a:latin typeface="+mn-lt"/>
              </a:rPr>
              <a:t>. Duis </a:t>
            </a:r>
            <a:r>
              <a:rPr lang="en-US" sz="1600" spc="197" err="1">
                <a:solidFill>
                  <a:schemeClr val="tx1"/>
                </a:solidFill>
                <a:latin typeface="+mn-lt"/>
              </a:rPr>
              <a:t>vulputate</a:t>
            </a:r>
            <a:r>
              <a:rPr lang="en-US" sz="1600" spc="197">
                <a:solidFill>
                  <a:schemeClr val="tx1"/>
                </a:solidFill>
                <a:latin typeface="+mn-lt"/>
              </a:rPr>
              <a:t> </a:t>
            </a:r>
            <a:r>
              <a:rPr lang="en-US" sz="1600" spc="197" err="1">
                <a:solidFill>
                  <a:schemeClr val="tx1"/>
                </a:solidFill>
                <a:latin typeface="+mn-lt"/>
              </a:rPr>
              <a:t>nulla</a:t>
            </a:r>
            <a:r>
              <a:rPr lang="en-US" sz="1600" spc="197">
                <a:solidFill>
                  <a:schemeClr val="tx1"/>
                </a:solidFill>
                <a:latin typeface="+mn-lt"/>
              </a:rPr>
              <a:t> at ante </a:t>
            </a:r>
            <a:r>
              <a:rPr lang="en-US" sz="1600" spc="197" err="1">
                <a:solidFill>
                  <a:schemeClr val="tx1"/>
                </a:solidFill>
                <a:latin typeface="+mn-lt"/>
              </a:rPr>
              <a:t>rhoncus</a:t>
            </a:r>
            <a:r>
              <a:rPr lang="en-US" sz="1600" spc="197">
                <a:solidFill>
                  <a:schemeClr val="tx1"/>
                </a:solidFill>
                <a:latin typeface="+mn-lt"/>
              </a:rPr>
              <a:t>, vel </a:t>
            </a:r>
            <a:r>
              <a:rPr lang="en-US" sz="1600" spc="197" err="1">
                <a:solidFill>
                  <a:schemeClr val="tx1"/>
                </a:solidFill>
                <a:latin typeface="+mn-lt"/>
              </a:rPr>
              <a:t>efficitur</a:t>
            </a:r>
            <a:r>
              <a:rPr lang="en-US" sz="1600" spc="197">
                <a:solidFill>
                  <a:schemeClr val="tx1"/>
                </a:solidFill>
                <a:latin typeface="+mn-lt"/>
              </a:rPr>
              <a:t> </a:t>
            </a:r>
            <a:r>
              <a:rPr lang="en-US" sz="1600" spc="197" err="1">
                <a:solidFill>
                  <a:schemeClr val="tx1"/>
                </a:solidFill>
                <a:latin typeface="+mn-lt"/>
              </a:rPr>
              <a:t>felis</a:t>
            </a:r>
            <a:r>
              <a:rPr lang="en-US" sz="1600" spc="197">
                <a:solidFill>
                  <a:schemeClr val="tx1"/>
                </a:solidFill>
                <a:latin typeface="+mn-lt"/>
              </a:rPr>
              <a:t> </a:t>
            </a:r>
            <a:r>
              <a:rPr lang="en-US" sz="1600" spc="197" err="1">
                <a:solidFill>
                  <a:schemeClr val="tx1"/>
                </a:solidFill>
                <a:latin typeface="+mn-lt"/>
              </a:rPr>
              <a:t>condimentum</a:t>
            </a:r>
            <a:r>
              <a:rPr lang="en-US" sz="1600" spc="197">
                <a:solidFill>
                  <a:schemeClr val="tx1"/>
                </a:solidFill>
                <a:latin typeface="+mn-lt"/>
              </a:rPr>
              <a:t>. Proin </a:t>
            </a:r>
            <a:r>
              <a:rPr lang="en-US" sz="1600" spc="197" err="1">
                <a:solidFill>
                  <a:schemeClr val="tx1"/>
                </a:solidFill>
                <a:latin typeface="+mn-lt"/>
              </a:rPr>
              <a:t>odio</a:t>
            </a:r>
            <a:r>
              <a:rPr lang="en-US" sz="1600" spc="197">
                <a:solidFill>
                  <a:schemeClr val="tx1"/>
                </a:solidFill>
                <a:latin typeface="+mn-lt"/>
              </a:rPr>
              <a:t> </a:t>
            </a:r>
            <a:r>
              <a:rPr lang="en-US" sz="1600" spc="197" err="1">
                <a:solidFill>
                  <a:schemeClr val="tx1"/>
                </a:solidFill>
                <a:latin typeface="+mn-lt"/>
              </a:rPr>
              <a:t>odio</a:t>
            </a:r>
            <a:r>
              <a:rPr lang="en-US" sz="1600" spc="197">
                <a:solidFill>
                  <a:schemeClr val="tx1"/>
                </a:solidFill>
                <a:latin typeface="+mn-lt"/>
              </a:rPr>
              <a:t>.</a:t>
            </a:r>
          </a:p>
        </p:txBody>
      </p:sp>
      <p:grpSp>
        <p:nvGrpSpPr>
          <p:cNvPr id="15" name="Group 15">
            <a:extLst>
              <a:ext uri="{FF2B5EF4-FFF2-40B4-BE49-F238E27FC236}">
                <a16:creationId xmlns:a16="http://schemas.microsoft.com/office/drawing/2014/main" id="{C4EAA72B-C803-0F5B-A8B6-348B85BE6081}"/>
              </a:ext>
            </a:extLst>
          </p:cNvPr>
          <p:cNvGrpSpPr/>
          <p:nvPr/>
        </p:nvGrpSpPr>
        <p:grpSpPr>
          <a:xfrm>
            <a:off x="4828831" y="1517417"/>
            <a:ext cx="2149997" cy="400861"/>
            <a:chOff x="0" y="0"/>
            <a:chExt cx="914964" cy="170593"/>
          </a:xfrm>
        </p:grpSpPr>
        <p:sp>
          <p:nvSpPr>
            <p:cNvPr id="21" name="Freeform 16">
              <a:extLst>
                <a:ext uri="{FF2B5EF4-FFF2-40B4-BE49-F238E27FC236}">
                  <a16:creationId xmlns:a16="http://schemas.microsoft.com/office/drawing/2014/main" id="{6D229C19-D667-29EA-4714-4E59929FE1EA}"/>
                </a:ext>
              </a:extLst>
            </p:cNvPr>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accent5"/>
            </a:solidFill>
          </p:spPr>
          <p:txBody>
            <a:bodyPr/>
            <a:lstStyle/>
            <a:p>
              <a:endParaRPr lang="en-US" sz="1200"/>
            </a:p>
          </p:txBody>
        </p:sp>
        <p:sp>
          <p:nvSpPr>
            <p:cNvPr id="22" name="TextBox 17">
              <a:extLst>
                <a:ext uri="{FF2B5EF4-FFF2-40B4-BE49-F238E27FC236}">
                  <a16:creationId xmlns:a16="http://schemas.microsoft.com/office/drawing/2014/main" id="{C8E16D52-0E5A-BFD6-5EDB-B31516546AFE}"/>
                </a:ext>
              </a:extLst>
            </p:cNvPr>
            <p:cNvSpPr txBox="1"/>
            <p:nvPr/>
          </p:nvSpPr>
          <p:spPr>
            <a:xfrm>
              <a:off x="0" y="-57150"/>
              <a:ext cx="914964" cy="227743"/>
            </a:xfrm>
            <a:prstGeom prst="rect">
              <a:avLst/>
            </a:prstGeom>
          </p:spPr>
          <p:txBody>
            <a:bodyPr lIns="50800" tIns="50800" rIns="50800" bIns="50800" rtlCol="0" anchor="ctr"/>
            <a:lstStyle/>
            <a:p>
              <a:pPr marL="0" lvl="0" indent="0" algn="ctr">
                <a:lnSpc>
                  <a:spcPts val="4114"/>
                </a:lnSpc>
                <a:spcBef>
                  <a:spcPct val="0"/>
                </a:spcBef>
              </a:pPr>
              <a:r>
                <a:rPr lang="en-US" sz="2000" b="1" spc="29">
                  <a:solidFill>
                    <a:srgbClr val="FFFFFF"/>
                  </a:solidFill>
                  <a:latin typeface="+mn-lt"/>
                  <a:ea typeface="DM Sans Bold"/>
                </a:rPr>
                <a:t>OBJECTIVE 2</a:t>
              </a:r>
            </a:p>
          </p:txBody>
        </p:sp>
      </p:grpSp>
      <p:sp>
        <p:nvSpPr>
          <p:cNvPr id="16" name="TextBox 18">
            <a:extLst>
              <a:ext uri="{FF2B5EF4-FFF2-40B4-BE49-F238E27FC236}">
                <a16:creationId xmlns:a16="http://schemas.microsoft.com/office/drawing/2014/main" id="{540AC094-9175-32D9-DCF9-9A8324A34AD1}"/>
              </a:ext>
            </a:extLst>
          </p:cNvPr>
          <p:cNvSpPr txBox="1"/>
          <p:nvPr/>
        </p:nvSpPr>
        <p:spPr>
          <a:xfrm>
            <a:off x="4160482" y="2035016"/>
            <a:ext cx="3871035" cy="1231106"/>
          </a:xfrm>
          <a:prstGeom prst="rect">
            <a:avLst/>
          </a:prstGeom>
        </p:spPr>
        <p:txBody>
          <a:bodyPr lIns="0" tIns="0" rIns="0" bIns="0" rtlCol="0" anchor="t">
            <a:spAutoFit/>
          </a:bodyPr>
          <a:lstStyle/>
          <a:p>
            <a:pPr marL="0" lvl="0" indent="0" algn="ctr">
              <a:lnSpc>
                <a:spcPct val="100000"/>
              </a:lnSpc>
              <a:spcBef>
                <a:spcPct val="0"/>
              </a:spcBef>
            </a:pPr>
            <a:r>
              <a:rPr lang="en-US" sz="1600" spc="197">
                <a:solidFill>
                  <a:schemeClr val="tx1"/>
                </a:solidFill>
                <a:latin typeface="+mn-lt"/>
              </a:rPr>
              <a:t>Lorem ipsum dolor sit </a:t>
            </a:r>
            <a:r>
              <a:rPr lang="en-US" sz="1600" spc="197" err="1">
                <a:solidFill>
                  <a:schemeClr val="tx1"/>
                </a:solidFill>
                <a:latin typeface="+mn-lt"/>
              </a:rPr>
              <a:t>amet</a:t>
            </a:r>
            <a:r>
              <a:rPr lang="en-US" sz="1600" spc="197">
                <a:solidFill>
                  <a:schemeClr val="tx1"/>
                </a:solidFill>
                <a:latin typeface="+mn-lt"/>
              </a:rPr>
              <a:t>, </a:t>
            </a:r>
            <a:r>
              <a:rPr lang="en-US" sz="1600" spc="197" err="1">
                <a:solidFill>
                  <a:schemeClr val="tx1"/>
                </a:solidFill>
                <a:latin typeface="+mn-lt"/>
              </a:rPr>
              <a:t>consectetur</a:t>
            </a:r>
            <a:r>
              <a:rPr lang="en-US" sz="1600" spc="197">
                <a:solidFill>
                  <a:schemeClr val="tx1"/>
                </a:solidFill>
                <a:latin typeface="+mn-lt"/>
              </a:rPr>
              <a:t> </a:t>
            </a:r>
            <a:r>
              <a:rPr lang="en-US" sz="1600" spc="197" err="1">
                <a:solidFill>
                  <a:schemeClr val="tx1"/>
                </a:solidFill>
                <a:latin typeface="+mn-lt"/>
              </a:rPr>
              <a:t>adipiscing</a:t>
            </a:r>
            <a:r>
              <a:rPr lang="en-US" sz="1600" spc="197">
                <a:solidFill>
                  <a:schemeClr val="tx1"/>
                </a:solidFill>
                <a:latin typeface="+mn-lt"/>
              </a:rPr>
              <a:t> </a:t>
            </a:r>
            <a:r>
              <a:rPr lang="en-US" sz="1600" spc="197" err="1">
                <a:solidFill>
                  <a:schemeClr val="tx1"/>
                </a:solidFill>
                <a:latin typeface="+mn-lt"/>
              </a:rPr>
              <a:t>elit</a:t>
            </a:r>
            <a:r>
              <a:rPr lang="en-US" sz="1600" spc="197">
                <a:solidFill>
                  <a:schemeClr val="tx1"/>
                </a:solidFill>
                <a:latin typeface="+mn-lt"/>
              </a:rPr>
              <a:t>. Duis </a:t>
            </a:r>
            <a:r>
              <a:rPr lang="en-US" sz="1600" spc="197" err="1">
                <a:solidFill>
                  <a:schemeClr val="tx1"/>
                </a:solidFill>
                <a:latin typeface="+mn-lt"/>
              </a:rPr>
              <a:t>vulputate</a:t>
            </a:r>
            <a:r>
              <a:rPr lang="en-US" sz="1600" spc="197">
                <a:solidFill>
                  <a:schemeClr val="tx1"/>
                </a:solidFill>
                <a:latin typeface="+mn-lt"/>
              </a:rPr>
              <a:t> </a:t>
            </a:r>
            <a:r>
              <a:rPr lang="en-US" sz="1600" spc="197" err="1">
                <a:solidFill>
                  <a:schemeClr val="tx1"/>
                </a:solidFill>
                <a:latin typeface="+mn-lt"/>
              </a:rPr>
              <a:t>nulla</a:t>
            </a:r>
            <a:r>
              <a:rPr lang="en-US" sz="1600" spc="197">
                <a:solidFill>
                  <a:schemeClr val="tx1"/>
                </a:solidFill>
                <a:latin typeface="+mn-lt"/>
              </a:rPr>
              <a:t> at ante </a:t>
            </a:r>
            <a:r>
              <a:rPr lang="en-US" sz="1600" spc="197" err="1">
                <a:solidFill>
                  <a:schemeClr val="tx1"/>
                </a:solidFill>
                <a:latin typeface="+mn-lt"/>
              </a:rPr>
              <a:t>rhoncus</a:t>
            </a:r>
            <a:r>
              <a:rPr lang="en-US" sz="1600" spc="197">
                <a:solidFill>
                  <a:schemeClr val="tx1"/>
                </a:solidFill>
                <a:latin typeface="+mn-lt"/>
              </a:rPr>
              <a:t>, vel </a:t>
            </a:r>
            <a:r>
              <a:rPr lang="en-US" sz="1600" spc="197" err="1">
                <a:solidFill>
                  <a:schemeClr val="tx1"/>
                </a:solidFill>
                <a:latin typeface="+mn-lt"/>
              </a:rPr>
              <a:t>efficitur</a:t>
            </a:r>
            <a:r>
              <a:rPr lang="en-US" sz="1600" spc="197">
                <a:solidFill>
                  <a:schemeClr val="tx1"/>
                </a:solidFill>
                <a:latin typeface="+mn-lt"/>
              </a:rPr>
              <a:t> </a:t>
            </a:r>
            <a:r>
              <a:rPr lang="en-US" sz="1600" spc="197" err="1">
                <a:solidFill>
                  <a:schemeClr val="tx1"/>
                </a:solidFill>
                <a:latin typeface="+mn-lt"/>
              </a:rPr>
              <a:t>felis</a:t>
            </a:r>
            <a:r>
              <a:rPr lang="en-US" sz="1600" spc="197">
                <a:solidFill>
                  <a:schemeClr val="tx1"/>
                </a:solidFill>
                <a:latin typeface="+mn-lt"/>
              </a:rPr>
              <a:t> </a:t>
            </a:r>
            <a:r>
              <a:rPr lang="en-US" sz="1600" spc="197" err="1">
                <a:solidFill>
                  <a:schemeClr val="tx1"/>
                </a:solidFill>
                <a:latin typeface="+mn-lt"/>
              </a:rPr>
              <a:t>condimentum</a:t>
            </a:r>
            <a:r>
              <a:rPr lang="en-US" sz="1600" spc="197">
                <a:solidFill>
                  <a:schemeClr val="tx1"/>
                </a:solidFill>
                <a:latin typeface="+mn-lt"/>
              </a:rPr>
              <a:t>. Proin </a:t>
            </a:r>
            <a:r>
              <a:rPr lang="en-US" sz="1600" spc="197" err="1">
                <a:solidFill>
                  <a:schemeClr val="tx1"/>
                </a:solidFill>
                <a:latin typeface="+mn-lt"/>
              </a:rPr>
              <a:t>odio</a:t>
            </a:r>
            <a:r>
              <a:rPr lang="en-US" sz="1600" spc="197">
                <a:solidFill>
                  <a:schemeClr val="tx1"/>
                </a:solidFill>
                <a:latin typeface="+mn-lt"/>
              </a:rPr>
              <a:t> </a:t>
            </a:r>
            <a:r>
              <a:rPr lang="en-US" sz="1600" spc="197" err="1">
                <a:solidFill>
                  <a:schemeClr val="tx1"/>
                </a:solidFill>
                <a:latin typeface="+mn-lt"/>
              </a:rPr>
              <a:t>odio</a:t>
            </a:r>
            <a:r>
              <a:rPr lang="en-US" sz="1600" spc="197">
                <a:solidFill>
                  <a:schemeClr val="tx1"/>
                </a:solidFill>
                <a:latin typeface="+mn-lt"/>
              </a:rPr>
              <a:t>.</a:t>
            </a:r>
          </a:p>
        </p:txBody>
      </p:sp>
      <p:grpSp>
        <p:nvGrpSpPr>
          <p:cNvPr id="17" name="Group 19">
            <a:extLst>
              <a:ext uri="{FF2B5EF4-FFF2-40B4-BE49-F238E27FC236}">
                <a16:creationId xmlns:a16="http://schemas.microsoft.com/office/drawing/2014/main" id="{A3BE26DF-4A4B-1B5D-CBE4-A6B0FE245FA5}"/>
              </a:ext>
            </a:extLst>
          </p:cNvPr>
          <p:cNvGrpSpPr/>
          <p:nvPr/>
        </p:nvGrpSpPr>
        <p:grpSpPr>
          <a:xfrm>
            <a:off x="8582598" y="1517417"/>
            <a:ext cx="2149997" cy="400861"/>
            <a:chOff x="0" y="0"/>
            <a:chExt cx="914964" cy="170593"/>
          </a:xfrm>
        </p:grpSpPr>
        <p:sp>
          <p:nvSpPr>
            <p:cNvPr id="19" name="Freeform 20">
              <a:extLst>
                <a:ext uri="{FF2B5EF4-FFF2-40B4-BE49-F238E27FC236}">
                  <a16:creationId xmlns:a16="http://schemas.microsoft.com/office/drawing/2014/main" id="{95065806-B0CE-7597-ADF2-8E2598FB15BF}"/>
                </a:ext>
              </a:extLst>
            </p:cNvPr>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accent5"/>
            </a:solidFill>
          </p:spPr>
          <p:txBody>
            <a:bodyPr/>
            <a:lstStyle/>
            <a:p>
              <a:endParaRPr lang="en-US" sz="1200"/>
            </a:p>
          </p:txBody>
        </p:sp>
        <p:sp>
          <p:nvSpPr>
            <p:cNvPr id="20" name="TextBox 21">
              <a:extLst>
                <a:ext uri="{FF2B5EF4-FFF2-40B4-BE49-F238E27FC236}">
                  <a16:creationId xmlns:a16="http://schemas.microsoft.com/office/drawing/2014/main" id="{D7A767EF-C2DC-F562-76AC-6D9F4A7705AF}"/>
                </a:ext>
              </a:extLst>
            </p:cNvPr>
            <p:cNvSpPr txBox="1"/>
            <p:nvPr/>
          </p:nvSpPr>
          <p:spPr>
            <a:xfrm>
              <a:off x="0" y="-57150"/>
              <a:ext cx="914964" cy="227743"/>
            </a:xfrm>
            <a:prstGeom prst="rect">
              <a:avLst/>
            </a:prstGeom>
          </p:spPr>
          <p:txBody>
            <a:bodyPr lIns="50800" tIns="50800" rIns="50800" bIns="50800" rtlCol="0" anchor="ctr"/>
            <a:lstStyle/>
            <a:p>
              <a:pPr marL="0" lvl="0" indent="0" algn="ctr">
                <a:lnSpc>
                  <a:spcPts val="4114"/>
                </a:lnSpc>
                <a:spcBef>
                  <a:spcPct val="0"/>
                </a:spcBef>
              </a:pPr>
              <a:r>
                <a:rPr lang="en-US" sz="2000" b="1" spc="29">
                  <a:solidFill>
                    <a:srgbClr val="FFFFFF"/>
                  </a:solidFill>
                  <a:latin typeface="+mn-lt"/>
                  <a:ea typeface="DM Sans Bold"/>
                </a:rPr>
                <a:t>OBJECTIVE 3</a:t>
              </a:r>
            </a:p>
          </p:txBody>
        </p:sp>
      </p:grpSp>
      <p:sp>
        <p:nvSpPr>
          <p:cNvPr id="18" name="TextBox 22">
            <a:extLst>
              <a:ext uri="{FF2B5EF4-FFF2-40B4-BE49-F238E27FC236}">
                <a16:creationId xmlns:a16="http://schemas.microsoft.com/office/drawing/2014/main" id="{465543AD-EFE0-B720-D56F-8F7E423B4A78}"/>
              </a:ext>
            </a:extLst>
          </p:cNvPr>
          <p:cNvSpPr txBox="1"/>
          <p:nvPr/>
        </p:nvSpPr>
        <p:spPr>
          <a:xfrm>
            <a:off x="8617595" y="2036690"/>
            <a:ext cx="2080002" cy="2462213"/>
          </a:xfrm>
          <a:prstGeom prst="rect">
            <a:avLst/>
          </a:prstGeom>
        </p:spPr>
        <p:txBody>
          <a:bodyPr lIns="0" tIns="0" rIns="0" bIns="0" rtlCol="0" anchor="t">
            <a:spAutoFit/>
          </a:bodyPr>
          <a:lstStyle/>
          <a:p>
            <a:pPr marL="0" lvl="0" indent="0" algn="ctr">
              <a:lnSpc>
                <a:spcPct val="100000"/>
              </a:lnSpc>
              <a:spcBef>
                <a:spcPct val="0"/>
              </a:spcBef>
            </a:pPr>
            <a:r>
              <a:rPr lang="en-US" sz="1600" spc="197">
                <a:solidFill>
                  <a:schemeClr val="tx1"/>
                </a:solidFill>
                <a:latin typeface="+mn-lt"/>
              </a:rPr>
              <a:t>Lorem ipsum dolor sit amet, consectetur adipiscing elit. Duis vulputate nulla at ante rhoncus, vel efficitur felis condimentum. Proin odio odio.</a:t>
            </a:r>
          </a:p>
        </p:txBody>
      </p:sp>
      <p:sp>
        <p:nvSpPr>
          <p:cNvPr id="28" name="Rectangle 27">
            <a:extLst>
              <a:ext uri="{FF2B5EF4-FFF2-40B4-BE49-F238E27FC236}">
                <a16:creationId xmlns:a16="http://schemas.microsoft.com/office/drawing/2014/main" id="{EFE79163-F542-9ECA-23B4-97855D196CEB}"/>
              </a:ext>
            </a:extLst>
          </p:cNvPr>
          <p:cNvSpPr/>
          <p:nvPr userDrawn="1"/>
        </p:nvSpPr>
        <p:spPr>
          <a:xfrm>
            <a:off x="3452519" y="6376898"/>
            <a:ext cx="862484" cy="491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395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grpSp>
        <p:nvGrpSpPr>
          <p:cNvPr id="2" name="Group 1">
            <a:extLst>
              <a:ext uri="{FF2B5EF4-FFF2-40B4-BE49-F238E27FC236}">
                <a16:creationId xmlns:a16="http://schemas.microsoft.com/office/drawing/2014/main" id="{8C79015F-6B7F-8226-882B-3BA810D24666}"/>
              </a:ext>
            </a:extLst>
          </p:cNvPr>
          <p:cNvGrpSpPr/>
          <p:nvPr userDrawn="1"/>
        </p:nvGrpSpPr>
        <p:grpSpPr>
          <a:xfrm>
            <a:off x="1496624" y="1845901"/>
            <a:ext cx="9198751" cy="3715383"/>
            <a:chOff x="2274468" y="3653528"/>
            <a:chExt cx="13739064" cy="5549218"/>
          </a:xfrm>
        </p:grpSpPr>
        <p:sp>
          <p:nvSpPr>
            <p:cNvPr id="3" name="Freeform 4">
              <a:extLst>
                <a:ext uri="{FF2B5EF4-FFF2-40B4-BE49-F238E27FC236}">
                  <a16:creationId xmlns:a16="http://schemas.microsoft.com/office/drawing/2014/main" id="{D93EE4E8-7F5E-44AD-14C4-03672075F5A1}"/>
                </a:ext>
              </a:extLst>
            </p:cNvPr>
            <p:cNvSpPr/>
            <p:nvPr/>
          </p:nvSpPr>
          <p:spPr>
            <a:xfrm>
              <a:off x="11885510" y="8765585"/>
              <a:ext cx="4128022" cy="43716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a:lnSpc>
                  <a:spcPct val="100000"/>
                </a:lnSpc>
              </a:pPr>
              <a:endParaRPr lang="en-US" sz="1200">
                <a:latin typeface="+mn-lt"/>
              </a:endParaRPr>
            </a:p>
          </p:txBody>
        </p:sp>
        <p:grpSp>
          <p:nvGrpSpPr>
            <p:cNvPr id="4" name="Group 5">
              <a:extLst>
                <a:ext uri="{FF2B5EF4-FFF2-40B4-BE49-F238E27FC236}">
                  <a16:creationId xmlns:a16="http://schemas.microsoft.com/office/drawing/2014/main" id="{025967F2-76B6-8D12-E426-CB8469933B3C}"/>
                </a:ext>
              </a:extLst>
            </p:cNvPr>
            <p:cNvGrpSpPr/>
            <p:nvPr/>
          </p:nvGrpSpPr>
          <p:grpSpPr>
            <a:xfrm>
              <a:off x="11900353" y="4678112"/>
              <a:ext cx="4113179" cy="4087473"/>
              <a:chOff x="0" y="0"/>
              <a:chExt cx="1279723" cy="1271725"/>
            </a:xfrm>
          </p:grpSpPr>
          <p:sp>
            <p:nvSpPr>
              <p:cNvPr id="34" name="Freeform 6">
                <a:extLst>
                  <a:ext uri="{FF2B5EF4-FFF2-40B4-BE49-F238E27FC236}">
                    <a16:creationId xmlns:a16="http://schemas.microsoft.com/office/drawing/2014/main" id="{AC7FAFFD-EFE4-9EA6-94D1-8904747814EC}"/>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chemeClr val="accent5"/>
              </a:solidFill>
            </p:spPr>
            <p:txBody>
              <a:bodyPr/>
              <a:lstStyle/>
              <a:p>
                <a:pPr>
                  <a:lnSpc>
                    <a:spcPct val="100000"/>
                  </a:lnSpc>
                </a:pPr>
                <a:endParaRPr lang="en-US" sz="1200">
                  <a:latin typeface="+mn-lt"/>
                </a:endParaRPr>
              </a:p>
            </p:txBody>
          </p:sp>
          <p:sp>
            <p:nvSpPr>
              <p:cNvPr id="35" name="TextBox 7">
                <a:extLst>
                  <a:ext uri="{FF2B5EF4-FFF2-40B4-BE49-F238E27FC236}">
                    <a16:creationId xmlns:a16="http://schemas.microsoft.com/office/drawing/2014/main" id="{A023BE7E-D56F-AAC7-7CEA-B85E2C6A2BFA}"/>
                  </a:ext>
                </a:extLst>
              </p:cNvPr>
              <p:cNvSpPr txBox="1"/>
              <p:nvPr/>
            </p:nvSpPr>
            <p:spPr>
              <a:xfrm>
                <a:off x="0" y="-57150"/>
                <a:ext cx="1279723" cy="1328875"/>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sp>
          <p:nvSpPr>
            <p:cNvPr id="5" name="Freeform 8">
              <a:extLst>
                <a:ext uri="{FF2B5EF4-FFF2-40B4-BE49-F238E27FC236}">
                  <a16:creationId xmlns:a16="http://schemas.microsoft.com/office/drawing/2014/main" id="{581ADB6E-074B-68B2-A08E-2D394B9CAE74}"/>
                </a:ext>
              </a:extLst>
            </p:cNvPr>
            <p:cNvSpPr/>
            <p:nvPr/>
          </p:nvSpPr>
          <p:spPr>
            <a:xfrm>
              <a:off x="7080191" y="8765585"/>
              <a:ext cx="4128022" cy="437161"/>
            </a:xfrm>
            <a:custGeom>
              <a:avLst/>
              <a:gdLst/>
              <a:ahLst/>
              <a:cxnLst/>
              <a:rect l="l" t="t" r="r" b="b"/>
              <a:pathLst>
                <a:path w="4128022" h="437161">
                  <a:moveTo>
                    <a:pt x="0" y="0"/>
                  </a:moveTo>
                  <a:lnTo>
                    <a:pt x="4128021" y="0"/>
                  </a:lnTo>
                  <a:lnTo>
                    <a:pt x="4128021" y="437161"/>
                  </a:lnTo>
                  <a:lnTo>
                    <a:pt x="0" y="4371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a:lnSpc>
                  <a:spcPct val="100000"/>
                </a:lnSpc>
              </a:pPr>
              <a:endParaRPr lang="en-US" sz="1200">
                <a:latin typeface="+mn-lt"/>
              </a:endParaRPr>
            </a:p>
          </p:txBody>
        </p:sp>
        <p:grpSp>
          <p:nvGrpSpPr>
            <p:cNvPr id="6" name="Group 9">
              <a:extLst>
                <a:ext uri="{FF2B5EF4-FFF2-40B4-BE49-F238E27FC236}">
                  <a16:creationId xmlns:a16="http://schemas.microsoft.com/office/drawing/2014/main" id="{4C54C53C-B717-7A4A-76CF-53D07D2D0B22}"/>
                </a:ext>
              </a:extLst>
            </p:cNvPr>
            <p:cNvGrpSpPr/>
            <p:nvPr/>
          </p:nvGrpSpPr>
          <p:grpSpPr>
            <a:xfrm>
              <a:off x="7095033" y="4678112"/>
              <a:ext cx="4113179" cy="4087473"/>
              <a:chOff x="0" y="0"/>
              <a:chExt cx="1279723" cy="1271725"/>
            </a:xfrm>
          </p:grpSpPr>
          <p:sp>
            <p:nvSpPr>
              <p:cNvPr id="32" name="Freeform 10">
                <a:extLst>
                  <a:ext uri="{FF2B5EF4-FFF2-40B4-BE49-F238E27FC236}">
                    <a16:creationId xmlns:a16="http://schemas.microsoft.com/office/drawing/2014/main" id="{BB1D6FF1-B695-0D87-D4BF-27A3FC906A77}"/>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chemeClr val="accent5"/>
              </a:solidFill>
            </p:spPr>
            <p:txBody>
              <a:bodyPr/>
              <a:lstStyle/>
              <a:p>
                <a:pPr>
                  <a:lnSpc>
                    <a:spcPct val="100000"/>
                  </a:lnSpc>
                </a:pPr>
                <a:endParaRPr lang="en-US" sz="1200">
                  <a:latin typeface="+mn-lt"/>
                </a:endParaRPr>
              </a:p>
            </p:txBody>
          </p:sp>
          <p:sp>
            <p:nvSpPr>
              <p:cNvPr id="33" name="TextBox 11">
                <a:extLst>
                  <a:ext uri="{FF2B5EF4-FFF2-40B4-BE49-F238E27FC236}">
                    <a16:creationId xmlns:a16="http://schemas.microsoft.com/office/drawing/2014/main" id="{ACB0EFCC-9E1A-0695-0372-D4BDB72158EC}"/>
                  </a:ext>
                </a:extLst>
              </p:cNvPr>
              <p:cNvSpPr txBox="1"/>
              <p:nvPr/>
            </p:nvSpPr>
            <p:spPr>
              <a:xfrm>
                <a:off x="0" y="-57150"/>
                <a:ext cx="1279723" cy="1328875"/>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sp>
          <p:nvSpPr>
            <p:cNvPr id="7" name="Freeform 12">
              <a:extLst>
                <a:ext uri="{FF2B5EF4-FFF2-40B4-BE49-F238E27FC236}">
                  <a16:creationId xmlns:a16="http://schemas.microsoft.com/office/drawing/2014/main" id="{2BD15EAC-39B8-7D1E-5840-9764B14592B1}"/>
                </a:ext>
              </a:extLst>
            </p:cNvPr>
            <p:cNvSpPr/>
            <p:nvPr/>
          </p:nvSpPr>
          <p:spPr>
            <a:xfrm>
              <a:off x="2274468" y="8765585"/>
              <a:ext cx="4128022" cy="43716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a:lnSpc>
                  <a:spcPct val="100000"/>
                </a:lnSpc>
              </a:pPr>
              <a:endParaRPr lang="en-US" sz="1200">
                <a:latin typeface="+mn-lt"/>
              </a:endParaRPr>
            </a:p>
          </p:txBody>
        </p:sp>
        <p:grpSp>
          <p:nvGrpSpPr>
            <p:cNvPr id="11" name="Group 13">
              <a:extLst>
                <a:ext uri="{FF2B5EF4-FFF2-40B4-BE49-F238E27FC236}">
                  <a16:creationId xmlns:a16="http://schemas.microsoft.com/office/drawing/2014/main" id="{C9BC93CC-4722-31F4-2ACF-7354D153FFDE}"/>
                </a:ext>
              </a:extLst>
            </p:cNvPr>
            <p:cNvGrpSpPr/>
            <p:nvPr/>
          </p:nvGrpSpPr>
          <p:grpSpPr>
            <a:xfrm>
              <a:off x="2289311" y="4678112"/>
              <a:ext cx="4113179" cy="4087473"/>
              <a:chOff x="0" y="0"/>
              <a:chExt cx="1279723" cy="1271725"/>
            </a:xfrm>
          </p:grpSpPr>
          <p:sp>
            <p:nvSpPr>
              <p:cNvPr id="30" name="Freeform 14">
                <a:extLst>
                  <a:ext uri="{FF2B5EF4-FFF2-40B4-BE49-F238E27FC236}">
                    <a16:creationId xmlns:a16="http://schemas.microsoft.com/office/drawing/2014/main" id="{58A2C5B9-D689-58DA-CEFE-16D4215565FB}"/>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chemeClr val="accent5"/>
              </a:solidFill>
            </p:spPr>
            <p:txBody>
              <a:bodyPr/>
              <a:lstStyle/>
              <a:p>
                <a:pPr>
                  <a:lnSpc>
                    <a:spcPct val="100000"/>
                  </a:lnSpc>
                </a:pPr>
                <a:endParaRPr lang="en-US" sz="1200">
                  <a:latin typeface="+mn-lt"/>
                </a:endParaRPr>
              </a:p>
            </p:txBody>
          </p:sp>
          <p:sp>
            <p:nvSpPr>
              <p:cNvPr id="31" name="TextBox 15">
                <a:extLst>
                  <a:ext uri="{FF2B5EF4-FFF2-40B4-BE49-F238E27FC236}">
                    <a16:creationId xmlns:a16="http://schemas.microsoft.com/office/drawing/2014/main" id="{B1D35FD2-99A3-6908-CCEA-EFAA2C2AFAF2}"/>
                  </a:ext>
                </a:extLst>
              </p:cNvPr>
              <p:cNvSpPr txBox="1"/>
              <p:nvPr/>
            </p:nvSpPr>
            <p:spPr>
              <a:xfrm>
                <a:off x="0" y="-57150"/>
                <a:ext cx="1279723" cy="1328875"/>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grpSp>
          <p:nvGrpSpPr>
            <p:cNvPr id="12" name="Group 16">
              <a:extLst>
                <a:ext uri="{FF2B5EF4-FFF2-40B4-BE49-F238E27FC236}">
                  <a16:creationId xmlns:a16="http://schemas.microsoft.com/office/drawing/2014/main" id="{06728D18-8C2D-A58C-8DCE-BFD1F4E67B04}"/>
                </a:ext>
              </a:extLst>
            </p:cNvPr>
            <p:cNvGrpSpPr/>
            <p:nvPr/>
          </p:nvGrpSpPr>
          <p:grpSpPr>
            <a:xfrm>
              <a:off x="3321316" y="3653528"/>
              <a:ext cx="2049168" cy="2049168"/>
              <a:chOff x="0" y="0"/>
              <a:chExt cx="812800" cy="812800"/>
            </a:xfrm>
          </p:grpSpPr>
          <p:sp>
            <p:nvSpPr>
              <p:cNvPr id="28" name="Freeform 17">
                <a:extLst>
                  <a:ext uri="{FF2B5EF4-FFF2-40B4-BE49-F238E27FC236}">
                    <a16:creationId xmlns:a16="http://schemas.microsoft.com/office/drawing/2014/main" id="{591A3D47-69FB-6D65-7D0A-6641DAEEFF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200">
                  <a:latin typeface="+mn-lt"/>
                </a:endParaRPr>
              </a:p>
            </p:txBody>
          </p:sp>
          <p:sp>
            <p:nvSpPr>
              <p:cNvPr id="29" name="TextBox 18">
                <a:extLst>
                  <a:ext uri="{FF2B5EF4-FFF2-40B4-BE49-F238E27FC236}">
                    <a16:creationId xmlns:a16="http://schemas.microsoft.com/office/drawing/2014/main" id="{08EC96DE-A79A-182A-3745-C055986BBA57}"/>
                  </a:ext>
                </a:extLst>
              </p:cNvPr>
              <p:cNvSpPr txBox="1"/>
              <p:nvPr/>
            </p:nvSpPr>
            <p:spPr>
              <a:xfrm>
                <a:off x="76200" y="19050"/>
                <a:ext cx="660400" cy="717550"/>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grpSp>
          <p:nvGrpSpPr>
            <p:cNvPr id="13" name="Group 19">
              <a:extLst>
                <a:ext uri="{FF2B5EF4-FFF2-40B4-BE49-F238E27FC236}">
                  <a16:creationId xmlns:a16="http://schemas.microsoft.com/office/drawing/2014/main" id="{75D1A7E9-FF7C-A02B-DD0D-930973C44E0B}"/>
                </a:ext>
              </a:extLst>
            </p:cNvPr>
            <p:cNvGrpSpPr/>
            <p:nvPr/>
          </p:nvGrpSpPr>
          <p:grpSpPr>
            <a:xfrm>
              <a:off x="8119617" y="3653528"/>
              <a:ext cx="2049168" cy="2049168"/>
              <a:chOff x="0" y="0"/>
              <a:chExt cx="812800" cy="812800"/>
            </a:xfrm>
          </p:grpSpPr>
          <p:sp>
            <p:nvSpPr>
              <p:cNvPr id="26" name="Freeform 20">
                <a:extLst>
                  <a:ext uri="{FF2B5EF4-FFF2-40B4-BE49-F238E27FC236}">
                    <a16:creationId xmlns:a16="http://schemas.microsoft.com/office/drawing/2014/main" id="{AD5344D4-3861-784D-D2C3-0778EF401E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200">
                  <a:latin typeface="+mn-lt"/>
                </a:endParaRPr>
              </a:p>
            </p:txBody>
          </p:sp>
          <p:sp>
            <p:nvSpPr>
              <p:cNvPr id="27" name="TextBox 21">
                <a:extLst>
                  <a:ext uri="{FF2B5EF4-FFF2-40B4-BE49-F238E27FC236}">
                    <a16:creationId xmlns:a16="http://schemas.microsoft.com/office/drawing/2014/main" id="{4AC77786-D885-4D7A-AE36-4105581E7A56}"/>
                  </a:ext>
                </a:extLst>
              </p:cNvPr>
              <p:cNvSpPr txBox="1"/>
              <p:nvPr/>
            </p:nvSpPr>
            <p:spPr>
              <a:xfrm>
                <a:off x="76200" y="19050"/>
                <a:ext cx="660400" cy="717550"/>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grpSp>
          <p:nvGrpSpPr>
            <p:cNvPr id="14" name="Group 22">
              <a:extLst>
                <a:ext uri="{FF2B5EF4-FFF2-40B4-BE49-F238E27FC236}">
                  <a16:creationId xmlns:a16="http://schemas.microsoft.com/office/drawing/2014/main" id="{2290B3EE-78C9-57B0-63A5-82EEA58F97D4}"/>
                </a:ext>
              </a:extLst>
            </p:cNvPr>
            <p:cNvGrpSpPr/>
            <p:nvPr/>
          </p:nvGrpSpPr>
          <p:grpSpPr>
            <a:xfrm>
              <a:off x="12933709" y="3653528"/>
              <a:ext cx="2049168" cy="2049168"/>
              <a:chOff x="0" y="0"/>
              <a:chExt cx="812800" cy="812800"/>
            </a:xfrm>
          </p:grpSpPr>
          <p:sp>
            <p:nvSpPr>
              <p:cNvPr id="24" name="Freeform 23">
                <a:extLst>
                  <a:ext uri="{FF2B5EF4-FFF2-40B4-BE49-F238E27FC236}">
                    <a16:creationId xmlns:a16="http://schemas.microsoft.com/office/drawing/2014/main" id="{2788AB10-79CF-C83B-69EB-78D4AD6F39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200">
                  <a:latin typeface="+mn-lt"/>
                </a:endParaRPr>
              </a:p>
            </p:txBody>
          </p:sp>
          <p:sp>
            <p:nvSpPr>
              <p:cNvPr id="25" name="TextBox 24">
                <a:extLst>
                  <a:ext uri="{FF2B5EF4-FFF2-40B4-BE49-F238E27FC236}">
                    <a16:creationId xmlns:a16="http://schemas.microsoft.com/office/drawing/2014/main" id="{052D86BB-C42F-2DB7-40EF-577E5836B434}"/>
                  </a:ext>
                </a:extLst>
              </p:cNvPr>
              <p:cNvSpPr txBox="1"/>
              <p:nvPr/>
            </p:nvSpPr>
            <p:spPr>
              <a:xfrm>
                <a:off x="76200" y="19050"/>
                <a:ext cx="660400" cy="717550"/>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sp>
          <p:nvSpPr>
            <p:cNvPr id="15" name="Freeform 25">
              <a:extLst>
                <a:ext uri="{FF2B5EF4-FFF2-40B4-BE49-F238E27FC236}">
                  <a16:creationId xmlns:a16="http://schemas.microsoft.com/office/drawing/2014/main" id="{63995A96-1BDF-DA68-5314-FAE7304455D0}"/>
                </a:ext>
              </a:extLst>
            </p:cNvPr>
            <p:cNvSpPr/>
            <p:nvPr/>
          </p:nvSpPr>
          <p:spPr>
            <a:xfrm>
              <a:off x="3732628" y="4016965"/>
              <a:ext cx="1211702" cy="1322294"/>
            </a:xfrm>
            <a:custGeom>
              <a:avLst/>
              <a:gdLst/>
              <a:ahLst/>
              <a:cxnLst/>
              <a:rect l="l" t="t" r="r" b="b"/>
              <a:pathLst>
                <a:path w="1211702" h="1322294">
                  <a:moveTo>
                    <a:pt x="0" y="0"/>
                  </a:moveTo>
                  <a:lnTo>
                    <a:pt x="1211702" y="0"/>
                  </a:lnTo>
                  <a:lnTo>
                    <a:pt x="1211702" y="1322294"/>
                  </a:lnTo>
                  <a:lnTo>
                    <a:pt x="0" y="1322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00000"/>
                </a:lnSpc>
              </a:pPr>
              <a:endParaRPr lang="en-US" sz="1200">
                <a:latin typeface="+mn-lt"/>
              </a:endParaRPr>
            </a:p>
          </p:txBody>
        </p:sp>
        <p:sp>
          <p:nvSpPr>
            <p:cNvPr id="16" name="Freeform 26">
              <a:extLst>
                <a:ext uri="{FF2B5EF4-FFF2-40B4-BE49-F238E27FC236}">
                  <a16:creationId xmlns:a16="http://schemas.microsoft.com/office/drawing/2014/main" id="{D89712EF-539E-DB63-3300-40FE0B95FB1B}"/>
                </a:ext>
              </a:extLst>
            </p:cNvPr>
            <p:cNvSpPr/>
            <p:nvPr/>
          </p:nvSpPr>
          <p:spPr>
            <a:xfrm>
              <a:off x="8563658" y="4016965"/>
              <a:ext cx="1160684" cy="1393835"/>
            </a:xfrm>
            <a:custGeom>
              <a:avLst/>
              <a:gdLst/>
              <a:ahLst/>
              <a:cxnLst/>
              <a:rect l="l" t="t" r="r" b="b"/>
              <a:pathLst>
                <a:path w="1160684" h="1393835">
                  <a:moveTo>
                    <a:pt x="0" y="0"/>
                  </a:moveTo>
                  <a:lnTo>
                    <a:pt x="1160684" y="0"/>
                  </a:lnTo>
                  <a:lnTo>
                    <a:pt x="1160684" y="1393835"/>
                  </a:lnTo>
                  <a:lnTo>
                    <a:pt x="0" y="1393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nSpc>
                  <a:spcPct val="100000"/>
                </a:lnSpc>
              </a:pPr>
              <a:endParaRPr lang="en-US" sz="1200">
                <a:latin typeface="+mn-lt"/>
              </a:endParaRPr>
            </a:p>
          </p:txBody>
        </p:sp>
        <p:sp>
          <p:nvSpPr>
            <p:cNvPr id="17" name="Freeform 27">
              <a:extLst>
                <a:ext uri="{FF2B5EF4-FFF2-40B4-BE49-F238E27FC236}">
                  <a16:creationId xmlns:a16="http://schemas.microsoft.com/office/drawing/2014/main" id="{3CD6B5EB-5F89-BEA9-77A8-81B2D97C8CDB}"/>
                </a:ext>
              </a:extLst>
            </p:cNvPr>
            <p:cNvSpPr/>
            <p:nvPr/>
          </p:nvSpPr>
          <p:spPr>
            <a:xfrm>
              <a:off x="13272985" y="3986188"/>
              <a:ext cx="1353071" cy="1353071"/>
            </a:xfrm>
            <a:custGeom>
              <a:avLst/>
              <a:gdLst/>
              <a:ahLst/>
              <a:cxnLst/>
              <a:rect l="l" t="t" r="r" b="b"/>
              <a:pathLst>
                <a:path w="1353071" h="1353071">
                  <a:moveTo>
                    <a:pt x="0" y="0"/>
                  </a:moveTo>
                  <a:lnTo>
                    <a:pt x="1353071" y="0"/>
                  </a:lnTo>
                  <a:lnTo>
                    <a:pt x="1353071" y="1353071"/>
                  </a:lnTo>
                  <a:lnTo>
                    <a:pt x="0" y="1353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nSpc>
                  <a:spcPct val="100000"/>
                </a:lnSpc>
              </a:pPr>
              <a:endParaRPr lang="en-US" sz="1200">
                <a:latin typeface="+mn-lt"/>
              </a:endParaRPr>
            </a:p>
          </p:txBody>
        </p:sp>
        <p:sp>
          <p:nvSpPr>
            <p:cNvPr id="18" name="TextBox 29">
              <a:extLst>
                <a:ext uri="{FF2B5EF4-FFF2-40B4-BE49-F238E27FC236}">
                  <a16:creationId xmlns:a16="http://schemas.microsoft.com/office/drawing/2014/main" id="{59C60318-848F-A5B8-1DEE-A8586E84F489}"/>
                </a:ext>
              </a:extLst>
            </p:cNvPr>
            <p:cNvSpPr txBox="1"/>
            <p:nvPr/>
          </p:nvSpPr>
          <p:spPr>
            <a:xfrm>
              <a:off x="2574589" y="6388867"/>
              <a:ext cx="3542624" cy="1930693"/>
            </a:xfrm>
            <a:prstGeom prst="rect">
              <a:avLst/>
            </a:prstGeom>
          </p:spPr>
          <p:txBody>
            <a:bodyPr lIns="0" tIns="0" rIns="0" bIns="0" rtlCol="0" anchor="t">
              <a:spAutoFit/>
            </a:bodyPr>
            <a:lstStyle/>
            <a:p>
              <a:pPr algn="ctr">
                <a:lnSpc>
                  <a:spcPct val="100000"/>
                </a:lnSpc>
              </a:pPr>
              <a:r>
                <a:rPr lang="en-US" sz="1200" spc="168">
                  <a:solidFill>
                    <a:srgbClr val="FFFBFB"/>
                  </a:solidFill>
                  <a:latin typeface="+mn-lt"/>
                </a:rPr>
                <a:t>Lorem ipsum dolor sit </a:t>
              </a:r>
              <a:r>
                <a:rPr lang="en-US" sz="1200" spc="168" err="1">
                  <a:solidFill>
                    <a:srgbClr val="FFFBFB"/>
                  </a:solidFill>
                  <a:latin typeface="+mn-lt"/>
                </a:rPr>
                <a:t>amet</a:t>
              </a:r>
              <a:r>
                <a:rPr lang="en-US" sz="1200" spc="168">
                  <a:solidFill>
                    <a:srgbClr val="FFFBFB"/>
                  </a:solidFill>
                  <a:latin typeface="+mn-lt"/>
                </a:rPr>
                <a:t>, </a:t>
              </a:r>
              <a:r>
                <a:rPr lang="en-US" sz="1200" spc="168" err="1">
                  <a:solidFill>
                    <a:srgbClr val="FFFBFB"/>
                  </a:solidFill>
                  <a:latin typeface="+mn-lt"/>
                </a:rPr>
                <a:t>consectetur</a:t>
              </a:r>
              <a:r>
                <a:rPr lang="en-US" sz="1200" spc="168">
                  <a:solidFill>
                    <a:srgbClr val="FFFBFB"/>
                  </a:solidFill>
                  <a:latin typeface="+mn-lt"/>
                </a:rPr>
                <a:t> </a:t>
              </a:r>
              <a:r>
                <a:rPr lang="en-US" sz="1200" spc="168" err="1">
                  <a:solidFill>
                    <a:srgbClr val="FFFBFB"/>
                  </a:solidFill>
                  <a:latin typeface="+mn-lt"/>
                </a:rPr>
                <a:t>adipiscing</a:t>
              </a:r>
              <a:r>
                <a:rPr lang="en-US" sz="1200" spc="168">
                  <a:solidFill>
                    <a:srgbClr val="FFFBFB"/>
                  </a:solidFill>
                  <a:latin typeface="+mn-lt"/>
                </a:rPr>
                <a:t> </a:t>
              </a:r>
              <a:r>
                <a:rPr lang="en-US" sz="1200" spc="168" err="1">
                  <a:solidFill>
                    <a:srgbClr val="FFFBFB"/>
                  </a:solidFill>
                  <a:latin typeface="+mn-lt"/>
                </a:rPr>
                <a:t>elit</a:t>
              </a:r>
              <a:r>
                <a:rPr lang="en-US" sz="1200" spc="168">
                  <a:solidFill>
                    <a:srgbClr val="FFFBFB"/>
                  </a:solidFill>
                  <a:latin typeface="+mn-lt"/>
                </a:rPr>
                <a:t>. Duis </a:t>
              </a:r>
              <a:r>
                <a:rPr lang="en-US" sz="1200" spc="168" err="1">
                  <a:solidFill>
                    <a:srgbClr val="FFFBFB"/>
                  </a:solidFill>
                  <a:latin typeface="+mn-lt"/>
                </a:rPr>
                <a:t>vulputate</a:t>
              </a:r>
              <a:r>
                <a:rPr lang="en-US" sz="1200" spc="168">
                  <a:solidFill>
                    <a:srgbClr val="FFFBFB"/>
                  </a:solidFill>
                  <a:latin typeface="+mn-lt"/>
                </a:rPr>
                <a:t> </a:t>
              </a:r>
              <a:r>
                <a:rPr lang="en-US" sz="1200" spc="168" err="1">
                  <a:solidFill>
                    <a:srgbClr val="FFFBFB"/>
                  </a:solidFill>
                  <a:latin typeface="+mn-lt"/>
                </a:rPr>
                <a:t>nulla</a:t>
              </a:r>
              <a:r>
                <a:rPr lang="en-US" sz="1200" spc="168">
                  <a:solidFill>
                    <a:srgbClr val="FFFBFB"/>
                  </a:solidFill>
                  <a:latin typeface="+mn-lt"/>
                </a:rPr>
                <a:t> at ante </a:t>
              </a:r>
              <a:r>
                <a:rPr lang="en-US" sz="1200" spc="168" err="1">
                  <a:solidFill>
                    <a:srgbClr val="FFFBFB"/>
                  </a:solidFill>
                  <a:latin typeface="+mn-lt"/>
                </a:rPr>
                <a:t>rhoncus</a:t>
              </a:r>
              <a:r>
                <a:rPr lang="en-US" sz="1200" spc="168">
                  <a:solidFill>
                    <a:srgbClr val="FFFBFB"/>
                  </a:solidFill>
                  <a:latin typeface="+mn-lt"/>
                </a:rPr>
                <a:t>, vel </a:t>
              </a:r>
              <a:r>
                <a:rPr lang="en-US" sz="1200" spc="168" err="1">
                  <a:solidFill>
                    <a:srgbClr val="FFFBFB"/>
                  </a:solidFill>
                  <a:latin typeface="+mn-lt"/>
                </a:rPr>
                <a:t>efficitur</a:t>
              </a:r>
              <a:r>
                <a:rPr lang="en-US" sz="1200" spc="168">
                  <a:solidFill>
                    <a:srgbClr val="FFFBFB"/>
                  </a:solidFill>
                  <a:latin typeface="+mn-lt"/>
                </a:rPr>
                <a:t> </a:t>
              </a:r>
              <a:r>
                <a:rPr lang="en-US" sz="1200" spc="168" err="1">
                  <a:solidFill>
                    <a:srgbClr val="FFFBFB"/>
                  </a:solidFill>
                  <a:latin typeface="+mn-lt"/>
                </a:rPr>
                <a:t>felis</a:t>
              </a:r>
              <a:r>
                <a:rPr lang="en-US" sz="1200" spc="168">
                  <a:solidFill>
                    <a:srgbClr val="FFFBFB"/>
                  </a:solidFill>
                  <a:latin typeface="+mn-lt"/>
                </a:rPr>
                <a:t> </a:t>
              </a:r>
              <a:r>
                <a:rPr lang="en-US" sz="1200" spc="168" err="1">
                  <a:solidFill>
                    <a:srgbClr val="FFFBFB"/>
                  </a:solidFill>
                  <a:latin typeface="+mn-lt"/>
                </a:rPr>
                <a:t>condimentum</a:t>
              </a:r>
              <a:r>
                <a:rPr lang="en-US" sz="1200" spc="168">
                  <a:solidFill>
                    <a:srgbClr val="FFFBFB"/>
                  </a:solidFill>
                  <a:latin typeface="+mn-lt"/>
                </a:rPr>
                <a:t>. Proin </a:t>
              </a:r>
              <a:r>
                <a:rPr lang="en-US" sz="1200" spc="168" err="1">
                  <a:solidFill>
                    <a:srgbClr val="FFFBFB"/>
                  </a:solidFill>
                  <a:latin typeface="+mn-lt"/>
                </a:rPr>
                <a:t>odio</a:t>
              </a:r>
              <a:r>
                <a:rPr lang="en-US" sz="1200" spc="168">
                  <a:solidFill>
                    <a:srgbClr val="FFFBFB"/>
                  </a:solidFill>
                  <a:latin typeface="+mn-lt"/>
                </a:rPr>
                <a:t> </a:t>
              </a:r>
              <a:r>
                <a:rPr lang="en-US" sz="1200" spc="168" err="1">
                  <a:solidFill>
                    <a:srgbClr val="FFFBFB"/>
                  </a:solidFill>
                  <a:latin typeface="+mn-lt"/>
                </a:rPr>
                <a:t>odio</a:t>
              </a:r>
              <a:r>
                <a:rPr lang="en-US" sz="1200" spc="168">
                  <a:solidFill>
                    <a:srgbClr val="FFFBFB"/>
                  </a:solidFill>
                  <a:latin typeface="+mn-lt"/>
                </a:rPr>
                <a:t>.</a:t>
              </a:r>
            </a:p>
          </p:txBody>
        </p:sp>
        <p:sp>
          <p:nvSpPr>
            <p:cNvPr id="19" name="TextBox 30">
              <a:extLst>
                <a:ext uri="{FF2B5EF4-FFF2-40B4-BE49-F238E27FC236}">
                  <a16:creationId xmlns:a16="http://schemas.microsoft.com/office/drawing/2014/main" id="{A44BC420-2409-414F-E2A0-FCAEA9273CCB}"/>
                </a:ext>
              </a:extLst>
            </p:cNvPr>
            <p:cNvSpPr txBox="1"/>
            <p:nvPr/>
          </p:nvSpPr>
          <p:spPr>
            <a:xfrm>
              <a:off x="7372687" y="6388869"/>
              <a:ext cx="3542624" cy="1930693"/>
            </a:xfrm>
            <a:prstGeom prst="rect">
              <a:avLst/>
            </a:prstGeom>
          </p:spPr>
          <p:txBody>
            <a:bodyPr lIns="0" tIns="0" rIns="0" bIns="0" rtlCol="0" anchor="t">
              <a:spAutoFit/>
            </a:bodyPr>
            <a:lstStyle/>
            <a:p>
              <a:pPr algn="ctr">
                <a:lnSpc>
                  <a:spcPct val="100000"/>
                </a:lnSpc>
              </a:pPr>
              <a:r>
                <a:rPr lang="en-US" sz="1200" spc="168">
                  <a:solidFill>
                    <a:srgbClr val="FFFBFB"/>
                  </a:solidFill>
                  <a:latin typeface="+mn-lt"/>
                </a:rPr>
                <a:t>Lorem ipsum dolor sit amet, consectetur adipiscing elit. Duis vulputate nulla at ante rhoncus, vel efficitur felis condimentum. Proin odio odio.</a:t>
              </a:r>
            </a:p>
          </p:txBody>
        </p:sp>
        <p:sp>
          <p:nvSpPr>
            <p:cNvPr id="20" name="TextBox 31">
              <a:extLst>
                <a:ext uri="{FF2B5EF4-FFF2-40B4-BE49-F238E27FC236}">
                  <a16:creationId xmlns:a16="http://schemas.microsoft.com/office/drawing/2014/main" id="{C5FA8094-73A7-6BBC-77E7-2FA4EFB03548}"/>
                </a:ext>
              </a:extLst>
            </p:cNvPr>
            <p:cNvSpPr txBox="1"/>
            <p:nvPr/>
          </p:nvSpPr>
          <p:spPr>
            <a:xfrm>
              <a:off x="12178209" y="6388867"/>
              <a:ext cx="3542624" cy="1930693"/>
            </a:xfrm>
            <a:prstGeom prst="rect">
              <a:avLst/>
            </a:prstGeom>
          </p:spPr>
          <p:txBody>
            <a:bodyPr lIns="0" tIns="0" rIns="0" bIns="0" rtlCol="0" anchor="t">
              <a:spAutoFit/>
            </a:bodyPr>
            <a:lstStyle/>
            <a:p>
              <a:pPr algn="ctr">
                <a:lnSpc>
                  <a:spcPct val="100000"/>
                </a:lnSpc>
              </a:pPr>
              <a:r>
                <a:rPr lang="en-US" sz="1200" spc="168">
                  <a:solidFill>
                    <a:srgbClr val="FFFBFB"/>
                  </a:solidFill>
                  <a:latin typeface="+mn-lt"/>
                </a:rPr>
                <a:t>Lorem ipsum dolor sit amet, consectetur adipiscing elit. Duis vulputate nulla at ante rhoncus, vel efficitur felis condimentum. Proin odio odio.</a:t>
              </a:r>
            </a:p>
          </p:txBody>
        </p:sp>
        <p:sp>
          <p:nvSpPr>
            <p:cNvPr id="21" name="TextBox 32">
              <a:extLst>
                <a:ext uri="{FF2B5EF4-FFF2-40B4-BE49-F238E27FC236}">
                  <a16:creationId xmlns:a16="http://schemas.microsoft.com/office/drawing/2014/main" id="{78A63D69-94C8-E5CB-A249-C4DE17B898EE}"/>
                </a:ext>
              </a:extLst>
            </p:cNvPr>
            <p:cNvSpPr txBox="1"/>
            <p:nvPr/>
          </p:nvSpPr>
          <p:spPr>
            <a:xfrm>
              <a:off x="2858455" y="5765747"/>
              <a:ext cx="2974893" cy="459689"/>
            </a:xfrm>
            <a:prstGeom prst="rect">
              <a:avLst/>
            </a:prstGeom>
          </p:spPr>
          <p:txBody>
            <a:bodyPr lIns="0" tIns="0" rIns="0" bIns="0" rtlCol="0" anchor="t">
              <a:spAutoFit/>
            </a:bodyPr>
            <a:lstStyle/>
            <a:p>
              <a:pPr marL="0" lvl="0" indent="0" algn="ctr">
                <a:lnSpc>
                  <a:spcPct val="100000"/>
                </a:lnSpc>
                <a:spcBef>
                  <a:spcPct val="0"/>
                </a:spcBef>
              </a:pPr>
              <a:r>
                <a:rPr lang="en-US" sz="2000" b="1" spc="298">
                  <a:solidFill>
                    <a:srgbClr val="FDFBFB"/>
                  </a:solidFill>
                  <a:latin typeface="+mn-lt"/>
                  <a:ea typeface="Oswald"/>
                </a:rPr>
                <a:t>STRATEGY</a:t>
              </a:r>
            </a:p>
          </p:txBody>
        </p:sp>
        <p:sp>
          <p:nvSpPr>
            <p:cNvPr id="22" name="TextBox 33">
              <a:extLst>
                <a:ext uri="{FF2B5EF4-FFF2-40B4-BE49-F238E27FC236}">
                  <a16:creationId xmlns:a16="http://schemas.microsoft.com/office/drawing/2014/main" id="{63102093-D703-98F4-4FDE-8B508A33198B}"/>
                </a:ext>
              </a:extLst>
            </p:cNvPr>
            <p:cNvSpPr txBox="1"/>
            <p:nvPr/>
          </p:nvSpPr>
          <p:spPr>
            <a:xfrm>
              <a:off x="7665320" y="5765747"/>
              <a:ext cx="2974893" cy="459689"/>
            </a:xfrm>
            <a:prstGeom prst="rect">
              <a:avLst/>
            </a:prstGeom>
          </p:spPr>
          <p:txBody>
            <a:bodyPr lIns="0" tIns="0" rIns="0" bIns="0" rtlCol="0" anchor="t">
              <a:spAutoFit/>
            </a:bodyPr>
            <a:lstStyle/>
            <a:p>
              <a:pPr marL="0" lvl="0" indent="0" algn="ctr">
                <a:lnSpc>
                  <a:spcPct val="100000"/>
                </a:lnSpc>
                <a:spcBef>
                  <a:spcPct val="0"/>
                </a:spcBef>
              </a:pPr>
              <a:r>
                <a:rPr lang="en-US" sz="2000" b="1" spc="298">
                  <a:solidFill>
                    <a:srgbClr val="FDFBFB"/>
                  </a:solidFill>
                  <a:latin typeface="+mn-lt"/>
                  <a:ea typeface="Oswald"/>
                </a:rPr>
                <a:t>STRATEGY</a:t>
              </a:r>
            </a:p>
          </p:txBody>
        </p:sp>
        <p:sp>
          <p:nvSpPr>
            <p:cNvPr id="23" name="TextBox 34">
              <a:extLst>
                <a:ext uri="{FF2B5EF4-FFF2-40B4-BE49-F238E27FC236}">
                  <a16:creationId xmlns:a16="http://schemas.microsoft.com/office/drawing/2014/main" id="{0AA0C23B-B86D-FF69-E20B-4FF57892747D}"/>
                </a:ext>
              </a:extLst>
            </p:cNvPr>
            <p:cNvSpPr txBox="1"/>
            <p:nvPr/>
          </p:nvSpPr>
          <p:spPr>
            <a:xfrm>
              <a:off x="12475037" y="5765747"/>
              <a:ext cx="2974893" cy="459689"/>
            </a:xfrm>
            <a:prstGeom prst="rect">
              <a:avLst/>
            </a:prstGeom>
          </p:spPr>
          <p:txBody>
            <a:bodyPr lIns="0" tIns="0" rIns="0" bIns="0" rtlCol="0" anchor="t">
              <a:spAutoFit/>
            </a:bodyPr>
            <a:lstStyle/>
            <a:p>
              <a:pPr marL="0" lvl="0" indent="0" algn="ctr">
                <a:lnSpc>
                  <a:spcPct val="100000"/>
                </a:lnSpc>
                <a:spcBef>
                  <a:spcPct val="0"/>
                </a:spcBef>
              </a:pPr>
              <a:r>
                <a:rPr lang="en-US" sz="2000" b="1" spc="298">
                  <a:solidFill>
                    <a:srgbClr val="FDFBFB"/>
                  </a:solidFill>
                  <a:latin typeface="+mn-lt"/>
                  <a:ea typeface="Oswald"/>
                </a:rPr>
                <a:t>STRATEGY</a:t>
              </a:r>
            </a:p>
          </p:txBody>
        </p:sp>
      </p:grpSp>
    </p:spTree>
    <p:extLst>
      <p:ext uri="{BB962C8B-B14F-4D97-AF65-F5344CB8AC3E}">
        <p14:creationId xmlns:p14="http://schemas.microsoft.com/office/powerpoint/2010/main" val="414612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grpSp>
        <p:nvGrpSpPr>
          <p:cNvPr id="34" name="Group 33">
            <a:extLst>
              <a:ext uri="{FF2B5EF4-FFF2-40B4-BE49-F238E27FC236}">
                <a16:creationId xmlns:a16="http://schemas.microsoft.com/office/drawing/2014/main" id="{95A67E89-FE63-2A3A-2486-41BE7A2FED32}"/>
              </a:ext>
            </a:extLst>
          </p:cNvPr>
          <p:cNvGrpSpPr/>
          <p:nvPr userDrawn="1"/>
        </p:nvGrpSpPr>
        <p:grpSpPr>
          <a:xfrm>
            <a:off x="1600200" y="1730791"/>
            <a:ext cx="8991601" cy="4062599"/>
            <a:chOff x="1589541" y="1920649"/>
            <a:chExt cx="15108918" cy="7257232"/>
          </a:xfrm>
        </p:grpSpPr>
        <p:sp>
          <p:nvSpPr>
            <p:cNvPr id="2" name="Freeform 3">
              <a:extLst>
                <a:ext uri="{FF2B5EF4-FFF2-40B4-BE49-F238E27FC236}">
                  <a16:creationId xmlns:a16="http://schemas.microsoft.com/office/drawing/2014/main" id="{2DEAA92C-23FD-5418-DC9C-C848DAD74F42}"/>
                </a:ext>
              </a:extLst>
            </p:cNvPr>
            <p:cNvSpPr/>
            <p:nvPr userDrawn="1"/>
          </p:nvSpPr>
          <p:spPr>
            <a:xfrm>
              <a:off x="2779206" y="1920649"/>
              <a:ext cx="2027545" cy="3080525"/>
            </a:xfrm>
            <a:custGeom>
              <a:avLst/>
              <a:gdLst/>
              <a:ahLst/>
              <a:cxnLst/>
              <a:rect l="l" t="t" r="r" b="b"/>
              <a:pathLst>
                <a:path w="2027545" h="3080525">
                  <a:moveTo>
                    <a:pt x="0" y="0"/>
                  </a:moveTo>
                  <a:lnTo>
                    <a:pt x="2027545" y="0"/>
                  </a:lnTo>
                  <a:lnTo>
                    <a:pt x="2027545"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p>
          </p:txBody>
        </p:sp>
        <p:sp>
          <p:nvSpPr>
            <p:cNvPr id="3" name="AutoShape 5">
              <a:extLst>
                <a:ext uri="{FF2B5EF4-FFF2-40B4-BE49-F238E27FC236}">
                  <a16:creationId xmlns:a16="http://schemas.microsoft.com/office/drawing/2014/main" id="{5CB4354F-DBBF-18F3-4816-D80B00CFC7BB}"/>
                </a:ext>
              </a:extLst>
            </p:cNvPr>
            <p:cNvSpPr/>
            <p:nvPr userDrawn="1"/>
          </p:nvSpPr>
          <p:spPr>
            <a:xfrm>
              <a:off x="1589541" y="5472067"/>
              <a:ext cx="15108918" cy="0"/>
            </a:xfrm>
            <a:prstGeom prst="line">
              <a:avLst/>
            </a:prstGeom>
            <a:ln w="38100" cap="flat">
              <a:solidFill>
                <a:schemeClr val="tx2"/>
              </a:solidFill>
              <a:prstDash val="solid"/>
              <a:headEnd type="none" w="sm" len="sm"/>
              <a:tailEnd type="none" w="sm" len="sm"/>
            </a:ln>
          </p:spPr>
          <p:txBody>
            <a:bodyPr/>
            <a:lstStyle/>
            <a:p>
              <a:pPr>
                <a:lnSpc>
                  <a:spcPct val="100000"/>
                </a:lnSpc>
              </a:pPr>
              <a:endParaRPr lang="en-US" sz="1100"/>
            </a:p>
          </p:txBody>
        </p:sp>
        <p:grpSp>
          <p:nvGrpSpPr>
            <p:cNvPr id="4" name="Group 6">
              <a:extLst>
                <a:ext uri="{FF2B5EF4-FFF2-40B4-BE49-F238E27FC236}">
                  <a16:creationId xmlns:a16="http://schemas.microsoft.com/office/drawing/2014/main" id="{1D66F138-B5F1-139B-CD88-D1B4B850B16B}"/>
                </a:ext>
              </a:extLst>
            </p:cNvPr>
            <p:cNvGrpSpPr/>
            <p:nvPr userDrawn="1"/>
          </p:nvGrpSpPr>
          <p:grpSpPr>
            <a:xfrm>
              <a:off x="3542437" y="5240576"/>
              <a:ext cx="501082" cy="501082"/>
              <a:chOff x="0" y="0"/>
              <a:chExt cx="812800" cy="812800"/>
            </a:xfrm>
          </p:grpSpPr>
          <p:sp>
            <p:nvSpPr>
              <p:cNvPr id="5" name="Freeform 7">
                <a:extLst>
                  <a:ext uri="{FF2B5EF4-FFF2-40B4-BE49-F238E27FC236}">
                    <a16:creationId xmlns:a16="http://schemas.microsoft.com/office/drawing/2014/main" id="{27E6CF14-46FF-4A49-84AD-0832A73718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6" name="TextBox 8">
                <a:extLst>
                  <a:ext uri="{FF2B5EF4-FFF2-40B4-BE49-F238E27FC236}">
                    <a16:creationId xmlns:a16="http://schemas.microsoft.com/office/drawing/2014/main" id="{D0DD27CA-D33A-6514-B2C8-10FC7D135A50}"/>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7" name="TextBox 9">
              <a:extLst>
                <a:ext uri="{FF2B5EF4-FFF2-40B4-BE49-F238E27FC236}">
                  <a16:creationId xmlns:a16="http://schemas.microsoft.com/office/drawing/2014/main" id="{4F479FAC-58AA-CB28-BE27-D8280FA6F807}"/>
                </a:ext>
              </a:extLst>
            </p:cNvPr>
            <p:cNvSpPr txBox="1"/>
            <p:nvPr userDrawn="1"/>
          </p:nvSpPr>
          <p:spPr>
            <a:xfrm>
              <a:off x="2190717" y="6537442"/>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11" name="TextBox 10">
              <a:extLst>
                <a:ext uri="{FF2B5EF4-FFF2-40B4-BE49-F238E27FC236}">
                  <a16:creationId xmlns:a16="http://schemas.microsoft.com/office/drawing/2014/main" id="{3AEBD4CF-1906-A8DC-CAB6-6077738F83DC}"/>
                </a:ext>
              </a:extLst>
            </p:cNvPr>
            <p:cNvSpPr txBox="1"/>
            <p:nvPr userDrawn="1"/>
          </p:nvSpPr>
          <p:spPr>
            <a:xfrm>
              <a:off x="2870668"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1</a:t>
              </a:r>
            </a:p>
          </p:txBody>
        </p:sp>
        <p:sp>
          <p:nvSpPr>
            <p:cNvPr id="12" name="TextBox 11">
              <a:extLst>
                <a:ext uri="{FF2B5EF4-FFF2-40B4-BE49-F238E27FC236}">
                  <a16:creationId xmlns:a16="http://schemas.microsoft.com/office/drawing/2014/main" id="{E8333032-11E8-6206-B59C-FD245D945A7E}"/>
                </a:ext>
              </a:extLst>
            </p:cNvPr>
            <p:cNvSpPr txBox="1"/>
            <p:nvPr userDrawn="1"/>
          </p:nvSpPr>
          <p:spPr>
            <a:xfrm>
              <a:off x="2059452" y="5941547"/>
              <a:ext cx="3467056"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JANUARY</a:t>
              </a:r>
            </a:p>
          </p:txBody>
        </p:sp>
        <p:sp>
          <p:nvSpPr>
            <p:cNvPr id="13" name="Freeform 12">
              <a:extLst>
                <a:ext uri="{FF2B5EF4-FFF2-40B4-BE49-F238E27FC236}">
                  <a16:creationId xmlns:a16="http://schemas.microsoft.com/office/drawing/2014/main" id="{10D12767-7BB5-8174-BF02-6CF02C643543}"/>
                </a:ext>
              </a:extLst>
            </p:cNvPr>
            <p:cNvSpPr/>
            <p:nvPr userDrawn="1"/>
          </p:nvSpPr>
          <p:spPr>
            <a:xfrm>
              <a:off x="6267505"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latin typeface="+mn-lt"/>
              </a:endParaRPr>
            </a:p>
          </p:txBody>
        </p:sp>
        <p:grpSp>
          <p:nvGrpSpPr>
            <p:cNvPr id="14" name="Group 13">
              <a:extLst>
                <a:ext uri="{FF2B5EF4-FFF2-40B4-BE49-F238E27FC236}">
                  <a16:creationId xmlns:a16="http://schemas.microsoft.com/office/drawing/2014/main" id="{6AB7512F-A961-4E63-5272-26A775D9182E}"/>
                </a:ext>
              </a:extLst>
            </p:cNvPr>
            <p:cNvGrpSpPr/>
            <p:nvPr userDrawn="1"/>
          </p:nvGrpSpPr>
          <p:grpSpPr>
            <a:xfrm>
              <a:off x="7030737" y="5240576"/>
              <a:ext cx="501082" cy="501082"/>
              <a:chOff x="0" y="0"/>
              <a:chExt cx="812800" cy="812800"/>
            </a:xfrm>
          </p:grpSpPr>
          <p:sp>
            <p:nvSpPr>
              <p:cNvPr id="15" name="Freeform 14">
                <a:extLst>
                  <a:ext uri="{FF2B5EF4-FFF2-40B4-BE49-F238E27FC236}">
                    <a16:creationId xmlns:a16="http://schemas.microsoft.com/office/drawing/2014/main" id="{F2DA3F76-789F-A2D9-9F44-962DE7D060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16" name="TextBox 15">
                <a:extLst>
                  <a:ext uri="{FF2B5EF4-FFF2-40B4-BE49-F238E27FC236}">
                    <a16:creationId xmlns:a16="http://schemas.microsoft.com/office/drawing/2014/main" id="{894EC70F-7659-3932-CCED-1D79C53840E3}"/>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17" name="TextBox 16">
              <a:extLst>
                <a:ext uri="{FF2B5EF4-FFF2-40B4-BE49-F238E27FC236}">
                  <a16:creationId xmlns:a16="http://schemas.microsoft.com/office/drawing/2014/main" id="{7AEC1CD3-75C1-C92C-00BD-F900432CCD80}"/>
                </a:ext>
              </a:extLst>
            </p:cNvPr>
            <p:cNvSpPr txBox="1"/>
            <p:nvPr userDrawn="1"/>
          </p:nvSpPr>
          <p:spPr>
            <a:xfrm>
              <a:off x="6358965"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2</a:t>
              </a:r>
            </a:p>
          </p:txBody>
        </p:sp>
        <p:sp>
          <p:nvSpPr>
            <p:cNvPr id="18" name="Freeform 17">
              <a:extLst>
                <a:ext uri="{FF2B5EF4-FFF2-40B4-BE49-F238E27FC236}">
                  <a16:creationId xmlns:a16="http://schemas.microsoft.com/office/drawing/2014/main" id="{FB2EBFE3-FC19-F6D6-5F35-10D02F9E4FD1}"/>
                </a:ext>
              </a:extLst>
            </p:cNvPr>
            <p:cNvSpPr/>
            <p:nvPr userDrawn="1"/>
          </p:nvSpPr>
          <p:spPr>
            <a:xfrm>
              <a:off x="9758062"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p>
          </p:txBody>
        </p:sp>
        <p:grpSp>
          <p:nvGrpSpPr>
            <p:cNvPr id="19" name="Group 18">
              <a:extLst>
                <a:ext uri="{FF2B5EF4-FFF2-40B4-BE49-F238E27FC236}">
                  <a16:creationId xmlns:a16="http://schemas.microsoft.com/office/drawing/2014/main" id="{9949A4AD-0136-2DF7-7F76-8A183A2D8B16}"/>
                </a:ext>
              </a:extLst>
            </p:cNvPr>
            <p:cNvGrpSpPr/>
            <p:nvPr userDrawn="1"/>
          </p:nvGrpSpPr>
          <p:grpSpPr>
            <a:xfrm>
              <a:off x="10521294" y="5240576"/>
              <a:ext cx="501082" cy="501082"/>
              <a:chOff x="0" y="0"/>
              <a:chExt cx="812800" cy="812800"/>
            </a:xfrm>
          </p:grpSpPr>
          <p:sp>
            <p:nvSpPr>
              <p:cNvPr id="20" name="Freeform 19">
                <a:extLst>
                  <a:ext uri="{FF2B5EF4-FFF2-40B4-BE49-F238E27FC236}">
                    <a16:creationId xmlns:a16="http://schemas.microsoft.com/office/drawing/2014/main" id="{F889D1F2-CC80-A5E9-D3D5-7D24960A7E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21" name="TextBox 20">
                <a:extLst>
                  <a:ext uri="{FF2B5EF4-FFF2-40B4-BE49-F238E27FC236}">
                    <a16:creationId xmlns:a16="http://schemas.microsoft.com/office/drawing/2014/main" id="{67F4A447-F7AB-FE18-C40B-052ED8D692B7}"/>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22" name="TextBox 21">
              <a:extLst>
                <a:ext uri="{FF2B5EF4-FFF2-40B4-BE49-F238E27FC236}">
                  <a16:creationId xmlns:a16="http://schemas.microsoft.com/office/drawing/2014/main" id="{CCDDED16-7E7B-2B77-8E5E-416F44F156AE}"/>
                </a:ext>
              </a:extLst>
            </p:cNvPr>
            <p:cNvSpPr txBox="1"/>
            <p:nvPr userDrawn="1"/>
          </p:nvSpPr>
          <p:spPr>
            <a:xfrm>
              <a:off x="9849522"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3</a:t>
              </a:r>
            </a:p>
          </p:txBody>
        </p:sp>
        <p:sp>
          <p:nvSpPr>
            <p:cNvPr id="23" name="Freeform 22">
              <a:extLst>
                <a:ext uri="{FF2B5EF4-FFF2-40B4-BE49-F238E27FC236}">
                  <a16:creationId xmlns:a16="http://schemas.microsoft.com/office/drawing/2014/main" id="{84BF2039-7E92-6DF3-9538-97DA6C98BFB3}"/>
                </a:ext>
              </a:extLst>
            </p:cNvPr>
            <p:cNvSpPr/>
            <p:nvPr userDrawn="1"/>
          </p:nvSpPr>
          <p:spPr>
            <a:xfrm>
              <a:off x="13248619"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p>
          </p:txBody>
        </p:sp>
        <p:grpSp>
          <p:nvGrpSpPr>
            <p:cNvPr id="24" name="Group 23">
              <a:extLst>
                <a:ext uri="{FF2B5EF4-FFF2-40B4-BE49-F238E27FC236}">
                  <a16:creationId xmlns:a16="http://schemas.microsoft.com/office/drawing/2014/main" id="{07C0D9F2-9032-32A5-CE36-B610BE8CCC6A}"/>
                </a:ext>
              </a:extLst>
            </p:cNvPr>
            <p:cNvGrpSpPr/>
            <p:nvPr userDrawn="1"/>
          </p:nvGrpSpPr>
          <p:grpSpPr>
            <a:xfrm>
              <a:off x="14011851" y="5240576"/>
              <a:ext cx="501082" cy="501082"/>
              <a:chOff x="0" y="0"/>
              <a:chExt cx="812800" cy="812800"/>
            </a:xfrm>
          </p:grpSpPr>
          <p:sp>
            <p:nvSpPr>
              <p:cNvPr id="25" name="Freeform 24">
                <a:extLst>
                  <a:ext uri="{FF2B5EF4-FFF2-40B4-BE49-F238E27FC236}">
                    <a16:creationId xmlns:a16="http://schemas.microsoft.com/office/drawing/2014/main" id="{EEF48E7E-E147-E521-716D-14640D8F11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26" name="TextBox 25">
                <a:extLst>
                  <a:ext uri="{FF2B5EF4-FFF2-40B4-BE49-F238E27FC236}">
                    <a16:creationId xmlns:a16="http://schemas.microsoft.com/office/drawing/2014/main" id="{7AA9CF47-1407-5CAF-BAAC-A3B975204F6C}"/>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27" name="TextBox 26">
              <a:extLst>
                <a:ext uri="{FF2B5EF4-FFF2-40B4-BE49-F238E27FC236}">
                  <a16:creationId xmlns:a16="http://schemas.microsoft.com/office/drawing/2014/main" id="{5364D298-AC88-FDEB-AC40-4D4A8BC1FAB9}"/>
                </a:ext>
              </a:extLst>
            </p:cNvPr>
            <p:cNvSpPr txBox="1"/>
            <p:nvPr userDrawn="1"/>
          </p:nvSpPr>
          <p:spPr>
            <a:xfrm>
              <a:off x="13340079"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4</a:t>
              </a:r>
            </a:p>
          </p:txBody>
        </p:sp>
        <p:sp>
          <p:nvSpPr>
            <p:cNvPr id="28" name="TextBox 27">
              <a:extLst>
                <a:ext uri="{FF2B5EF4-FFF2-40B4-BE49-F238E27FC236}">
                  <a16:creationId xmlns:a16="http://schemas.microsoft.com/office/drawing/2014/main" id="{DA240909-7C92-10CE-B78C-472B68D8A8DB}"/>
                </a:ext>
              </a:extLst>
            </p:cNvPr>
            <p:cNvSpPr txBox="1"/>
            <p:nvPr userDrawn="1"/>
          </p:nvSpPr>
          <p:spPr>
            <a:xfrm>
              <a:off x="5679015" y="6537442"/>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29" name="TextBox 28">
              <a:extLst>
                <a:ext uri="{FF2B5EF4-FFF2-40B4-BE49-F238E27FC236}">
                  <a16:creationId xmlns:a16="http://schemas.microsoft.com/office/drawing/2014/main" id="{248B4168-7F02-3B0F-AD6A-BC839454AB22}"/>
                </a:ext>
              </a:extLst>
            </p:cNvPr>
            <p:cNvSpPr txBox="1"/>
            <p:nvPr userDrawn="1"/>
          </p:nvSpPr>
          <p:spPr>
            <a:xfrm>
              <a:off x="5889723" y="5941547"/>
              <a:ext cx="2709834"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FEBRUARY</a:t>
              </a:r>
            </a:p>
          </p:txBody>
        </p:sp>
        <p:sp>
          <p:nvSpPr>
            <p:cNvPr id="30" name="TextBox 29">
              <a:extLst>
                <a:ext uri="{FF2B5EF4-FFF2-40B4-BE49-F238E27FC236}">
                  <a16:creationId xmlns:a16="http://schemas.microsoft.com/office/drawing/2014/main" id="{B048AAC6-CA3E-995F-5D06-700AADED1A41}"/>
                </a:ext>
              </a:extLst>
            </p:cNvPr>
            <p:cNvSpPr txBox="1"/>
            <p:nvPr userDrawn="1"/>
          </p:nvSpPr>
          <p:spPr>
            <a:xfrm>
              <a:off x="9169572" y="6537442"/>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31" name="TextBox 30">
              <a:extLst>
                <a:ext uri="{FF2B5EF4-FFF2-40B4-BE49-F238E27FC236}">
                  <a16:creationId xmlns:a16="http://schemas.microsoft.com/office/drawing/2014/main" id="{EAE8CCDE-D69E-577E-384E-AEBFC19939CB}"/>
                </a:ext>
              </a:extLst>
            </p:cNvPr>
            <p:cNvSpPr txBox="1"/>
            <p:nvPr userDrawn="1"/>
          </p:nvSpPr>
          <p:spPr>
            <a:xfrm>
              <a:off x="9380278" y="5941547"/>
              <a:ext cx="2709834"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MARCH</a:t>
              </a:r>
            </a:p>
          </p:txBody>
        </p:sp>
        <p:sp>
          <p:nvSpPr>
            <p:cNvPr id="32" name="TextBox 31">
              <a:extLst>
                <a:ext uri="{FF2B5EF4-FFF2-40B4-BE49-F238E27FC236}">
                  <a16:creationId xmlns:a16="http://schemas.microsoft.com/office/drawing/2014/main" id="{5C85DF7F-1A8F-DFCD-D4ED-194F3324FC10}"/>
                </a:ext>
              </a:extLst>
            </p:cNvPr>
            <p:cNvSpPr txBox="1"/>
            <p:nvPr userDrawn="1"/>
          </p:nvSpPr>
          <p:spPr>
            <a:xfrm>
              <a:off x="12660131" y="6538853"/>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33" name="TextBox 32">
              <a:extLst>
                <a:ext uri="{FF2B5EF4-FFF2-40B4-BE49-F238E27FC236}">
                  <a16:creationId xmlns:a16="http://schemas.microsoft.com/office/drawing/2014/main" id="{02CA73FB-07C8-13B9-515D-708262CB6B49}"/>
                </a:ext>
              </a:extLst>
            </p:cNvPr>
            <p:cNvSpPr txBox="1"/>
            <p:nvPr userDrawn="1"/>
          </p:nvSpPr>
          <p:spPr>
            <a:xfrm>
              <a:off x="12870835" y="5942960"/>
              <a:ext cx="2709834"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APRIL</a:t>
              </a:r>
            </a:p>
          </p:txBody>
        </p:sp>
      </p:grpSp>
    </p:spTree>
    <p:extLst>
      <p:ext uri="{BB962C8B-B14F-4D97-AF65-F5344CB8AC3E}">
        <p14:creationId xmlns:p14="http://schemas.microsoft.com/office/powerpoint/2010/main" val="282258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02D7A-A1B8-6E61-1839-391AB763F385}"/>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8/20/2024</a:t>
            </a:fld>
            <a:endParaRPr lang="en-US"/>
          </a:p>
        </p:txBody>
      </p:sp>
      <p:sp>
        <p:nvSpPr>
          <p:cNvPr id="3" name="Footer Placeholder 2">
            <a:extLst>
              <a:ext uri="{FF2B5EF4-FFF2-40B4-BE49-F238E27FC236}">
                <a16:creationId xmlns:a16="http://schemas.microsoft.com/office/drawing/2014/main" id="{825BEB04-B03E-6AAD-1219-B39AB16097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1A78BB-6CF6-91E7-20A9-967381BA11D6}"/>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84734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3FD5-085E-1BF3-15E5-28AE969EDB88}"/>
              </a:ext>
            </a:extLst>
          </p:cNvPr>
          <p:cNvSpPr>
            <a:spLocks noGrp="1"/>
          </p:cNvSpPr>
          <p:nvPr>
            <p:ph type="title" hasCustomPrompt="1"/>
          </p:nvPr>
        </p:nvSpPr>
        <p:spPr>
          <a:xfrm>
            <a:off x="839788" y="457200"/>
            <a:ext cx="3932237" cy="1600200"/>
          </a:xfrm>
          <a:prstGeom prst="rect">
            <a:avLst/>
          </a:prstGeo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8C4B4AE-75D5-5651-48D5-CD5111A1F3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D5091-36B9-CBDC-5D48-0D442A979F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A17F102-5450-E53A-54E6-82BFEC60DF1A}"/>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9B8D2CDC-1082-43A7-AC00-B4ACBE26EDB6}" type="slidenum">
              <a:rPr lang="en-US" smtClean="0"/>
              <a:pPr/>
              <a:t>‹#›</a:t>
            </a:fld>
            <a:endParaRPr lang="en-US"/>
          </a:p>
        </p:txBody>
      </p:sp>
    </p:spTree>
    <p:extLst>
      <p:ext uri="{BB962C8B-B14F-4D97-AF65-F5344CB8AC3E}">
        <p14:creationId xmlns:p14="http://schemas.microsoft.com/office/powerpoint/2010/main" val="94622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135C-7C87-F643-7DB8-19A367D7DC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45D07-F593-A564-4ACC-B8B8BEF7CB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87D5E2-8BA9-B57B-E661-3B1714EF0E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90D34-9C93-E73D-2F8E-5A530D398FC1}"/>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8/20/2024</a:t>
            </a:fld>
            <a:endParaRPr lang="en-US"/>
          </a:p>
        </p:txBody>
      </p:sp>
      <p:sp>
        <p:nvSpPr>
          <p:cNvPr id="6" name="Footer Placeholder 5">
            <a:extLst>
              <a:ext uri="{FF2B5EF4-FFF2-40B4-BE49-F238E27FC236}">
                <a16:creationId xmlns:a16="http://schemas.microsoft.com/office/drawing/2014/main" id="{7202BB7F-498B-5937-D6D1-A545DEF69A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F60723-D090-B409-BAAF-EA351E004802}"/>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107286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B14E-787F-B3D5-0BA2-8A46AC594F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CB9971-3199-03B4-DB5C-96A9CBC933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430C1-9B2B-1EAB-DB31-F3FBA9171D1E}"/>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8/20/2024</a:t>
            </a:fld>
            <a:endParaRPr lang="en-US"/>
          </a:p>
        </p:txBody>
      </p:sp>
      <p:sp>
        <p:nvSpPr>
          <p:cNvPr id="5" name="Footer Placeholder 4">
            <a:extLst>
              <a:ext uri="{FF2B5EF4-FFF2-40B4-BE49-F238E27FC236}">
                <a16:creationId xmlns:a16="http://schemas.microsoft.com/office/drawing/2014/main" id="{861C2576-23EF-2BB6-60F5-911991F719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970F31-6FBF-D971-C203-5395C9F18A7A}"/>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1736779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71CD0-F40A-4B75-6ADF-B3202BA1374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AE446E-D573-652A-E974-54EB65CDF0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4142B-B107-528C-EDC0-EB5C578D7B36}"/>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8/20/2024</a:t>
            </a:fld>
            <a:endParaRPr lang="en-US"/>
          </a:p>
        </p:txBody>
      </p:sp>
      <p:sp>
        <p:nvSpPr>
          <p:cNvPr id="5" name="Footer Placeholder 4">
            <a:extLst>
              <a:ext uri="{FF2B5EF4-FFF2-40B4-BE49-F238E27FC236}">
                <a16:creationId xmlns:a16="http://schemas.microsoft.com/office/drawing/2014/main" id="{82099CCE-E1F3-FB3C-707A-F3A4C541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958FE-BAB8-112C-C6C3-6847E141CD86}"/>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3543104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7"/>
            <a:ext cx="10972800" cy="4758684"/>
          </a:xfrm>
        </p:spPr>
        <p:txBody>
          <a:bodyPr/>
          <a:lstStyle>
            <a:lvl1pPr>
              <a:defRPr sz="1867">
                <a:solidFill>
                  <a:schemeClr val="tx1"/>
                </a:solidFill>
              </a:defRPr>
            </a:lvl1pPr>
            <a:lvl2pPr>
              <a:defRPr sz="1867">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67">
                <a:latin typeface="Arial" panose="020B0604020202020204" pitchFamily="34" charset="0"/>
                <a:cs typeface="Arial" panose="020B0604020202020204" pitchFamily="34" charset="0"/>
              </a:defRPr>
            </a:lvl4pPr>
            <a:lvl5pPr>
              <a:defRPr sz="1467">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29" y="836559"/>
            <a:ext cx="10972800" cy="319617"/>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22899" y="6415823"/>
            <a:ext cx="10972800"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92484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AEA4FD94-BF7F-C44F-394C-289057DE5FBA}"/>
              </a:ext>
            </a:extLst>
          </p:cNvPr>
          <p:cNvSpPr/>
          <p:nvPr/>
        </p:nvSpPr>
        <p:spPr>
          <a:xfrm flipH="1">
            <a:off x="-48484" y="-25803"/>
            <a:ext cx="13004769" cy="69585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5000"/>
              <a:extLst>
                <a:ext uri="{28A0092B-C50C-407E-A947-70E740481C1C}">
                  <a14:useLocalDpi xmlns:a14="http://schemas.microsoft.com/office/drawing/2010/main"/>
                </a:ext>
              </a:extLst>
            </a:blip>
            <a:stretch>
              <a:fillRect/>
            </a:stretch>
          </a:blipFill>
        </p:spPr>
        <p:txBody>
          <a:bodyPr/>
          <a:lstStyle/>
          <a:p>
            <a:endParaRPr lang="en-US"/>
          </a:p>
        </p:txBody>
      </p:sp>
      <p:sp>
        <p:nvSpPr>
          <p:cNvPr id="2" name="Title 1">
            <a:extLst>
              <a:ext uri="{FF2B5EF4-FFF2-40B4-BE49-F238E27FC236}">
                <a16:creationId xmlns:a16="http://schemas.microsoft.com/office/drawing/2014/main" id="{6034DF03-2468-9321-290F-DC8B69678305}"/>
              </a:ext>
            </a:extLst>
          </p:cNvPr>
          <p:cNvSpPr>
            <a:spLocks noGrp="1"/>
          </p:cNvSpPr>
          <p:nvPr>
            <p:ph type="ctrTitle" hasCustomPrompt="1"/>
          </p:nvPr>
        </p:nvSpPr>
        <p:spPr>
          <a:xfrm>
            <a:off x="704660" y="1833949"/>
            <a:ext cx="7154826" cy="2387600"/>
          </a:xfrm>
          <a:prstGeom prst="rect">
            <a:avLst/>
          </a:prstGeom>
        </p:spPr>
        <p:txBody>
          <a:bodyPr anchor="b"/>
          <a:lstStyle>
            <a:lvl1pPr algn="l">
              <a:lnSpc>
                <a:spcPts val="6100"/>
              </a:lnSpc>
              <a:defRPr sz="6000" b="1">
                <a:solidFill>
                  <a:schemeClr val="accent5"/>
                </a:solidFill>
              </a:defRPr>
            </a:lvl1pPr>
          </a:lstStyle>
          <a:p>
            <a:r>
              <a:rPr lang="en-US"/>
              <a:t>CLICK TO EDIT SECTION TITLE STYLE</a:t>
            </a:r>
          </a:p>
        </p:txBody>
      </p:sp>
      <p:sp>
        <p:nvSpPr>
          <p:cNvPr id="3" name="Subtitle 2">
            <a:extLst>
              <a:ext uri="{FF2B5EF4-FFF2-40B4-BE49-F238E27FC236}">
                <a16:creationId xmlns:a16="http://schemas.microsoft.com/office/drawing/2014/main" id="{42D1FF1C-9143-1E88-79A2-332FE6BE5E7E}"/>
              </a:ext>
            </a:extLst>
          </p:cNvPr>
          <p:cNvSpPr>
            <a:spLocks noGrp="1"/>
          </p:cNvSpPr>
          <p:nvPr>
            <p:ph type="subTitle" idx="1"/>
          </p:nvPr>
        </p:nvSpPr>
        <p:spPr>
          <a:xfrm>
            <a:off x="704659" y="4564989"/>
            <a:ext cx="5444251" cy="1655762"/>
          </a:xfrm>
          <a:prstGeom prst="rect">
            <a:avLst/>
          </a:prstGeo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594E26E8-338C-F072-9E8F-5BA748A8BF96}"/>
              </a:ext>
            </a:extLst>
          </p:cNvPr>
          <p:cNvSpPr/>
          <p:nvPr userDrawn="1"/>
        </p:nvSpPr>
        <p:spPr>
          <a:xfrm>
            <a:off x="769976" y="4332518"/>
            <a:ext cx="2833197" cy="108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66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80FD-A67B-3B86-65FD-F4707EC19235}"/>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3E4FD55F-8CC5-7BB0-747F-5B67CC0A5352}"/>
              </a:ext>
            </a:extLst>
          </p:cNvPr>
          <p:cNvSpPr>
            <a:spLocks noGrp="1"/>
          </p:cNvSpPr>
          <p:nvPr>
            <p:ph idx="1"/>
          </p:nvPr>
        </p:nvSpPr>
        <p:spPr>
          <a:xfrm>
            <a:off x="281901" y="1271847"/>
            <a:ext cx="11628199"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97A7CD4-8800-996C-5371-7A3E06DD0C28}"/>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29FFA17B-977F-AD89-F6BA-ECB422F8C91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293062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41E8-7DA7-6BE7-EC8D-10F98A091189}"/>
              </a:ext>
            </a:extLst>
          </p:cNvPr>
          <p:cNvSpPr>
            <a:spLocks noGrp="1"/>
          </p:cNvSpPr>
          <p:nvPr>
            <p:ph type="title" hasCustomPrompt="1"/>
          </p:nvPr>
        </p:nvSpPr>
        <p:spPr>
          <a:xfrm>
            <a:off x="831850" y="1709738"/>
            <a:ext cx="10515600" cy="2852737"/>
          </a:xfrm>
          <a:prstGeom prst="rect">
            <a:avLst/>
          </a:prstGeom>
        </p:spPr>
        <p:txBody>
          <a:bodyPr anchor="b"/>
          <a:lstStyle>
            <a:lvl1pPr>
              <a:defRPr sz="4800" b="1"/>
            </a:lvl1pPr>
          </a:lstStyle>
          <a:p>
            <a:r>
              <a:rPr lang="en-US"/>
              <a:t>CLICK TO EDIT MASTER TITLE STYLE</a:t>
            </a:r>
          </a:p>
        </p:txBody>
      </p:sp>
      <p:sp>
        <p:nvSpPr>
          <p:cNvPr id="3" name="Text Placeholder 2">
            <a:extLst>
              <a:ext uri="{FF2B5EF4-FFF2-40B4-BE49-F238E27FC236}">
                <a16:creationId xmlns:a16="http://schemas.microsoft.com/office/drawing/2014/main" id="{A1698F62-274C-98D2-F0A0-6C45D102D1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accent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FB61C07-FEA0-D5B5-7C0F-9C476C0E1837}"/>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9B8D2CDC-1082-43A7-AC00-B4ACBE26EDB6}" type="slidenum">
              <a:rPr lang="en-US" smtClean="0"/>
              <a:pPr/>
              <a:t>‹#›</a:t>
            </a:fld>
            <a:endParaRPr lang="en-US"/>
          </a:p>
        </p:txBody>
      </p:sp>
    </p:spTree>
    <p:extLst>
      <p:ext uri="{BB962C8B-B14F-4D97-AF65-F5344CB8AC3E}">
        <p14:creationId xmlns:p14="http://schemas.microsoft.com/office/powerpoint/2010/main" val="3533121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899" y="1271844"/>
            <a:ext cx="542894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89E4A8-07DF-A563-CAA2-4C3E2AF058F4}"/>
              </a:ext>
            </a:extLst>
          </p:cNvPr>
          <p:cNvSpPr>
            <a:spLocks noGrp="1"/>
          </p:cNvSpPr>
          <p:nvPr>
            <p:ph sz="half" idx="2"/>
          </p:nvPr>
        </p:nvSpPr>
        <p:spPr>
          <a:xfrm>
            <a:off x="6018415" y="1271844"/>
            <a:ext cx="5891683"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40887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F378D5A-558C-7B3F-2383-1085A4A40004}"/>
              </a:ext>
            </a:extLst>
          </p:cNvPr>
          <p:cNvSpPr>
            <a:spLocks noGrp="1"/>
          </p:cNvSpPr>
          <p:nvPr>
            <p:ph sz="half" idx="10"/>
          </p:nvPr>
        </p:nvSpPr>
        <p:spPr>
          <a:xfrm>
            <a:off x="4261755" y="1251034"/>
            <a:ext cx="3658730"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899" y="1251034"/>
            <a:ext cx="3658730"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cxnSp>
        <p:nvCxnSpPr>
          <p:cNvPr id="7" name="Straight Connector 6">
            <a:extLst>
              <a:ext uri="{FF2B5EF4-FFF2-40B4-BE49-F238E27FC236}">
                <a16:creationId xmlns:a16="http://schemas.microsoft.com/office/drawing/2014/main" id="{9266B2A0-EDCC-1201-0761-589FB8B03325}"/>
              </a:ext>
            </a:extLst>
          </p:cNvPr>
          <p:cNvCxnSpPr>
            <a:cxnSpLocks/>
          </p:cNvCxnSpPr>
          <p:nvPr userDrawn="1"/>
        </p:nvCxnSpPr>
        <p:spPr>
          <a:xfrm>
            <a:off x="4101192" y="1251034"/>
            <a:ext cx="0" cy="49051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8FFE50-086E-955B-1185-A1DFBB01A9C0}"/>
              </a:ext>
            </a:extLst>
          </p:cNvPr>
          <p:cNvCxnSpPr>
            <a:cxnSpLocks/>
          </p:cNvCxnSpPr>
          <p:nvPr userDrawn="1"/>
        </p:nvCxnSpPr>
        <p:spPr>
          <a:xfrm>
            <a:off x="8081048" y="1251034"/>
            <a:ext cx="0" cy="4905116"/>
          </a:xfrm>
          <a:prstGeom prst="line">
            <a:avLst/>
          </a:prstGeom>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7544DC72-F4DB-2619-FBCA-0D8DF57620A5}"/>
              </a:ext>
            </a:extLst>
          </p:cNvPr>
          <p:cNvSpPr>
            <a:spLocks noGrp="1"/>
          </p:cNvSpPr>
          <p:nvPr>
            <p:ph sz="half" idx="11"/>
          </p:nvPr>
        </p:nvSpPr>
        <p:spPr>
          <a:xfrm>
            <a:off x="8241610" y="1251034"/>
            <a:ext cx="3658730"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22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899" y="1251034"/>
            <a:ext cx="252661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89E4A8-07DF-A563-CAA2-4C3E2AF058F4}"/>
              </a:ext>
            </a:extLst>
          </p:cNvPr>
          <p:cNvSpPr>
            <a:spLocks noGrp="1"/>
          </p:cNvSpPr>
          <p:nvPr>
            <p:ph sz="half" idx="2"/>
          </p:nvPr>
        </p:nvSpPr>
        <p:spPr>
          <a:xfrm>
            <a:off x="9111343" y="1251034"/>
            <a:ext cx="279875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
        <p:nvSpPr>
          <p:cNvPr id="2" name="Content Placeholder 3">
            <a:extLst>
              <a:ext uri="{FF2B5EF4-FFF2-40B4-BE49-F238E27FC236}">
                <a16:creationId xmlns:a16="http://schemas.microsoft.com/office/drawing/2014/main" id="{1F349EB5-F78F-AA7C-DFF9-B5997194D98F}"/>
              </a:ext>
            </a:extLst>
          </p:cNvPr>
          <p:cNvSpPr>
            <a:spLocks noGrp="1"/>
          </p:cNvSpPr>
          <p:nvPr>
            <p:ph sz="half" idx="10"/>
          </p:nvPr>
        </p:nvSpPr>
        <p:spPr>
          <a:xfrm>
            <a:off x="6077481" y="1251034"/>
            <a:ext cx="279875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65E233ED-2D46-8222-F3BF-11D5DCFC57D2}"/>
              </a:ext>
            </a:extLst>
          </p:cNvPr>
          <p:cNvSpPr>
            <a:spLocks noGrp="1"/>
          </p:cNvSpPr>
          <p:nvPr>
            <p:ph sz="half" idx="11"/>
          </p:nvPr>
        </p:nvSpPr>
        <p:spPr>
          <a:xfrm>
            <a:off x="3043620" y="1251034"/>
            <a:ext cx="279875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266B2A0-EDCC-1201-0761-589FB8B03325}"/>
              </a:ext>
            </a:extLst>
          </p:cNvPr>
          <p:cNvCxnSpPr>
            <a:cxnSpLocks/>
          </p:cNvCxnSpPr>
          <p:nvPr userDrawn="1"/>
        </p:nvCxnSpPr>
        <p:spPr>
          <a:xfrm>
            <a:off x="2926067" y="1251034"/>
            <a:ext cx="0" cy="490511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8B310C3-970C-DC54-6C04-D2F0FA546463}"/>
              </a:ext>
            </a:extLst>
          </p:cNvPr>
          <p:cNvCxnSpPr>
            <a:cxnSpLocks/>
          </p:cNvCxnSpPr>
          <p:nvPr userDrawn="1"/>
        </p:nvCxnSpPr>
        <p:spPr>
          <a:xfrm>
            <a:off x="5959928" y="1251034"/>
            <a:ext cx="0" cy="49051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8FFE50-086E-955B-1185-A1DFBB01A9C0}"/>
              </a:ext>
            </a:extLst>
          </p:cNvPr>
          <p:cNvCxnSpPr>
            <a:cxnSpLocks/>
          </p:cNvCxnSpPr>
          <p:nvPr userDrawn="1"/>
        </p:nvCxnSpPr>
        <p:spPr>
          <a:xfrm>
            <a:off x="8993789" y="1251034"/>
            <a:ext cx="0" cy="490511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418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68F865F-91C5-126B-0643-41D6963CBFE4}"/>
              </a:ext>
            </a:extLst>
          </p:cNvPr>
          <p:cNvSpPr>
            <a:spLocks noGrp="1"/>
          </p:cNvSpPr>
          <p:nvPr>
            <p:ph sz="half" idx="10"/>
          </p:nvPr>
        </p:nvSpPr>
        <p:spPr>
          <a:xfrm>
            <a:off x="2693368"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07DE53D7-C66F-09EB-AEDB-30FC163C3C08}"/>
              </a:ext>
            </a:extLst>
          </p:cNvPr>
          <p:cNvSpPr>
            <a:spLocks noGrp="1"/>
          </p:cNvSpPr>
          <p:nvPr>
            <p:ph sz="half" idx="11"/>
          </p:nvPr>
        </p:nvSpPr>
        <p:spPr>
          <a:xfrm>
            <a:off x="5104836"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900"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cxnSp>
        <p:nvCxnSpPr>
          <p:cNvPr id="7" name="Straight Connector 6">
            <a:extLst>
              <a:ext uri="{FF2B5EF4-FFF2-40B4-BE49-F238E27FC236}">
                <a16:creationId xmlns:a16="http://schemas.microsoft.com/office/drawing/2014/main" id="{9266B2A0-EDCC-1201-0761-589FB8B03325}"/>
              </a:ext>
            </a:extLst>
          </p:cNvPr>
          <p:cNvCxnSpPr>
            <a:cxnSpLocks/>
          </p:cNvCxnSpPr>
          <p:nvPr userDrawn="1"/>
        </p:nvCxnSpPr>
        <p:spPr>
          <a:xfrm>
            <a:off x="2478799" y="2057672"/>
            <a:ext cx="0" cy="3291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8B310C3-970C-DC54-6C04-D2F0FA546463}"/>
              </a:ext>
            </a:extLst>
          </p:cNvPr>
          <p:cNvCxnSpPr>
            <a:cxnSpLocks/>
          </p:cNvCxnSpPr>
          <p:nvPr userDrawn="1"/>
        </p:nvCxnSpPr>
        <p:spPr>
          <a:xfrm>
            <a:off x="4890267" y="2057672"/>
            <a:ext cx="0" cy="3291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8FFE50-086E-955B-1185-A1DFBB01A9C0}"/>
              </a:ext>
            </a:extLst>
          </p:cNvPr>
          <p:cNvCxnSpPr>
            <a:cxnSpLocks/>
          </p:cNvCxnSpPr>
          <p:nvPr userDrawn="1"/>
        </p:nvCxnSpPr>
        <p:spPr>
          <a:xfrm>
            <a:off x="7301735" y="2057672"/>
            <a:ext cx="0" cy="3291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56EFA99-593D-AD7F-B455-9BAA6D3DD79F}"/>
              </a:ext>
            </a:extLst>
          </p:cNvPr>
          <p:cNvCxnSpPr>
            <a:cxnSpLocks/>
          </p:cNvCxnSpPr>
          <p:nvPr userDrawn="1"/>
        </p:nvCxnSpPr>
        <p:spPr>
          <a:xfrm>
            <a:off x="9713203" y="2057672"/>
            <a:ext cx="0" cy="329184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CF732B9A-D9F8-553E-39F7-E35F0DA5FC46}"/>
              </a:ext>
            </a:extLst>
          </p:cNvPr>
          <p:cNvSpPr>
            <a:spLocks noGrp="1"/>
          </p:cNvSpPr>
          <p:nvPr>
            <p:ph sz="half" idx="12"/>
          </p:nvPr>
        </p:nvSpPr>
        <p:spPr>
          <a:xfrm>
            <a:off x="7516304"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B0D59CB2-C86B-0ADD-BB37-7CEC2459353C}"/>
              </a:ext>
            </a:extLst>
          </p:cNvPr>
          <p:cNvSpPr>
            <a:spLocks noGrp="1"/>
          </p:cNvSpPr>
          <p:nvPr>
            <p:ph sz="half" idx="13"/>
          </p:nvPr>
        </p:nvSpPr>
        <p:spPr>
          <a:xfrm>
            <a:off x="9927769"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041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2A7AC6F6-42C6-8A35-5D94-B91F6EB23A2C}"/>
              </a:ext>
            </a:extLst>
          </p:cNvPr>
          <p:cNvSpPr>
            <a:spLocks noGrp="1"/>
          </p:cNvSpPr>
          <p:nvPr>
            <p:ph idx="10"/>
          </p:nvPr>
        </p:nvSpPr>
        <p:spPr>
          <a:xfrm>
            <a:off x="7876316" y="-36987"/>
            <a:ext cx="4734467" cy="719342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Content Placeholder 2">
            <a:extLst>
              <a:ext uri="{FF2B5EF4-FFF2-40B4-BE49-F238E27FC236}">
                <a16:creationId xmlns:a16="http://schemas.microsoft.com/office/drawing/2014/main" id="{11ED5A22-144B-0E1A-FB19-844FAF201927}"/>
              </a:ext>
            </a:extLst>
          </p:cNvPr>
          <p:cNvSpPr>
            <a:spLocks noGrp="1"/>
          </p:cNvSpPr>
          <p:nvPr>
            <p:ph sz="half" idx="1"/>
          </p:nvPr>
        </p:nvSpPr>
        <p:spPr>
          <a:xfrm>
            <a:off x="281899" y="1271844"/>
            <a:ext cx="542894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79E9AEA-6EEC-B563-1406-906439EFA013}"/>
              </a:ext>
            </a:extLst>
          </p:cNvPr>
          <p:cNvSpPr>
            <a:spLocks noGrp="1"/>
          </p:cNvSpPr>
          <p:nvPr>
            <p:ph type="title" hasCustomPrompt="1"/>
          </p:nvPr>
        </p:nvSpPr>
        <p:spPr>
          <a:xfrm>
            <a:off x="281901" y="223835"/>
            <a:ext cx="6995199" cy="781051"/>
          </a:xfrm>
          <a:prstGeom prst="rect">
            <a:avLst/>
          </a:prstGeom>
        </p:spPr>
        <p:txBody>
          <a:bodyPr/>
          <a:lstStyle>
            <a:lvl1pPr>
              <a:defRPr b="1"/>
            </a:lvl1pPr>
          </a:lstStyle>
          <a:p>
            <a:r>
              <a:rPr lang="en-US"/>
              <a:t>CLICK TO EDIT MASTER</a:t>
            </a:r>
          </a:p>
        </p:txBody>
      </p:sp>
      <p:sp>
        <p:nvSpPr>
          <p:cNvPr id="13" name="Rectangle 12">
            <a:extLst>
              <a:ext uri="{FF2B5EF4-FFF2-40B4-BE49-F238E27FC236}">
                <a16:creationId xmlns:a16="http://schemas.microsoft.com/office/drawing/2014/main" id="{C1ACA225-300B-79B5-7446-1F1C957B570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30182F1B-F0FF-DACD-74DF-2287934C66EB}"/>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grpSp>
        <p:nvGrpSpPr>
          <p:cNvPr id="18" name="Group 17">
            <a:extLst>
              <a:ext uri="{FF2B5EF4-FFF2-40B4-BE49-F238E27FC236}">
                <a16:creationId xmlns:a16="http://schemas.microsoft.com/office/drawing/2014/main" id="{A109FE6C-1D86-470C-D57D-11DD5DF76D7C}"/>
              </a:ext>
            </a:extLst>
          </p:cNvPr>
          <p:cNvGrpSpPr/>
          <p:nvPr userDrawn="1"/>
        </p:nvGrpSpPr>
        <p:grpSpPr>
          <a:xfrm>
            <a:off x="6096000" y="-701461"/>
            <a:ext cx="3556078" cy="8565722"/>
            <a:chOff x="2759659" y="-3225609"/>
            <a:chExt cx="5443005" cy="13110867"/>
          </a:xfrm>
        </p:grpSpPr>
        <p:grpSp>
          <p:nvGrpSpPr>
            <p:cNvPr id="3" name="Group 2">
              <a:extLst>
                <a:ext uri="{FF2B5EF4-FFF2-40B4-BE49-F238E27FC236}">
                  <a16:creationId xmlns:a16="http://schemas.microsoft.com/office/drawing/2014/main" id="{3E9C508D-911F-4929-45E2-6B3F54596298}"/>
                </a:ext>
              </a:extLst>
            </p:cNvPr>
            <p:cNvGrpSpPr/>
            <p:nvPr userDrawn="1"/>
          </p:nvGrpSpPr>
          <p:grpSpPr>
            <a:xfrm rot="10799999">
              <a:off x="2759659" y="4341221"/>
              <a:ext cx="5443005" cy="4805153"/>
              <a:chOff x="0" y="-6350"/>
              <a:chExt cx="812800" cy="717550"/>
            </a:xfrm>
          </p:grpSpPr>
          <p:sp>
            <p:nvSpPr>
              <p:cNvPr id="15" name="Freeform 6">
                <a:extLst>
                  <a:ext uri="{FF2B5EF4-FFF2-40B4-BE49-F238E27FC236}">
                    <a16:creationId xmlns:a16="http://schemas.microsoft.com/office/drawing/2014/main" id="{8C327301-B297-DD95-13B4-AB2C7003936D}"/>
                  </a:ext>
                </a:extLst>
              </p:cNvPr>
              <p:cNvSpPr/>
              <p:nvPr userDrawn="1"/>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chemeClr val="accent3"/>
              </a:solidFill>
            </p:spPr>
            <p:txBody>
              <a:bodyPr/>
              <a:lstStyle/>
              <a:p>
                <a:endParaRPr lang="en-US"/>
              </a:p>
            </p:txBody>
          </p:sp>
          <p:sp>
            <p:nvSpPr>
              <p:cNvPr id="16" name="TextBox 7">
                <a:extLst>
                  <a:ext uri="{FF2B5EF4-FFF2-40B4-BE49-F238E27FC236}">
                    <a16:creationId xmlns:a16="http://schemas.microsoft.com/office/drawing/2014/main" id="{E62E0E9A-E7CB-08C1-90FE-8642C894DE4D}"/>
                  </a:ext>
                </a:extLst>
              </p:cNvPr>
              <p:cNvSpPr txBox="1"/>
              <p:nvPr userDrawn="1"/>
            </p:nvSpPr>
            <p:spPr>
              <a:xfrm>
                <a:off x="127000" y="-6350"/>
                <a:ext cx="558800" cy="3873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4" name="Group 3">
              <a:extLst>
                <a:ext uri="{FF2B5EF4-FFF2-40B4-BE49-F238E27FC236}">
                  <a16:creationId xmlns:a16="http://schemas.microsoft.com/office/drawing/2014/main" id="{19D7C2A5-A70E-9D5B-3431-78A32BFB0123}"/>
                </a:ext>
              </a:extLst>
            </p:cNvPr>
            <p:cNvGrpSpPr/>
            <p:nvPr userDrawn="1"/>
          </p:nvGrpSpPr>
          <p:grpSpPr>
            <a:xfrm rot="-1772257">
              <a:off x="5460148" y="2205425"/>
              <a:ext cx="1688777" cy="7679833"/>
              <a:chOff x="0" y="-57150"/>
              <a:chExt cx="444781" cy="2022672"/>
            </a:xfrm>
          </p:grpSpPr>
          <p:sp>
            <p:nvSpPr>
              <p:cNvPr id="8" name="Freeform 11">
                <a:extLst>
                  <a:ext uri="{FF2B5EF4-FFF2-40B4-BE49-F238E27FC236}">
                    <a16:creationId xmlns:a16="http://schemas.microsoft.com/office/drawing/2014/main" id="{FDC105A6-0E5B-D43A-EDB4-EC170F7F8962}"/>
                  </a:ext>
                </a:extLst>
              </p:cNvPr>
              <p:cNvSpPr/>
              <p:nvPr userDrawn="1"/>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003D60"/>
              </a:solidFill>
            </p:spPr>
            <p:txBody>
              <a:bodyPr/>
              <a:lstStyle/>
              <a:p>
                <a:endParaRPr lang="en-US"/>
              </a:p>
            </p:txBody>
          </p:sp>
          <p:sp>
            <p:nvSpPr>
              <p:cNvPr id="9" name="TextBox 12">
                <a:extLst>
                  <a:ext uri="{FF2B5EF4-FFF2-40B4-BE49-F238E27FC236}">
                    <a16:creationId xmlns:a16="http://schemas.microsoft.com/office/drawing/2014/main" id="{04E9B440-B5D2-C120-CF8A-07976217056C}"/>
                  </a:ext>
                </a:extLst>
              </p:cNvPr>
              <p:cNvSpPr txBox="1"/>
              <p:nvPr userDrawn="1"/>
            </p:nvSpPr>
            <p:spPr>
              <a:xfrm>
                <a:off x="0" y="-57150"/>
                <a:ext cx="444781" cy="202267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5" name="Group 4">
              <a:extLst>
                <a:ext uri="{FF2B5EF4-FFF2-40B4-BE49-F238E27FC236}">
                  <a16:creationId xmlns:a16="http://schemas.microsoft.com/office/drawing/2014/main" id="{DD867FA1-B727-F5A9-006A-0CA48E815C92}"/>
                </a:ext>
              </a:extLst>
            </p:cNvPr>
            <p:cNvGrpSpPr/>
            <p:nvPr userDrawn="1"/>
          </p:nvGrpSpPr>
          <p:grpSpPr>
            <a:xfrm rot="997894">
              <a:off x="4738222" y="-3225609"/>
              <a:ext cx="1896148" cy="6946337"/>
              <a:chOff x="0" y="-57150"/>
              <a:chExt cx="499397" cy="1829488"/>
            </a:xfrm>
          </p:grpSpPr>
          <p:sp>
            <p:nvSpPr>
              <p:cNvPr id="6" name="Freeform 20">
                <a:extLst>
                  <a:ext uri="{FF2B5EF4-FFF2-40B4-BE49-F238E27FC236}">
                    <a16:creationId xmlns:a16="http://schemas.microsoft.com/office/drawing/2014/main" id="{8B1B70BB-00C3-5DC0-BEF9-337F1A5FF236}"/>
                  </a:ext>
                </a:extLst>
              </p:cNvPr>
              <p:cNvSpPr/>
              <p:nvPr userDrawn="1"/>
            </p:nvSpPr>
            <p:spPr>
              <a:xfrm>
                <a:off x="0" y="0"/>
                <a:ext cx="499397" cy="1772338"/>
              </a:xfrm>
              <a:custGeom>
                <a:avLst/>
                <a:gdLst/>
                <a:ahLst/>
                <a:cxnLst/>
                <a:rect l="l" t="t" r="r" b="b"/>
                <a:pathLst>
                  <a:path w="499397" h="1772338">
                    <a:moveTo>
                      <a:pt x="0" y="0"/>
                    </a:moveTo>
                    <a:lnTo>
                      <a:pt x="499397" y="0"/>
                    </a:lnTo>
                    <a:lnTo>
                      <a:pt x="499397" y="1772338"/>
                    </a:lnTo>
                    <a:lnTo>
                      <a:pt x="0" y="1772338"/>
                    </a:lnTo>
                    <a:close/>
                  </a:path>
                </a:pathLst>
              </a:custGeom>
              <a:solidFill>
                <a:srgbClr val="003D60"/>
              </a:solidFill>
            </p:spPr>
            <p:txBody>
              <a:bodyPr/>
              <a:lstStyle/>
              <a:p>
                <a:endParaRPr lang="en-US"/>
              </a:p>
            </p:txBody>
          </p:sp>
          <p:sp>
            <p:nvSpPr>
              <p:cNvPr id="7" name="TextBox 21">
                <a:extLst>
                  <a:ext uri="{FF2B5EF4-FFF2-40B4-BE49-F238E27FC236}">
                    <a16:creationId xmlns:a16="http://schemas.microsoft.com/office/drawing/2014/main" id="{F46E8BA3-D24F-C548-0112-7E8A1039156F}"/>
                  </a:ext>
                </a:extLst>
              </p:cNvPr>
              <p:cNvSpPr txBox="1"/>
              <p:nvPr userDrawn="1"/>
            </p:nvSpPr>
            <p:spPr>
              <a:xfrm>
                <a:off x="0" y="-57150"/>
                <a:ext cx="499397" cy="182948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spTree>
    <p:extLst>
      <p:ext uri="{BB962C8B-B14F-4D97-AF65-F5344CB8AC3E}">
        <p14:creationId xmlns:p14="http://schemas.microsoft.com/office/powerpoint/2010/main" val="166591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5727A1-F735-07D5-8CE6-6AD6A163F6FF}"/>
              </a:ext>
            </a:extLst>
          </p:cNvPr>
          <p:cNvSpPr/>
          <p:nvPr userDrawn="1"/>
        </p:nvSpPr>
        <p:spPr>
          <a:xfrm>
            <a:off x="-166254" y="6330142"/>
            <a:ext cx="12477404"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73D0E999-9043-EEFC-1EC2-BB5B1EDC64B2}"/>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379505485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52" r:id="rId5"/>
    <p:sldLayoutId id="2147483661" r:id="rId6"/>
    <p:sldLayoutId id="2147483660" r:id="rId7"/>
    <p:sldLayoutId id="2147483662" r:id="rId8"/>
    <p:sldLayoutId id="2147483653" r:id="rId9"/>
    <p:sldLayoutId id="2147483654" r:id="rId10"/>
    <p:sldLayoutId id="2147483665" r:id="rId11"/>
    <p:sldLayoutId id="2147483664" r:id="rId12"/>
    <p:sldLayoutId id="2147483663" r:id="rId13"/>
    <p:sldLayoutId id="2147483655" r:id="rId14"/>
    <p:sldLayoutId id="2147483656" r:id="rId15"/>
    <p:sldLayoutId id="2147483657" r:id="rId16"/>
    <p:sldLayoutId id="2147483658" r:id="rId17"/>
    <p:sldLayoutId id="2147483659" r:id="rId18"/>
    <p:sldLayoutId id="214748370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28.svg"/><Relationship Id="rId5" Type="http://schemas.openxmlformats.org/officeDocument/2006/relationships/diagramQuickStyle" Target="../diagrams/quickStyle1.xml"/><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sv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7D9B0-A6BE-0144-1349-977F8482B3D9}"/>
              </a:ext>
            </a:extLst>
          </p:cNvPr>
          <p:cNvSpPr>
            <a:spLocks noGrp="1"/>
          </p:cNvSpPr>
          <p:nvPr>
            <p:ph type="ctrTitle"/>
          </p:nvPr>
        </p:nvSpPr>
        <p:spPr>
          <a:xfrm>
            <a:off x="378069" y="1921036"/>
            <a:ext cx="8950569" cy="2387600"/>
          </a:xfrm>
        </p:spPr>
        <p:txBody>
          <a:bodyPr/>
          <a:lstStyle/>
          <a:p>
            <a:r>
              <a:rPr lang="en-US" sz="5400" dirty="0"/>
              <a:t>Kansas Water Plan Implementation</a:t>
            </a:r>
          </a:p>
        </p:txBody>
      </p:sp>
      <p:sp>
        <p:nvSpPr>
          <p:cNvPr id="3" name="Subtitle 2">
            <a:extLst>
              <a:ext uri="{FF2B5EF4-FFF2-40B4-BE49-F238E27FC236}">
                <a16:creationId xmlns:a16="http://schemas.microsoft.com/office/drawing/2014/main" id="{9B3CDA4F-9DAF-1C3E-1ACD-7566DC8E21AF}"/>
              </a:ext>
            </a:extLst>
          </p:cNvPr>
          <p:cNvSpPr>
            <a:spLocks noGrp="1"/>
          </p:cNvSpPr>
          <p:nvPr>
            <p:ph type="subTitle" idx="1"/>
          </p:nvPr>
        </p:nvSpPr>
        <p:spPr/>
        <p:txBody>
          <a:bodyPr/>
          <a:lstStyle/>
          <a:p>
            <a:r>
              <a:rPr lang="en-US" dirty="0"/>
              <a:t>Kansas Water Authority</a:t>
            </a:r>
          </a:p>
          <a:p>
            <a:r>
              <a:rPr lang="en-US" dirty="0"/>
              <a:t>August 2024</a:t>
            </a:r>
          </a:p>
          <a:p>
            <a:endParaRPr lang="en-US" dirty="0"/>
          </a:p>
        </p:txBody>
      </p:sp>
      <p:pic>
        <p:nvPicPr>
          <p:cNvPr id="4" name="Graphic 3">
            <a:extLst>
              <a:ext uri="{FF2B5EF4-FFF2-40B4-BE49-F238E27FC236}">
                <a16:creationId xmlns:a16="http://schemas.microsoft.com/office/drawing/2014/main" id="{E29FE345-DB96-E8B5-DCF6-61A98E251C8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815481" y="4548891"/>
            <a:ext cx="1671860" cy="1671860"/>
          </a:xfrm>
          <a:prstGeom prst="rect">
            <a:avLst/>
          </a:prstGeom>
        </p:spPr>
      </p:pic>
    </p:spTree>
    <p:extLst>
      <p:ext uri="{BB962C8B-B14F-4D97-AF65-F5344CB8AC3E}">
        <p14:creationId xmlns:p14="http://schemas.microsoft.com/office/powerpoint/2010/main" val="151506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CD7D-296C-E7EE-850A-A6756B06A743}"/>
              </a:ext>
            </a:extLst>
          </p:cNvPr>
          <p:cNvSpPr>
            <a:spLocks noGrp="1"/>
          </p:cNvSpPr>
          <p:nvPr>
            <p:ph type="title"/>
          </p:nvPr>
        </p:nvSpPr>
        <p:spPr/>
        <p:txBody>
          <a:bodyPr/>
          <a:lstStyle/>
          <a:p>
            <a:r>
              <a:rPr lang="en-US"/>
              <a:t>Consensus Overarching Takeaways from Kansans</a:t>
            </a:r>
          </a:p>
        </p:txBody>
      </p:sp>
      <p:sp>
        <p:nvSpPr>
          <p:cNvPr id="3" name="Content Placeholder 2">
            <a:extLst>
              <a:ext uri="{FF2B5EF4-FFF2-40B4-BE49-F238E27FC236}">
                <a16:creationId xmlns:a16="http://schemas.microsoft.com/office/drawing/2014/main" id="{85062E45-DBBA-1A84-CA60-45BF8BEB0EF6}"/>
              </a:ext>
            </a:extLst>
          </p:cNvPr>
          <p:cNvSpPr>
            <a:spLocks noGrp="1"/>
          </p:cNvSpPr>
          <p:nvPr>
            <p:ph idx="1"/>
          </p:nvPr>
        </p:nvSpPr>
        <p:spPr>
          <a:xfrm>
            <a:off x="429208" y="1281341"/>
            <a:ext cx="11184294" cy="4905116"/>
          </a:xfrm>
        </p:spPr>
        <p:txBody>
          <a:bodyPr/>
          <a:lstStyle/>
          <a:p>
            <a:r>
              <a:rPr lang="en-US" dirty="0"/>
              <a:t>We have serious water challenges and </a:t>
            </a:r>
            <a:r>
              <a:rPr lang="en-US" b="1" dirty="0"/>
              <a:t>the time to </a:t>
            </a:r>
            <a:r>
              <a:rPr lang="en-US" b="1" u="sng" dirty="0"/>
              <a:t>act</a:t>
            </a:r>
            <a:r>
              <a:rPr lang="en-US" b="1" dirty="0"/>
              <a:t> is now.</a:t>
            </a:r>
          </a:p>
          <a:p>
            <a:pPr lvl="1"/>
            <a:r>
              <a:rPr lang="en-US" dirty="0"/>
              <a:t>We have a vision, now is time for implementation.</a:t>
            </a:r>
          </a:p>
          <a:p>
            <a:endParaRPr lang="en-US" dirty="0"/>
          </a:p>
          <a:p>
            <a:r>
              <a:rPr lang="en-US" dirty="0"/>
              <a:t>We are </a:t>
            </a:r>
            <a:r>
              <a:rPr lang="en-US" b="1" u="sng" dirty="0"/>
              <a:t>all connected</a:t>
            </a:r>
            <a:r>
              <a:rPr lang="en-US" b="1" dirty="0"/>
              <a:t> by our water issues</a:t>
            </a:r>
            <a:r>
              <a:rPr lang="en-US" dirty="0"/>
              <a:t>, what happens in the western portion of the state impacts the east and vice versa.  </a:t>
            </a:r>
          </a:p>
          <a:p>
            <a:endParaRPr lang="en-US" dirty="0"/>
          </a:p>
          <a:p>
            <a:r>
              <a:rPr lang="en-US" dirty="0"/>
              <a:t>Clean, secure, accessible water is an </a:t>
            </a:r>
            <a:r>
              <a:rPr lang="en-US" b="1" u="sng" dirty="0"/>
              <a:t>economic necessity</a:t>
            </a:r>
            <a:r>
              <a:rPr lang="en-US" b="1" dirty="0"/>
              <a:t>.</a:t>
            </a:r>
          </a:p>
          <a:p>
            <a:endParaRPr lang="en-US" b="1" dirty="0"/>
          </a:p>
          <a:p>
            <a:r>
              <a:rPr lang="en-US" b="1" u="sng" dirty="0"/>
              <a:t>Local input</a:t>
            </a:r>
            <a:r>
              <a:rPr lang="en-US" b="1" dirty="0"/>
              <a:t> </a:t>
            </a:r>
            <a:r>
              <a:rPr lang="en-US" dirty="0"/>
              <a:t>to inform decisions is critical.</a:t>
            </a:r>
          </a:p>
          <a:p>
            <a:pPr marL="0" indent="0">
              <a:buNone/>
            </a:pPr>
            <a:endParaRPr lang="en-US" dirty="0"/>
          </a:p>
        </p:txBody>
      </p:sp>
    </p:spTree>
    <p:extLst>
      <p:ext uri="{BB962C8B-B14F-4D97-AF65-F5344CB8AC3E}">
        <p14:creationId xmlns:p14="http://schemas.microsoft.com/office/powerpoint/2010/main" val="363987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CD7D-296C-E7EE-850A-A6756B06A743}"/>
              </a:ext>
            </a:extLst>
          </p:cNvPr>
          <p:cNvSpPr>
            <a:spLocks noGrp="1"/>
          </p:cNvSpPr>
          <p:nvPr>
            <p:ph type="title"/>
          </p:nvPr>
        </p:nvSpPr>
        <p:spPr/>
        <p:txBody>
          <a:bodyPr/>
          <a:lstStyle/>
          <a:p>
            <a:r>
              <a:rPr lang="en-US" dirty="0"/>
              <a:t>Kansans' suggestions for how we can improve…</a:t>
            </a:r>
          </a:p>
        </p:txBody>
      </p:sp>
      <p:sp>
        <p:nvSpPr>
          <p:cNvPr id="3" name="Content Placeholder 2">
            <a:extLst>
              <a:ext uri="{FF2B5EF4-FFF2-40B4-BE49-F238E27FC236}">
                <a16:creationId xmlns:a16="http://schemas.microsoft.com/office/drawing/2014/main" id="{85062E45-DBBA-1A84-CA60-45BF8BEB0EF6}"/>
              </a:ext>
            </a:extLst>
          </p:cNvPr>
          <p:cNvSpPr>
            <a:spLocks noGrp="1"/>
          </p:cNvSpPr>
          <p:nvPr>
            <p:ph idx="1"/>
          </p:nvPr>
        </p:nvSpPr>
        <p:spPr>
          <a:xfrm>
            <a:off x="281902" y="1169210"/>
            <a:ext cx="11910098" cy="4223884"/>
          </a:xfrm>
        </p:spPr>
        <p:txBody>
          <a:bodyPr/>
          <a:lstStyle/>
          <a:p>
            <a:r>
              <a:rPr lang="en-US" b="1" u="sng" dirty="0"/>
              <a:t>Streamline</a:t>
            </a:r>
            <a:r>
              <a:rPr lang="en-US" dirty="0"/>
              <a:t> state agency water </a:t>
            </a:r>
            <a:r>
              <a:rPr lang="en-US" b="1" u="sng" dirty="0"/>
              <a:t>programs</a:t>
            </a:r>
            <a:r>
              <a:rPr lang="en-US" b="1" dirty="0"/>
              <a:t> </a:t>
            </a:r>
            <a:r>
              <a:rPr lang="en-US" dirty="0"/>
              <a:t>to make them easier to use and more efficient</a:t>
            </a:r>
          </a:p>
          <a:p>
            <a:endParaRPr lang="en-US" sz="900" dirty="0"/>
          </a:p>
          <a:p>
            <a:r>
              <a:rPr lang="en-US" dirty="0"/>
              <a:t>Implement a more </a:t>
            </a:r>
            <a:r>
              <a:rPr lang="en-US" b="1" u="sng" dirty="0"/>
              <a:t>proactive approach</a:t>
            </a:r>
            <a:r>
              <a:rPr lang="en-US" b="1" dirty="0"/>
              <a:t> </a:t>
            </a:r>
            <a:r>
              <a:rPr lang="en-US" dirty="0"/>
              <a:t>to water infrastructure projects</a:t>
            </a:r>
          </a:p>
          <a:p>
            <a:endParaRPr lang="en-US" sz="900" dirty="0"/>
          </a:p>
          <a:p>
            <a:r>
              <a:rPr lang="en-US" b="1" u="sng" dirty="0"/>
              <a:t>Increase awareness</a:t>
            </a:r>
            <a:r>
              <a:rPr lang="en-US" b="1" dirty="0"/>
              <a:t> </a:t>
            </a:r>
            <a:r>
              <a:rPr lang="en-US" dirty="0"/>
              <a:t>of the immediate need to conserve water in portions of the state</a:t>
            </a:r>
          </a:p>
          <a:p>
            <a:endParaRPr lang="en-US" sz="900" dirty="0"/>
          </a:p>
          <a:p>
            <a:r>
              <a:rPr lang="en-US" dirty="0"/>
              <a:t>Addressing </a:t>
            </a:r>
            <a:r>
              <a:rPr lang="en-US" b="1" u="sng" dirty="0"/>
              <a:t>shortages of staff and building additional expertise</a:t>
            </a:r>
            <a:r>
              <a:rPr lang="en-US" b="1" dirty="0"/>
              <a:t> </a:t>
            </a:r>
            <a:r>
              <a:rPr lang="en-US" dirty="0"/>
              <a:t>at state agencies</a:t>
            </a:r>
          </a:p>
          <a:p>
            <a:endParaRPr lang="en-US" sz="800" dirty="0"/>
          </a:p>
          <a:p>
            <a:r>
              <a:rPr lang="en-US" dirty="0"/>
              <a:t>Need a </a:t>
            </a:r>
            <a:r>
              <a:rPr lang="en-US" b="1" u="sng" dirty="0"/>
              <a:t>sustainable investment strategy</a:t>
            </a:r>
            <a:r>
              <a:rPr lang="en-US" b="1" dirty="0"/>
              <a:t> </a:t>
            </a:r>
            <a:r>
              <a:rPr lang="en-US" dirty="0"/>
              <a:t>that will last several generations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66391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4920A-AE57-38DB-73CC-78B9D4340F90}"/>
              </a:ext>
            </a:extLst>
          </p:cNvPr>
          <p:cNvSpPr>
            <a:spLocks noGrp="1"/>
          </p:cNvSpPr>
          <p:nvPr>
            <p:ph type="title"/>
          </p:nvPr>
        </p:nvSpPr>
        <p:spPr/>
        <p:txBody>
          <a:bodyPr/>
          <a:lstStyle/>
          <a:p>
            <a:r>
              <a:rPr lang="en-US" dirty="0"/>
              <a:t>Ag Industry Webinar Takeaways</a:t>
            </a:r>
          </a:p>
        </p:txBody>
      </p:sp>
      <p:sp>
        <p:nvSpPr>
          <p:cNvPr id="5" name="Text Placeholder 4">
            <a:extLst>
              <a:ext uri="{FF2B5EF4-FFF2-40B4-BE49-F238E27FC236}">
                <a16:creationId xmlns:a16="http://schemas.microsoft.com/office/drawing/2014/main" id="{CBF7F562-096B-A135-DB0F-1625CEFCD8FC}"/>
              </a:ext>
            </a:extLst>
          </p:cNvPr>
          <p:cNvSpPr>
            <a:spLocks noGrp="1"/>
          </p:cNvSpPr>
          <p:nvPr>
            <p:ph type="body" idx="1"/>
          </p:nvPr>
        </p:nvSpPr>
        <p:spPr/>
        <p:txBody>
          <a:bodyPr/>
          <a:lstStyle/>
          <a:p>
            <a:r>
              <a:rPr lang="en-US" dirty="0"/>
              <a:t>Additional Stakeholder Outreach following Summer Local Consult</a:t>
            </a:r>
          </a:p>
        </p:txBody>
      </p:sp>
    </p:spTree>
    <p:extLst>
      <p:ext uri="{BB962C8B-B14F-4D97-AF65-F5344CB8AC3E}">
        <p14:creationId xmlns:p14="http://schemas.microsoft.com/office/powerpoint/2010/main" val="309523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3048C-E6AA-6D70-512E-15EFFCB3184D}"/>
              </a:ext>
            </a:extLst>
          </p:cNvPr>
          <p:cNvSpPr>
            <a:spLocks noGrp="1"/>
          </p:cNvSpPr>
          <p:nvPr>
            <p:ph type="title"/>
          </p:nvPr>
        </p:nvSpPr>
        <p:spPr/>
        <p:txBody>
          <a:bodyPr/>
          <a:lstStyle/>
          <a:p>
            <a:r>
              <a:rPr lang="en-US" dirty="0"/>
              <a:t>200+ Participants in the Ag Webinar</a:t>
            </a:r>
          </a:p>
        </p:txBody>
      </p:sp>
      <p:graphicFrame>
        <p:nvGraphicFramePr>
          <p:cNvPr id="6" name="Chart 5">
            <a:extLst>
              <a:ext uri="{FF2B5EF4-FFF2-40B4-BE49-F238E27FC236}">
                <a16:creationId xmlns:a16="http://schemas.microsoft.com/office/drawing/2014/main" id="{68F9646E-CD72-5CEC-3CDA-0D3BE302CE26}"/>
              </a:ext>
            </a:extLst>
          </p:cNvPr>
          <p:cNvGraphicFramePr>
            <a:graphicFrameLocks/>
          </p:cNvGraphicFramePr>
          <p:nvPr>
            <p:extLst>
              <p:ext uri="{D42A27DB-BD31-4B8C-83A1-F6EECF244321}">
                <p14:modId xmlns:p14="http://schemas.microsoft.com/office/powerpoint/2010/main" val="2432873013"/>
              </p:ext>
            </p:extLst>
          </p:nvPr>
        </p:nvGraphicFramePr>
        <p:xfrm>
          <a:off x="0" y="1636295"/>
          <a:ext cx="7291137" cy="4174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8393E57-739E-48B2-CFFD-3E5435A7886C}"/>
              </a:ext>
            </a:extLst>
          </p:cNvPr>
          <p:cNvGraphicFramePr>
            <a:graphicFrameLocks/>
          </p:cNvGraphicFramePr>
          <p:nvPr>
            <p:extLst>
              <p:ext uri="{D42A27DB-BD31-4B8C-83A1-F6EECF244321}">
                <p14:modId xmlns:p14="http://schemas.microsoft.com/office/powerpoint/2010/main" val="2517942271"/>
              </p:ext>
            </p:extLst>
          </p:nvPr>
        </p:nvGraphicFramePr>
        <p:xfrm>
          <a:off x="7692190" y="1913021"/>
          <a:ext cx="45847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42BAA611-96D3-FD55-E7BC-0434DF8607AD}"/>
              </a:ext>
            </a:extLst>
          </p:cNvPr>
          <p:cNvCxnSpPr/>
          <p:nvPr/>
        </p:nvCxnSpPr>
        <p:spPr>
          <a:xfrm>
            <a:off x="7916779" y="1744579"/>
            <a:ext cx="0" cy="428324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5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8595-92DE-9A89-9B63-26607EBCE27E}"/>
              </a:ext>
            </a:extLst>
          </p:cNvPr>
          <p:cNvSpPr>
            <a:spLocks noGrp="1"/>
          </p:cNvSpPr>
          <p:nvPr>
            <p:ph type="title"/>
          </p:nvPr>
        </p:nvSpPr>
        <p:spPr/>
        <p:txBody>
          <a:bodyPr/>
          <a:lstStyle/>
          <a:p>
            <a:r>
              <a:rPr lang="en-US" dirty="0"/>
              <a:t>Geographical Location of Participants</a:t>
            </a:r>
          </a:p>
        </p:txBody>
      </p:sp>
      <p:pic>
        <p:nvPicPr>
          <p:cNvPr id="3" name="Picture 2">
            <a:extLst>
              <a:ext uri="{FF2B5EF4-FFF2-40B4-BE49-F238E27FC236}">
                <a16:creationId xmlns:a16="http://schemas.microsoft.com/office/drawing/2014/main" id="{C41551C8-309D-A7BB-510C-6BFD89098D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5" t="3230" r="1399" b="17880"/>
          <a:stretch/>
        </p:blipFill>
        <p:spPr bwMode="auto">
          <a:xfrm>
            <a:off x="366122" y="1574120"/>
            <a:ext cx="8142023" cy="4267450"/>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3802AAB-B421-FEB5-1CE9-2DA7DBC384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8903" y="1574120"/>
            <a:ext cx="2385160" cy="3709760"/>
          </a:xfrm>
          <a:prstGeom prst="rect">
            <a:avLst/>
          </a:prstGeom>
          <a:noFill/>
        </p:spPr>
      </p:pic>
    </p:spTree>
    <p:extLst>
      <p:ext uri="{BB962C8B-B14F-4D97-AF65-F5344CB8AC3E}">
        <p14:creationId xmlns:p14="http://schemas.microsoft.com/office/powerpoint/2010/main" val="23959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404C-D311-2D86-49BF-AF4CF9F402BF}"/>
              </a:ext>
            </a:extLst>
          </p:cNvPr>
          <p:cNvSpPr>
            <a:spLocks noGrp="1"/>
          </p:cNvSpPr>
          <p:nvPr>
            <p:ph type="title" idx="4294967295"/>
          </p:nvPr>
        </p:nvSpPr>
        <p:spPr>
          <a:xfrm>
            <a:off x="565150" y="356186"/>
            <a:ext cx="11626850" cy="781050"/>
          </a:xfrm>
          <a:prstGeom prst="rect">
            <a:avLst/>
          </a:prstGeom>
        </p:spPr>
        <p:txBody>
          <a:bodyPr/>
          <a:lstStyle/>
          <a:p>
            <a:r>
              <a:rPr lang="en-US" b="1" dirty="0"/>
              <a:t>Majority of grain producers want their children or grandchildren to take over their operation</a:t>
            </a:r>
          </a:p>
        </p:txBody>
      </p:sp>
      <p:graphicFrame>
        <p:nvGraphicFramePr>
          <p:cNvPr id="3" name="Chart 2">
            <a:extLst>
              <a:ext uri="{FF2B5EF4-FFF2-40B4-BE49-F238E27FC236}">
                <a16:creationId xmlns:a16="http://schemas.microsoft.com/office/drawing/2014/main" id="{6D85EFDC-6712-6B17-473E-352331697C22}"/>
              </a:ext>
            </a:extLst>
          </p:cNvPr>
          <p:cNvGraphicFramePr/>
          <p:nvPr>
            <p:extLst>
              <p:ext uri="{D42A27DB-BD31-4B8C-83A1-F6EECF244321}">
                <p14:modId xmlns:p14="http://schemas.microsoft.com/office/powerpoint/2010/main" val="2135142555"/>
              </p:ext>
            </p:extLst>
          </p:nvPr>
        </p:nvGraphicFramePr>
        <p:xfrm>
          <a:off x="817010" y="2063199"/>
          <a:ext cx="9975315" cy="40007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309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8AC9-C75F-AC4F-881E-EE7E9E26A8CF}"/>
              </a:ext>
            </a:extLst>
          </p:cNvPr>
          <p:cNvSpPr>
            <a:spLocks noGrp="1"/>
          </p:cNvSpPr>
          <p:nvPr>
            <p:ph type="title"/>
          </p:nvPr>
        </p:nvSpPr>
        <p:spPr/>
        <p:txBody>
          <a:bodyPr/>
          <a:lstStyle/>
          <a:p>
            <a:r>
              <a:rPr lang="en-US" dirty="0"/>
              <a:t>Purpose of the webinar</a:t>
            </a:r>
          </a:p>
        </p:txBody>
      </p:sp>
      <p:sp>
        <p:nvSpPr>
          <p:cNvPr id="3" name="Content Placeholder 2">
            <a:extLst>
              <a:ext uri="{FF2B5EF4-FFF2-40B4-BE49-F238E27FC236}">
                <a16:creationId xmlns:a16="http://schemas.microsoft.com/office/drawing/2014/main" id="{2DC3DFB6-FD0D-4CB3-991B-4B6538BCD5D0}"/>
              </a:ext>
            </a:extLst>
          </p:cNvPr>
          <p:cNvSpPr>
            <a:spLocks noGrp="1"/>
          </p:cNvSpPr>
          <p:nvPr>
            <p:ph idx="1"/>
          </p:nvPr>
        </p:nvSpPr>
        <p:spPr/>
        <p:txBody>
          <a:bodyPr/>
          <a:lstStyle/>
          <a:p>
            <a:r>
              <a:rPr lang="en-US" dirty="0"/>
              <a:t>Local consult meetings held during harvest in portions of the state making it difficult for producers to participate.</a:t>
            </a:r>
          </a:p>
          <a:p>
            <a:endParaRPr lang="en-US" dirty="0"/>
          </a:p>
          <a:p>
            <a:r>
              <a:rPr lang="en-US" dirty="0"/>
              <a:t>Webinar offered a way to get additional input directly from ag industry</a:t>
            </a:r>
          </a:p>
          <a:p>
            <a:endParaRPr lang="en-US" dirty="0"/>
          </a:p>
          <a:p>
            <a:r>
              <a:rPr lang="en-US" dirty="0"/>
              <a:t>Implementation team also used this as opportunity to advance the discussion from round 1 and offer some new material and targeted questions for this audience</a:t>
            </a:r>
          </a:p>
        </p:txBody>
      </p:sp>
    </p:spTree>
    <p:extLst>
      <p:ext uri="{BB962C8B-B14F-4D97-AF65-F5344CB8AC3E}">
        <p14:creationId xmlns:p14="http://schemas.microsoft.com/office/powerpoint/2010/main" val="174233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B75319-88DC-F360-18DE-D600BCC44953}"/>
              </a:ext>
            </a:extLst>
          </p:cNvPr>
          <p:cNvSpPr>
            <a:spLocks noGrp="1"/>
          </p:cNvSpPr>
          <p:nvPr>
            <p:ph type="title"/>
          </p:nvPr>
        </p:nvSpPr>
        <p:spPr>
          <a:xfrm>
            <a:off x="281901" y="223835"/>
            <a:ext cx="12014090" cy="781051"/>
          </a:xfrm>
        </p:spPr>
        <p:txBody>
          <a:bodyPr/>
          <a:lstStyle/>
          <a:p>
            <a:r>
              <a:rPr lang="en-US" dirty="0"/>
              <a:t>An </a:t>
            </a:r>
            <a:r>
              <a:rPr lang="en-US" u="sng" dirty="0"/>
              <a:t>uncertain,</a:t>
            </a:r>
            <a:r>
              <a:rPr lang="en-US" dirty="0"/>
              <a:t> safe water supply impacts all</a:t>
            </a:r>
          </a:p>
        </p:txBody>
      </p:sp>
      <p:graphicFrame>
        <p:nvGraphicFramePr>
          <p:cNvPr id="7" name="Diagram 6">
            <a:extLst>
              <a:ext uri="{FF2B5EF4-FFF2-40B4-BE49-F238E27FC236}">
                <a16:creationId xmlns:a16="http://schemas.microsoft.com/office/drawing/2014/main" id="{3D4B7057-DE1C-1332-33F4-F06CBCABFAD4}"/>
              </a:ext>
            </a:extLst>
          </p:cNvPr>
          <p:cNvGraphicFramePr/>
          <p:nvPr>
            <p:extLst>
              <p:ext uri="{D42A27DB-BD31-4B8C-83A1-F6EECF244321}">
                <p14:modId xmlns:p14="http://schemas.microsoft.com/office/powerpoint/2010/main" val="4060662702"/>
              </p:ext>
            </p:extLst>
          </p:nvPr>
        </p:nvGraphicFramePr>
        <p:xfrm>
          <a:off x="-1645478" y="1361661"/>
          <a:ext cx="10352156" cy="479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A35CB58-9411-0D17-75AE-25EF5033BAF0}"/>
              </a:ext>
            </a:extLst>
          </p:cNvPr>
          <p:cNvSpPr txBox="1"/>
          <p:nvPr/>
        </p:nvSpPr>
        <p:spPr>
          <a:xfrm>
            <a:off x="4069080" y="1361661"/>
            <a:ext cx="80010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Increases risks of diseases </a:t>
            </a:r>
            <a:r>
              <a:rPr lang="en-US" sz="2000" dirty="0"/>
              <a:t>(ex. hepatitis, lead poisoning)</a:t>
            </a:r>
          </a:p>
          <a:p>
            <a:pPr marL="285750" indent="-285750">
              <a:buFont typeface="Arial" panose="020B0604020202020204" pitchFamily="34" charset="0"/>
              <a:buChar char="•"/>
            </a:pPr>
            <a:r>
              <a:rPr lang="en-US" sz="2000" b="1" dirty="0"/>
              <a:t>Reduces recreation/exercise opportunities </a:t>
            </a:r>
            <a:r>
              <a:rPr lang="en-US" sz="2000" dirty="0"/>
              <a:t>(closed pools/lakes)</a:t>
            </a:r>
          </a:p>
          <a:p>
            <a:pPr marL="285750" indent="-285750">
              <a:buFont typeface="Arial" panose="020B0604020202020204" pitchFamily="34" charset="0"/>
              <a:buChar char="•"/>
            </a:pPr>
            <a:endParaRPr lang="en-US" sz="2000" dirty="0"/>
          </a:p>
        </p:txBody>
      </p:sp>
      <p:sp>
        <p:nvSpPr>
          <p:cNvPr id="10" name="TextBox 9">
            <a:extLst>
              <a:ext uri="{FF2B5EF4-FFF2-40B4-BE49-F238E27FC236}">
                <a16:creationId xmlns:a16="http://schemas.microsoft.com/office/drawing/2014/main" id="{19286F18-8F68-EBF4-CA8E-79C60FA71B9A}"/>
              </a:ext>
            </a:extLst>
          </p:cNvPr>
          <p:cNvSpPr txBox="1"/>
          <p:nvPr/>
        </p:nvSpPr>
        <p:spPr>
          <a:xfrm>
            <a:off x="4409440" y="2924145"/>
            <a:ext cx="7320280"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All industries </a:t>
            </a:r>
            <a:r>
              <a:rPr lang="en-US" sz="2000" dirty="0"/>
              <a:t>need water for workforce and/or for the business to operate</a:t>
            </a:r>
          </a:p>
          <a:p>
            <a:pPr marL="285750" indent="-285750">
              <a:buFont typeface="Arial" panose="020B0604020202020204" pitchFamily="34" charset="0"/>
              <a:buChar char="•"/>
            </a:pPr>
            <a:r>
              <a:rPr lang="en-US" sz="2000" dirty="0"/>
              <a:t>Access to irrigation boosts western Kansas land values by </a:t>
            </a:r>
            <a:r>
              <a:rPr lang="en-US" sz="2000" b="1" dirty="0"/>
              <a:t>$3.8 billion</a:t>
            </a:r>
          </a:p>
        </p:txBody>
      </p:sp>
      <p:sp>
        <p:nvSpPr>
          <p:cNvPr id="12" name="TextBox 11">
            <a:extLst>
              <a:ext uri="{FF2B5EF4-FFF2-40B4-BE49-F238E27FC236}">
                <a16:creationId xmlns:a16="http://schemas.microsoft.com/office/drawing/2014/main" id="{06379961-A08D-9065-6603-0C693C475F8F}"/>
              </a:ext>
            </a:extLst>
          </p:cNvPr>
          <p:cNvSpPr txBox="1"/>
          <p:nvPr/>
        </p:nvSpPr>
        <p:spPr>
          <a:xfrm>
            <a:off x="3883025" y="4646518"/>
            <a:ext cx="8001000"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If a community has less than 50 years of useable water…</a:t>
            </a:r>
          </a:p>
          <a:p>
            <a:pPr marL="742950" lvl="1" indent="-285750">
              <a:buFont typeface="Arial" panose="020B0604020202020204" pitchFamily="34" charset="0"/>
              <a:buChar char="•"/>
            </a:pPr>
            <a:r>
              <a:rPr lang="en-US" sz="2000" b="1" dirty="0"/>
              <a:t>People may leave </a:t>
            </a:r>
            <a:r>
              <a:rPr lang="en-US" sz="2000" dirty="0"/>
              <a:t>(“My forever home needs to be somewhere my kids and grandkids will be able to thrive”)</a:t>
            </a:r>
          </a:p>
          <a:p>
            <a:pPr marL="742950" lvl="1" indent="-285750">
              <a:buFont typeface="Arial" panose="020B0604020202020204" pitchFamily="34" charset="0"/>
              <a:buChar char="•"/>
            </a:pPr>
            <a:r>
              <a:rPr lang="en-US" sz="2000" b="1" dirty="0"/>
              <a:t>Businesses may leave or be unwilling to invest</a:t>
            </a:r>
            <a:endParaRPr lang="en-US" sz="2000" dirty="0"/>
          </a:p>
        </p:txBody>
      </p:sp>
    </p:spTree>
    <p:extLst>
      <p:ext uri="{BB962C8B-B14F-4D97-AF65-F5344CB8AC3E}">
        <p14:creationId xmlns:p14="http://schemas.microsoft.com/office/powerpoint/2010/main" val="2348653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8F6E8-4A9B-987B-3D7C-862589890822}"/>
              </a:ext>
            </a:extLst>
          </p:cNvPr>
          <p:cNvPicPr>
            <a:picLocks noChangeAspect="1"/>
          </p:cNvPicPr>
          <p:nvPr/>
        </p:nvPicPr>
        <p:blipFill>
          <a:blip r:embed="rId3"/>
          <a:stretch>
            <a:fillRect/>
          </a:stretch>
        </p:blipFill>
        <p:spPr>
          <a:xfrm>
            <a:off x="6683899" y="0"/>
            <a:ext cx="10325721" cy="6858000"/>
          </a:xfrm>
          <a:prstGeom prst="rect">
            <a:avLst/>
          </a:prstGeom>
        </p:spPr>
      </p:pic>
      <p:sp>
        <p:nvSpPr>
          <p:cNvPr id="3" name="Rectangle 2">
            <a:extLst>
              <a:ext uri="{FF2B5EF4-FFF2-40B4-BE49-F238E27FC236}">
                <a16:creationId xmlns:a16="http://schemas.microsoft.com/office/drawing/2014/main" id="{EA764A1B-D877-EA52-6A7A-8FD82D57D6EF}"/>
              </a:ext>
            </a:extLst>
          </p:cNvPr>
          <p:cNvSpPr/>
          <p:nvPr/>
        </p:nvSpPr>
        <p:spPr>
          <a:xfrm>
            <a:off x="0" y="0"/>
            <a:ext cx="6720396" cy="7145338"/>
          </a:xfrm>
          <a:prstGeom prst="rect">
            <a:avLst/>
          </a:prstGeom>
          <a:solidFill>
            <a:srgbClr val="051A3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B1412923-A27E-79C4-4199-8914FD70BA56}"/>
              </a:ext>
            </a:extLst>
          </p:cNvPr>
          <p:cNvSpPr txBox="1"/>
          <p:nvPr/>
        </p:nvSpPr>
        <p:spPr>
          <a:xfrm>
            <a:off x="149749" y="150951"/>
            <a:ext cx="6720396" cy="646331"/>
          </a:xfrm>
          <a:prstGeom prst="rect">
            <a:avLst/>
          </a:prstGeom>
          <a:noFill/>
        </p:spPr>
        <p:txBody>
          <a:bodyPr wrap="square">
            <a:spAutoFit/>
          </a:bodyPr>
          <a:lstStyle/>
          <a:p>
            <a:pPr eaLnBrk="1" fontAlgn="auto" hangingPunct="1">
              <a:spcBef>
                <a:spcPts val="0"/>
              </a:spcBef>
              <a:spcAft>
                <a:spcPts val="0"/>
              </a:spcAft>
              <a:defRPr/>
            </a:pPr>
            <a:r>
              <a:rPr lang="en-US" sz="3600" b="1" dirty="0">
                <a:solidFill>
                  <a:prstClr val="white"/>
                </a:solidFill>
                <a:latin typeface="+mj-lt"/>
              </a:rPr>
              <a:t>How we create more certainty…</a:t>
            </a:r>
          </a:p>
        </p:txBody>
      </p:sp>
      <p:sp>
        <p:nvSpPr>
          <p:cNvPr id="13317" name="TextBox 7">
            <a:extLst>
              <a:ext uri="{FF2B5EF4-FFF2-40B4-BE49-F238E27FC236}">
                <a16:creationId xmlns:a16="http://schemas.microsoft.com/office/drawing/2014/main" id="{F86920F8-EF54-56F0-8ED3-0A34391B4CE8}"/>
              </a:ext>
            </a:extLst>
          </p:cNvPr>
          <p:cNvSpPr txBox="1">
            <a:spLocks noChangeArrowheads="1"/>
          </p:cNvSpPr>
          <p:nvPr/>
        </p:nvSpPr>
        <p:spPr bwMode="auto">
          <a:xfrm>
            <a:off x="203200" y="1074738"/>
            <a:ext cx="627749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pPr>
            <a:r>
              <a:rPr lang="en-US" altLang="en-US" sz="2400" dirty="0">
                <a:solidFill>
                  <a:schemeClr val="bg1"/>
                </a:solidFill>
              </a:rPr>
              <a:t>Apply the </a:t>
            </a:r>
            <a:r>
              <a:rPr lang="en-US" altLang="en-US" sz="2400" b="1" dirty="0">
                <a:solidFill>
                  <a:srgbClr val="FFC000"/>
                </a:solidFill>
              </a:rPr>
              <a:t>same long-range </a:t>
            </a:r>
            <a:r>
              <a:rPr lang="en-US" altLang="en-US" sz="2400" b="1" dirty="0">
                <a:solidFill>
                  <a:srgbClr val="FFC000"/>
                </a:solidFill>
                <a:ea typeface="Aptos" panose="020B0004020202020204" pitchFamily="34" charset="0"/>
                <a:cs typeface="Times New Roman" panose="02020603050405020304" pitchFamily="18" charset="0"/>
              </a:rPr>
              <a:t>inclusive, nimble, and well-financed approach to our water issues </a:t>
            </a:r>
            <a:r>
              <a:rPr lang="en-US" altLang="en-US" sz="2400" dirty="0">
                <a:solidFill>
                  <a:schemeClr val="bg1"/>
                </a:solidFill>
                <a:ea typeface="Aptos" panose="020B0004020202020204" pitchFamily="34" charset="0"/>
                <a:cs typeface="Times New Roman" panose="02020603050405020304" pitchFamily="18" charset="0"/>
              </a:rPr>
              <a:t>that the state has </a:t>
            </a:r>
            <a:r>
              <a:rPr lang="en-US" altLang="en-US" sz="2400" b="1" dirty="0">
                <a:solidFill>
                  <a:srgbClr val="FFC000"/>
                </a:solidFill>
                <a:ea typeface="Aptos" panose="020B0004020202020204" pitchFamily="34" charset="0"/>
                <a:cs typeface="Times New Roman" panose="02020603050405020304" pitchFamily="18" charset="0"/>
              </a:rPr>
              <a:t>to transportation.</a:t>
            </a:r>
            <a:r>
              <a:rPr lang="en-US" altLang="en-US" sz="2400" b="1" dirty="0">
                <a:solidFill>
                  <a:srgbClr val="FFC000"/>
                </a:solidFill>
              </a:rPr>
              <a:t> </a:t>
            </a:r>
          </a:p>
          <a:p>
            <a:pPr eaLnBrk="1" hangingPunct="1">
              <a:lnSpc>
                <a:spcPct val="100000"/>
              </a:lnSpc>
              <a:spcBef>
                <a:spcPct val="0"/>
              </a:spcBef>
            </a:pPr>
            <a:endParaRPr lang="en-US" altLang="en-US" sz="2400" dirty="0">
              <a:solidFill>
                <a:schemeClr val="bg1"/>
              </a:solidFill>
            </a:endParaRPr>
          </a:p>
          <a:p>
            <a:pPr eaLnBrk="1" hangingPunct="1">
              <a:lnSpc>
                <a:spcPct val="100000"/>
              </a:lnSpc>
              <a:spcBef>
                <a:spcPct val="0"/>
              </a:spcBef>
            </a:pPr>
            <a:r>
              <a:rPr lang="en-US" altLang="en-US" sz="2400" dirty="0">
                <a:solidFill>
                  <a:schemeClr val="bg1"/>
                </a:solidFill>
              </a:rPr>
              <a:t>Craft a </a:t>
            </a:r>
            <a:r>
              <a:rPr lang="en-US" altLang="en-US" sz="2400" b="1" dirty="0">
                <a:solidFill>
                  <a:srgbClr val="FFC000"/>
                </a:solidFill>
              </a:rPr>
              <a:t>long-term framework </a:t>
            </a:r>
            <a:r>
              <a:rPr lang="en-US" altLang="en-US" sz="2400" dirty="0">
                <a:solidFill>
                  <a:schemeClr val="bg1"/>
                </a:solidFill>
              </a:rPr>
              <a:t>around the 5 guiding principles</a:t>
            </a:r>
          </a:p>
          <a:p>
            <a:pPr eaLnBrk="1" hangingPunct="1">
              <a:lnSpc>
                <a:spcPct val="100000"/>
              </a:lnSpc>
              <a:spcBef>
                <a:spcPct val="0"/>
              </a:spcBef>
            </a:pPr>
            <a:endParaRPr lang="en-US" altLang="en-US" sz="2400" dirty="0">
              <a:solidFill>
                <a:schemeClr val="bg1"/>
              </a:solidFill>
            </a:endParaRPr>
          </a:p>
          <a:p>
            <a:pPr eaLnBrk="1" hangingPunct="1">
              <a:lnSpc>
                <a:spcPct val="100000"/>
              </a:lnSpc>
              <a:spcBef>
                <a:spcPct val="0"/>
              </a:spcBef>
            </a:pPr>
            <a:r>
              <a:rPr lang="en-US" altLang="en-US" sz="2400" b="1" dirty="0">
                <a:solidFill>
                  <a:srgbClr val="FFC000"/>
                </a:solidFill>
              </a:rPr>
              <a:t>Recommendations</a:t>
            </a:r>
            <a:r>
              <a:rPr lang="en-US" altLang="en-US" sz="2400" dirty="0">
                <a:solidFill>
                  <a:schemeClr val="bg1"/>
                </a:solidFill>
              </a:rPr>
              <a:t> should include:</a:t>
            </a:r>
          </a:p>
          <a:p>
            <a:pPr lvl="1" eaLnBrk="1" hangingPunct="1">
              <a:lnSpc>
                <a:spcPct val="100000"/>
              </a:lnSpc>
              <a:spcBef>
                <a:spcPct val="0"/>
              </a:spcBef>
              <a:buFont typeface="Wingdings" panose="05000000000000000000" pitchFamily="2" charset="2"/>
              <a:buChar char="q"/>
            </a:pPr>
            <a:r>
              <a:rPr lang="en-US" altLang="en-US" dirty="0">
                <a:solidFill>
                  <a:schemeClr val="bg1"/>
                </a:solidFill>
              </a:rPr>
              <a:t>Policy changes</a:t>
            </a:r>
          </a:p>
          <a:p>
            <a:pPr lvl="1" eaLnBrk="1" hangingPunct="1">
              <a:lnSpc>
                <a:spcPct val="100000"/>
              </a:lnSpc>
              <a:spcBef>
                <a:spcPct val="0"/>
              </a:spcBef>
              <a:buFont typeface="Wingdings" panose="05000000000000000000" pitchFamily="2" charset="2"/>
              <a:buChar char="q"/>
            </a:pPr>
            <a:r>
              <a:rPr lang="en-US" altLang="en-US" dirty="0">
                <a:solidFill>
                  <a:schemeClr val="bg1"/>
                </a:solidFill>
              </a:rPr>
              <a:t>Ways to improve state capacity and water management</a:t>
            </a:r>
          </a:p>
          <a:p>
            <a:pPr lvl="1" eaLnBrk="1" hangingPunct="1">
              <a:lnSpc>
                <a:spcPct val="100000"/>
              </a:lnSpc>
              <a:spcBef>
                <a:spcPct val="0"/>
              </a:spcBef>
              <a:buFont typeface="Wingdings" panose="05000000000000000000" pitchFamily="2" charset="2"/>
              <a:buChar char="q"/>
            </a:pPr>
            <a:r>
              <a:rPr lang="en-US" altLang="en-US" dirty="0">
                <a:solidFill>
                  <a:schemeClr val="bg1"/>
                </a:solidFill>
              </a:rPr>
              <a:t>Braiding federal, state and local funding  </a:t>
            </a:r>
          </a:p>
          <a:p>
            <a:pPr lvl="1" eaLnBrk="1" hangingPunct="1">
              <a:lnSpc>
                <a:spcPct val="100000"/>
              </a:lnSpc>
              <a:spcBef>
                <a:spcPct val="0"/>
              </a:spcBef>
              <a:buFont typeface="Wingdings" panose="05000000000000000000" pitchFamily="2" charset="2"/>
              <a:buChar char="q"/>
            </a:pPr>
            <a:r>
              <a:rPr lang="en-US" altLang="en-US" dirty="0">
                <a:solidFill>
                  <a:schemeClr val="bg1"/>
                </a:solidFill>
              </a:rPr>
              <a:t>Measurable goals and timelines</a:t>
            </a:r>
          </a:p>
          <a:p>
            <a:pPr lvl="1" eaLnBrk="1" hangingPunct="1">
              <a:lnSpc>
                <a:spcPct val="100000"/>
              </a:lnSpc>
              <a:spcBef>
                <a:spcPct val="0"/>
              </a:spcBef>
              <a:buFont typeface="Wingdings" panose="05000000000000000000" pitchFamily="2" charset="2"/>
              <a:buChar char="q"/>
            </a:pPr>
            <a:r>
              <a:rPr lang="en-US" altLang="en-US" dirty="0">
                <a:solidFill>
                  <a:schemeClr val="bg1"/>
                </a:solidFill>
              </a:rPr>
              <a:t>Input from state and local stakeholders</a:t>
            </a:r>
          </a:p>
        </p:txBody>
      </p:sp>
      <p:sp>
        <p:nvSpPr>
          <p:cNvPr id="2" name="Slide Number Placeholder 1">
            <a:extLst>
              <a:ext uri="{FF2B5EF4-FFF2-40B4-BE49-F238E27FC236}">
                <a16:creationId xmlns:a16="http://schemas.microsoft.com/office/drawing/2014/main" id="{05FE3AAD-F332-A242-DDFD-70A0C61F9F60}"/>
              </a:ext>
            </a:extLst>
          </p:cNvPr>
          <p:cNvSpPr>
            <a:spLocks noGrp="1"/>
          </p:cNvSpPr>
          <p:nvPr>
            <p:ph type="sldNum" sz="quarter" idx="12"/>
          </p:nvPr>
        </p:nvSpPr>
        <p:spPr/>
        <p:txBody>
          <a:bodyPr/>
          <a:lstStyle/>
          <a:p>
            <a:pPr>
              <a:defRPr/>
            </a:pPr>
            <a:fld id="{01DDF6A3-AAE5-4931-895C-3032DCBB5AED}" type="slidenum">
              <a:rPr lang="en-US" smtClean="0"/>
              <a:pPr>
                <a:defRPr/>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E03D-79DA-CA88-BCAD-2D0F1D7F9907}"/>
              </a:ext>
            </a:extLst>
          </p:cNvPr>
          <p:cNvSpPr>
            <a:spLocks noGrp="1"/>
          </p:cNvSpPr>
          <p:nvPr>
            <p:ph type="title"/>
          </p:nvPr>
        </p:nvSpPr>
        <p:spPr>
          <a:xfrm>
            <a:off x="281900" y="223835"/>
            <a:ext cx="11910099" cy="781051"/>
          </a:xfrm>
        </p:spPr>
        <p:txBody>
          <a:bodyPr/>
          <a:lstStyle/>
          <a:p>
            <a:r>
              <a:rPr lang="en-US" dirty="0"/>
              <a:t>The goal of this effort is to provide more </a:t>
            </a:r>
            <a:r>
              <a:rPr lang="en-US" u="sng" dirty="0"/>
              <a:t>certainty</a:t>
            </a:r>
          </a:p>
        </p:txBody>
      </p:sp>
      <p:sp>
        <p:nvSpPr>
          <p:cNvPr id="3" name="Content Placeholder 2">
            <a:extLst>
              <a:ext uri="{FF2B5EF4-FFF2-40B4-BE49-F238E27FC236}">
                <a16:creationId xmlns:a16="http://schemas.microsoft.com/office/drawing/2014/main" id="{EC3C255E-F4D1-AF59-A55E-4B7F4941350C}"/>
              </a:ext>
            </a:extLst>
          </p:cNvPr>
          <p:cNvSpPr>
            <a:spLocks noGrp="1"/>
          </p:cNvSpPr>
          <p:nvPr>
            <p:ph idx="1"/>
          </p:nvPr>
        </p:nvSpPr>
        <p:spPr/>
        <p:txBody>
          <a:bodyPr/>
          <a:lstStyle/>
          <a:p>
            <a:r>
              <a:rPr lang="en-US" dirty="0"/>
              <a:t>More certainty in our water supply can mean…</a:t>
            </a:r>
          </a:p>
          <a:p>
            <a:pPr lvl="1"/>
            <a:r>
              <a:rPr lang="en-US" b="1" dirty="0"/>
              <a:t>No</a:t>
            </a:r>
            <a:r>
              <a:rPr lang="en-US" dirty="0"/>
              <a:t> Kansas community is in a </a:t>
            </a:r>
            <a:r>
              <a:rPr lang="en-US" b="1" dirty="0"/>
              <a:t>water crisis</a:t>
            </a:r>
          </a:p>
          <a:p>
            <a:pPr lvl="1"/>
            <a:endParaRPr lang="en-US" dirty="0"/>
          </a:p>
          <a:p>
            <a:pPr lvl="1"/>
            <a:r>
              <a:rPr lang="en-US" b="1" dirty="0"/>
              <a:t>All Kansans </a:t>
            </a:r>
            <a:r>
              <a:rPr lang="en-US" dirty="0"/>
              <a:t>have access to </a:t>
            </a:r>
            <a:r>
              <a:rPr lang="en-US" b="1" dirty="0"/>
              <a:t>safe, clean drinking water</a:t>
            </a:r>
          </a:p>
          <a:p>
            <a:pPr lvl="1"/>
            <a:endParaRPr lang="en-US" dirty="0"/>
          </a:p>
          <a:p>
            <a:pPr lvl="1"/>
            <a:r>
              <a:rPr lang="en-US" dirty="0"/>
              <a:t>Communities are </a:t>
            </a:r>
            <a:r>
              <a:rPr lang="en-US" b="1" dirty="0"/>
              <a:t>retaining businesses and competitively recruiting new ones</a:t>
            </a:r>
          </a:p>
          <a:p>
            <a:pPr lvl="1"/>
            <a:endParaRPr lang="en-US" dirty="0"/>
          </a:p>
          <a:p>
            <a:pPr lvl="1"/>
            <a:r>
              <a:rPr lang="en-US" dirty="0"/>
              <a:t>Today’s </a:t>
            </a:r>
            <a:r>
              <a:rPr lang="en-US" b="1" dirty="0"/>
              <a:t>grandkids</a:t>
            </a:r>
            <a:r>
              <a:rPr lang="en-US" dirty="0"/>
              <a:t> will be able to live in the same community (if they choose to) and enjoy the same/better economic prosperity as their grandparents </a:t>
            </a:r>
          </a:p>
          <a:p>
            <a:pPr lvl="1"/>
            <a:endParaRPr lang="en-US" dirty="0"/>
          </a:p>
          <a:p>
            <a:pPr lvl="1"/>
            <a:r>
              <a:rPr lang="en-US" b="1" dirty="0"/>
              <a:t>Water users </a:t>
            </a:r>
            <a:r>
              <a:rPr lang="en-US" dirty="0"/>
              <a:t>are less worried about abrupt changes in state regulatory actions</a:t>
            </a:r>
          </a:p>
          <a:p>
            <a:pPr marL="457200" lvl="1" indent="0">
              <a:buNone/>
            </a:pPr>
            <a:endParaRPr lang="en-US" dirty="0"/>
          </a:p>
        </p:txBody>
      </p:sp>
    </p:spTree>
    <p:extLst>
      <p:ext uri="{BB962C8B-B14F-4D97-AF65-F5344CB8AC3E}">
        <p14:creationId xmlns:p14="http://schemas.microsoft.com/office/powerpoint/2010/main" val="215220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541F-A30F-0EB7-5A2D-9EBD71110F1F}"/>
              </a:ext>
            </a:extLst>
          </p:cNvPr>
          <p:cNvSpPr>
            <a:spLocks noGrp="1"/>
          </p:cNvSpPr>
          <p:nvPr>
            <p:ph type="title"/>
          </p:nvPr>
        </p:nvSpPr>
        <p:spPr/>
        <p:txBody>
          <a:bodyPr/>
          <a:lstStyle/>
          <a:p>
            <a:r>
              <a:rPr lang="en-US" dirty="0"/>
              <a:t>Shifting from Vision to Implementation</a:t>
            </a:r>
          </a:p>
        </p:txBody>
      </p:sp>
      <p:graphicFrame>
        <p:nvGraphicFramePr>
          <p:cNvPr id="4" name="Diagram 3">
            <a:extLst>
              <a:ext uri="{FF2B5EF4-FFF2-40B4-BE49-F238E27FC236}">
                <a16:creationId xmlns:a16="http://schemas.microsoft.com/office/drawing/2014/main" id="{9E812768-1B29-B51C-E710-9ADA62473097}"/>
              </a:ext>
            </a:extLst>
          </p:cNvPr>
          <p:cNvGraphicFramePr/>
          <p:nvPr>
            <p:extLst>
              <p:ext uri="{D42A27DB-BD31-4B8C-83A1-F6EECF244321}">
                <p14:modId xmlns:p14="http://schemas.microsoft.com/office/powerpoint/2010/main" val="3489352643"/>
              </p:ext>
            </p:extLst>
          </p:nvPr>
        </p:nvGraphicFramePr>
        <p:xfrm>
          <a:off x="646187" y="1097357"/>
          <a:ext cx="1145326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a:extLst>
              <a:ext uri="{FF2B5EF4-FFF2-40B4-BE49-F238E27FC236}">
                <a16:creationId xmlns:a16="http://schemas.microsoft.com/office/drawing/2014/main" id="{7E1A84D5-9C94-BC59-2277-4EE2CCFF207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135016" y="4273943"/>
            <a:ext cx="726546" cy="726546"/>
          </a:xfrm>
          <a:prstGeom prst="rect">
            <a:avLst/>
          </a:prstGeom>
        </p:spPr>
      </p:pic>
      <p:pic>
        <p:nvPicPr>
          <p:cNvPr id="5" name="Graphic 4">
            <a:extLst>
              <a:ext uri="{FF2B5EF4-FFF2-40B4-BE49-F238E27FC236}">
                <a16:creationId xmlns:a16="http://schemas.microsoft.com/office/drawing/2014/main" id="{D6E6D63C-5B0C-6B56-FF63-0CCD6E3CD9EF}"/>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5043540" y="4206209"/>
            <a:ext cx="862013" cy="862013"/>
          </a:xfrm>
          <a:prstGeom prst="rect">
            <a:avLst/>
          </a:prstGeom>
        </p:spPr>
      </p:pic>
      <p:pic>
        <p:nvPicPr>
          <p:cNvPr id="6" name="Graphic 5">
            <a:extLst>
              <a:ext uri="{FF2B5EF4-FFF2-40B4-BE49-F238E27FC236}">
                <a16:creationId xmlns:a16="http://schemas.microsoft.com/office/drawing/2014/main" id="{3860A58F-1060-3ECE-3510-38B5649DEBC3}"/>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3376474" y="2337987"/>
            <a:ext cx="912813" cy="912813"/>
          </a:xfrm>
          <a:prstGeom prst="rect">
            <a:avLst/>
          </a:prstGeom>
        </p:spPr>
      </p:pic>
      <p:pic>
        <p:nvPicPr>
          <p:cNvPr id="9" name="Graphic 8" descr="Meeting with solid fill">
            <a:extLst>
              <a:ext uri="{FF2B5EF4-FFF2-40B4-BE49-F238E27FC236}">
                <a16:creationId xmlns:a16="http://schemas.microsoft.com/office/drawing/2014/main" id="{FC01D880-9D92-FE10-1CA3-EAD4B619DA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79969" y="2371060"/>
            <a:ext cx="914400" cy="914400"/>
          </a:xfrm>
          <a:prstGeom prst="rect">
            <a:avLst/>
          </a:prstGeom>
        </p:spPr>
      </p:pic>
      <p:pic>
        <p:nvPicPr>
          <p:cNvPr id="11" name="Graphic 10" descr="Group brainstorm with solid fill">
            <a:extLst>
              <a:ext uri="{FF2B5EF4-FFF2-40B4-BE49-F238E27FC236}">
                <a16:creationId xmlns:a16="http://schemas.microsoft.com/office/drawing/2014/main" id="{6CEF6DE2-018D-1F00-78FE-A0F5F816729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11748" y="4273943"/>
            <a:ext cx="1056861" cy="1056861"/>
          </a:xfrm>
          <a:prstGeom prst="rect">
            <a:avLst/>
          </a:prstGeom>
        </p:spPr>
      </p:pic>
      <p:sp>
        <p:nvSpPr>
          <p:cNvPr id="13" name="Rectangle 12">
            <a:extLst>
              <a:ext uri="{FF2B5EF4-FFF2-40B4-BE49-F238E27FC236}">
                <a16:creationId xmlns:a16="http://schemas.microsoft.com/office/drawing/2014/main" id="{11E5857A-891F-1627-47B1-A99AFC093BBE}"/>
              </a:ext>
            </a:extLst>
          </p:cNvPr>
          <p:cNvSpPr/>
          <p:nvPr/>
        </p:nvSpPr>
        <p:spPr>
          <a:xfrm>
            <a:off x="6669157" y="2037522"/>
            <a:ext cx="2117034" cy="372312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471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1D5262-0494-8A68-129F-397F7397B101}"/>
              </a:ext>
            </a:extLst>
          </p:cNvPr>
          <p:cNvPicPr>
            <a:picLocks noChangeAspect="1"/>
          </p:cNvPicPr>
          <p:nvPr/>
        </p:nvPicPr>
        <p:blipFill rotWithShape="1">
          <a:blip r:embed="rId3"/>
          <a:srcRect l="3414" t="3536" r="28581" b="15971"/>
          <a:stretch/>
        </p:blipFill>
        <p:spPr>
          <a:xfrm>
            <a:off x="3817734" y="322729"/>
            <a:ext cx="8113445" cy="5830645"/>
          </a:xfrm>
          <a:prstGeom prst="rect">
            <a:avLst/>
          </a:prstGeom>
        </p:spPr>
      </p:pic>
      <p:sp>
        <p:nvSpPr>
          <p:cNvPr id="5" name="Title 4">
            <a:extLst>
              <a:ext uri="{FF2B5EF4-FFF2-40B4-BE49-F238E27FC236}">
                <a16:creationId xmlns:a16="http://schemas.microsoft.com/office/drawing/2014/main" id="{679BAC58-FBBD-083F-3503-1E413D6E9255}"/>
              </a:ext>
            </a:extLst>
          </p:cNvPr>
          <p:cNvSpPr>
            <a:spLocks noGrp="1"/>
          </p:cNvSpPr>
          <p:nvPr>
            <p:ph type="title"/>
          </p:nvPr>
        </p:nvSpPr>
        <p:spPr>
          <a:xfrm>
            <a:off x="284069" y="3429000"/>
            <a:ext cx="3911641" cy="1600200"/>
          </a:xfrm>
        </p:spPr>
        <p:txBody>
          <a:bodyPr/>
          <a:lstStyle/>
          <a:p>
            <a:r>
              <a:rPr lang="en-US" sz="4000" dirty="0"/>
              <a:t>Communities at risk of losing their economic base and water supply in 25 years or less</a:t>
            </a:r>
          </a:p>
        </p:txBody>
      </p:sp>
      <p:sp>
        <p:nvSpPr>
          <p:cNvPr id="8" name="TextBox 7">
            <a:extLst>
              <a:ext uri="{FF2B5EF4-FFF2-40B4-BE49-F238E27FC236}">
                <a16:creationId xmlns:a16="http://schemas.microsoft.com/office/drawing/2014/main" id="{4DFC7F30-4A47-8AD7-417D-71989081C521}"/>
              </a:ext>
            </a:extLst>
          </p:cNvPr>
          <p:cNvSpPr txBox="1"/>
          <p:nvPr/>
        </p:nvSpPr>
        <p:spPr>
          <a:xfrm>
            <a:off x="166623" y="5029200"/>
            <a:ext cx="3617844" cy="1077218"/>
          </a:xfrm>
          <a:prstGeom prst="rect">
            <a:avLst/>
          </a:prstGeom>
          <a:noFill/>
        </p:spPr>
        <p:txBody>
          <a:bodyPr wrap="square" rtlCol="0">
            <a:spAutoFit/>
          </a:bodyPr>
          <a:lstStyle/>
          <a:p>
            <a:pPr algn="ctr"/>
            <a:r>
              <a:rPr lang="en-US" sz="3200" b="1" dirty="0">
                <a:solidFill>
                  <a:schemeClr val="accent3"/>
                </a:solidFill>
              </a:rPr>
              <a:t>Impacts 90,000 Kansans</a:t>
            </a:r>
          </a:p>
        </p:txBody>
      </p:sp>
      <p:sp>
        <p:nvSpPr>
          <p:cNvPr id="9" name="TextBox 8">
            <a:extLst>
              <a:ext uri="{FF2B5EF4-FFF2-40B4-BE49-F238E27FC236}">
                <a16:creationId xmlns:a16="http://schemas.microsoft.com/office/drawing/2014/main" id="{269D09AA-9ADD-CFB0-0E7C-F9CA4EF53FF9}"/>
              </a:ext>
            </a:extLst>
          </p:cNvPr>
          <p:cNvSpPr txBox="1"/>
          <p:nvPr/>
        </p:nvSpPr>
        <p:spPr>
          <a:xfrm>
            <a:off x="595511" y="1266359"/>
            <a:ext cx="3155689" cy="523220"/>
          </a:xfrm>
          <a:prstGeom prst="rect">
            <a:avLst/>
          </a:prstGeom>
          <a:noFill/>
        </p:spPr>
        <p:txBody>
          <a:bodyPr wrap="square" rtlCol="0">
            <a:spAutoFit/>
          </a:bodyPr>
          <a:lstStyle/>
          <a:p>
            <a:r>
              <a:rPr lang="en-US" sz="2800" b="1" dirty="0">
                <a:solidFill>
                  <a:schemeClr val="accent4">
                    <a:lumMod val="60000"/>
                    <a:lumOff val="40000"/>
                  </a:schemeClr>
                </a:solidFill>
              </a:rPr>
              <a:t>2024 Estimates</a:t>
            </a:r>
          </a:p>
        </p:txBody>
      </p:sp>
      <p:pic>
        <p:nvPicPr>
          <p:cNvPr id="10" name="Picture 9" descr="A blue square with a blue drop and yellow and blue background&#10;&#10;Description automatically generated">
            <a:extLst>
              <a:ext uri="{FF2B5EF4-FFF2-40B4-BE49-F238E27FC236}">
                <a16:creationId xmlns:a16="http://schemas.microsoft.com/office/drawing/2014/main" id="{342EF40C-55E1-1EC9-EDF3-F02B56B8D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90" y="133350"/>
            <a:ext cx="607075" cy="621444"/>
          </a:xfrm>
          <a:prstGeom prst="rect">
            <a:avLst/>
          </a:prstGeom>
        </p:spPr>
      </p:pic>
      <p:sp>
        <p:nvSpPr>
          <p:cNvPr id="11" name="Title 2">
            <a:extLst>
              <a:ext uri="{FF2B5EF4-FFF2-40B4-BE49-F238E27FC236}">
                <a16:creationId xmlns:a16="http://schemas.microsoft.com/office/drawing/2014/main" id="{4F1213AC-5FD2-4264-20FC-342385FE2AC7}"/>
              </a:ext>
            </a:extLst>
          </p:cNvPr>
          <p:cNvSpPr txBox="1">
            <a:spLocks/>
          </p:cNvSpPr>
          <p:nvPr/>
        </p:nvSpPr>
        <p:spPr>
          <a:xfrm>
            <a:off x="777240" y="234955"/>
            <a:ext cx="4609574" cy="438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Aquifer Challenge </a:t>
            </a:r>
            <a:endParaRPr lang="en-US" b="1" dirty="0"/>
          </a:p>
        </p:txBody>
      </p:sp>
      <p:sp>
        <p:nvSpPr>
          <p:cNvPr id="4" name="Rectangle 3">
            <a:extLst>
              <a:ext uri="{FF2B5EF4-FFF2-40B4-BE49-F238E27FC236}">
                <a16:creationId xmlns:a16="http://schemas.microsoft.com/office/drawing/2014/main" id="{0BD532E0-B561-0337-832D-FA185760C4E7}"/>
              </a:ext>
            </a:extLst>
          </p:cNvPr>
          <p:cNvSpPr/>
          <p:nvPr/>
        </p:nvSpPr>
        <p:spPr>
          <a:xfrm rot="1163159">
            <a:off x="9509141" y="-536620"/>
            <a:ext cx="1747585" cy="8080686"/>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805D1C-2AAE-7FC6-6C94-5CD576C2495B}"/>
              </a:ext>
            </a:extLst>
          </p:cNvPr>
          <p:cNvSpPr txBox="1"/>
          <p:nvPr/>
        </p:nvSpPr>
        <p:spPr>
          <a:xfrm rot="937722">
            <a:off x="9661358" y="2598821"/>
            <a:ext cx="1744579" cy="954107"/>
          </a:xfrm>
          <a:prstGeom prst="rect">
            <a:avLst/>
          </a:prstGeom>
          <a:noFill/>
        </p:spPr>
        <p:txBody>
          <a:bodyPr wrap="square" rtlCol="0">
            <a:spAutoFit/>
          </a:bodyPr>
          <a:lstStyle/>
          <a:p>
            <a:r>
              <a:rPr lang="en-US" sz="2800" b="1" dirty="0">
                <a:solidFill>
                  <a:schemeClr val="bg1"/>
                </a:solidFill>
              </a:rPr>
              <a:t>Work in Progress</a:t>
            </a:r>
          </a:p>
        </p:txBody>
      </p:sp>
    </p:spTree>
    <p:extLst>
      <p:ext uri="{BB962C8B-B14F-4D97-AF65-F5344CB8AC3E}">
        <p14:creationId xmlns:p14="http://schemas.microsoft.com/office/powerpoint/2010/main" val="973760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BA48F-4369-28D9-D745-FEE7B0D836DD}"/>
              </a:ext>
            </a:extLst>
          </p:cNvPr>
          <p:cNvPicPr>
            <a:picLocks noChangeAspect="1"/>
          </p:cNvPicPr>
          <p:nvPr/>
        </p:nvPicPr>
        <p:blipFill rotWithShape="1">
          <a:blip r:embed="rId3"/>
          <a:srcRect l="3556" t="3764" r="26635" b="14981"/>
          <a:stretch/>
        </p:blipFill>
        <p:spPr>
          <a:xfrm>
            <a:off x="4012603" y="444072"/>
            <a:ext cx="7885356" cy="5572461"/>
          </a:xfrm>
          <a:prstGeom prst="rect">
            <a:avLst/>
          </a:prstGeom>
        </p:spPr>
      </p:pic>
      <p:sp>
        <p:nvSpPr>
          <p:cNvPr id="4" name="TextBox 3">
            <a:extLst>
              <a:ext uri="{FF2B5EF4-FFF2-40B4-BE49-F238E27FC236}">
                <a16:creationId xmlns:a16="http://schemas.microsoft.com/office/drawing/2014/main" id="{256CFA75-4A60-E7DC-F829-2031168C98EC}"/>
              </a:ext>
            </a:extLst>
          </p:cNvPr>
          <p:cNvSpPr txBox="1"/>
          <p:nvPr/>
        </p:nvSpPr>
        <p:spPr>
          <a:xfrm>
            <a:off x="199890" y="5189958"/>
            <a:ext cx="3617844" cy="1077218"/>
          </a:xfrm>
          <a:prstGeom prst="rect">
            <a:avLst/>
          </a:prstGeom>
          <a:noFill/>
        </p:spPr>
        <p:txBody>
          <a:bodyPr wrap="square" rtlCol="0">
            <a:spAutoFit/>
          </a:bodyPr>
          <a:lstStyle/>
          <a:p>
            <a:pPr algn="ctr"/>
            <a:r>
              <a:rPr lang="en-US" sz="3200" b="1" dirty="0">
                <a:solidFill>
                  <a:schemeClr val="accent3"/>
                </a:solidFill>
              </a:rPr>
              <a:t>Impacts 58,000 Kansans</a:t>
            </a:r>
          </a:p>
        </p:txBody>
      </p:sp>
      <p:sp>
        <p:nvSpPr>
          <p:cNvPr id="6" name="TextBox 5">
            <a:extLst>
              <a:ext uri="{FF2B5EF4-FFF2-40B4-BE49-F238E27FC236}">
                <a16:creationId xmlns:a16="http://schemas.microsoft.com/office/drawing/2014/main" id="{A8717ECE-6D61-7E98-888A-727F61120BD6}"/>
              </a:ext>
            </a:extLst>
          </p:cNvPr>
          <p:cNvSpPr txBox="1"/>
          <p:nvPr/>
        </p:nvSpPr>
        <p:spPr>
          <a:xfrm>
            <a:off x="856914" y="1062897"/>
            <a:ext cx="3155689" cy="523220"/>
          </a:xfrm>
          <a:prstGeom prst="rect">
            <a:avLst/>
          </a:prstGeom>
          <a:noFill/>
        </p:spPr>
        <p:txBody>
          <a:bodyPr wrap="square" rtlCol="0">
            <a:spAutoFit/>
          </a:bodyPr>
          <a:lstStyle/>
          <a:p>
            <a:r>
              <a:rPr lang="en-US" sz="2800" b="1" dirty="0">
                <a:solidFill>
                  <a:schemeClr val="accent4">
                    <a:lumMod val="60000"/>
                    <a:lumOff val="40000"/>
                  </a:schemeClr>
                </a:solidFill>
              </a:rPr>
              <a:t>2024 Estimates</a:t>
            </a:r>
          </a:p>
        </p:txBody>
      </p:sp>
      <p:pic>
        <p:nvPicPr>
          <p:cNvPr id="7" name="Picture 6" descr="A blue square with a blue drop and yellow and blue background&#10;&#10;Description automatically generated">
            <a:extLst>
              <a:ext uri="{FF2B5EF4-FFF2-40B4-BE49-F238E27FC236}">
                <a16:creationId xmlns:a16="http://schemas.microsoft.com/office/drawing/2014/main" id="{DB00B0CC-A7C6-2C73-37C8-5F53B8DA3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90" y="133350"/>
            <a:ext cx="607075" cy="621444"/>
          </a:xfrm>
          <a:prstGeom prst="rect">
            <a:avLst/>
          </a:prstGeom>
        </p:spPr>
      </p:pic>
      <p:sp>
        <p:nvSpPr>
          <p:cNvPr id="8" name="Title 2">
            <a:extLst>
              <a:ext uri="{FF2B5EF4-FFF2-40B4-BE49-F238E27FC236}">
                <a16:creationId xmlns:a16="http://schemas.microsoft.com/office/drawing/2014/main" id="{46605198-15A2-F829-8778-7DE647351E26}"/>
              </a:ext>
            </a:extLst>
          </p:cNvPr>
          <p:cNvSpPr txBox="1">
            <a:spLocks/>
          </p:cNvSpPr>
          <p:nvPr/>
        </p:nvSpPr>
        <p:spPr>
          <a:xfrm>
            <a:off x="777240" y="234955"/>
            <a:ext cx="4609574" cy="438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Aquifer Challenge </a:t>
            </a:r>
            <a:endParaRPr lang="en-US" b="1" dirty="0"/>
          </a:p>
        </p:txBody>
      </p:sp>
      <p:sp>
        <p:nvSpPr>
          <p:cNvPr id="10" name="Title 4">
            <a:extLst>
              <a:ext uri="{FF2B5EF4-FFF2-40B4-BE49-F238E27FC236}">
                <a16:creationId xmlns:a16="http://schemas.microsoft.com/office/drawing/2014/main" id="{3B19079B-682F-E809-3C95-7CDFEF2030EA}"/>
              </a:ext>
            </a:extLst>
          </p:cNvPr>
          <p:cNvSpPr txBox="1">
            <a:spLocks/>
          </p:cNvSpPr>
          <p:nvPr/>
        </p:nvSpPr>
        <p:spPr>
          <a:xfrm>
            <a:off x="284069" y="3429000"/>
            <a:ext cx="3911641" cy="1600200"/>
          </a:xfrm>
          <a:prstGeom prst="rect">
            <a:avLst/>
          </a:prstGeom>
        </p:spPr>
        <p:txBody>
          <a:bodyPr anchor="b"/>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4000" dirty="0"/>
              <a:t>Communities at risk of losing their economic base and water supply in 50 years or less</a:t>
            </a:r>
          </a:p>
        </p:txBody>
      </p:sp>
      <p:sp>
        <p:nvSpPr>
          <p:cNvPr id="2" name="Rectangle 1">
            <a:extLst>
              <a:ext uri="{FF2B5EF4-FFF2-40B4-BE49-F238E27FC236}">
                <a16:creationId xmlns:a16="http://schemas.microsoft.com/office/drawing/2014/main" id="{39830EEE-CF67-EA70-3B55-BF10641CCE33}"/>
              </a:ext>
            </a:extLst>
          </p:cNvPr>
          <p:cNvSpPr/>
          <p:nvPr/>
        </p:nvSpPr>
        <p:spPr>
          <a:xfrm rot="1163159">
            <a:off x="9509141" y="-536620"/>
            <a:ext cx="1747585" cy="8080686"/>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DDFF54-C0AF-0F90-B10C-C523E0BBA955}"/>
              </a:ext>
            </a:extLst>
          </p:cNvPr>
          <p:cNvSpPr txBox="1"/>
          <p:nvPr/>
        </p:nvSpPr>
        <p:spPr>
          <a:xfrm rot="937722">
            <a:off x="9661358" y="2598821"/>
            <a:ext cx="1744579" cy="954107"/>
          </a:xfrm>
          <a:prstGeom prst="rect">
            <a:avLst/>
          </a:prstGeom>
          <a:noFill/>
        </p:spPr>
        <p:txBody>
          <a:bodyPr wrap="square" rtlCol="0">
            <a:spAutoFit/>
          </a:bodyPr>
          <a:lstStyle/>
          <a:p>
            <a:r>
              <a:rPr lang="en-US" sz="2800" b="1" dirty="0">
                <a:solidFill>
                  <a:schemeClr val="bg1"/>
                </a:solidFill>
              </a:rPr>
              <a:t>Work in Progress</a:t>
            </a:r>
          </a:p>
        </p:txBody>
      </p:sp>
    </p:spTree>
    <p:extLst>
      <p:ext uri="{BB962C8B-B14F-4D97-AF65-F5344CB8AC3E}">
        <p14:creationId xmlns:p14="http://schemas.microsoft.com/office/powerpoint/2010/main" val="4192408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E62ED-B81F-E16D-A74C-C7EAB0286DE4}"/>
              </a:ext>
            </a:extLst>
          </p:cNvPr>
          <p:cNvPicPr>
            <a:picLocks noChangeAspect="1"/>
          </p:cNvPicPr>
          <p:nvPr/>
        </p:nvPicPr>
        <p:blipFill rotWithShape="1">
          <a:blip r:embed="rId3"/>
          <a:srcRect l="2559" t="3704" r="29987" b="16297"/>
          <a:stretch/>
        </p:blipFill>
        <p:spPr>
          <a:xfrm>
            <a:off x="3894993" y="254000"/>
            <a:ext cx="8078108" cy="5816600"/>
          </a:xfrm>
          <a:prstGeom prst="rect">
            <a:avLst/>
          </a:prstGeom>
        </p:spPr>
      </p:pic>
      <p:sp>
        <p:nvSpPr>
          <p:cNvPr id="8" name="Title 4">
            <a:extLst>
              <a:ext uri="{FF2B5EF4-FFF2-40B4-BE49-F238E27FC236}">
                <a16:creationId xmlns:a16="http://schemas.microsoft.com/office/drawing/2014/main" id="{89BD86D3-C28C-92C7-4FA6-CB581354FDF2}"/>
              </a:ext>
            </a:extLst>
          </p:cNvPr>
          <p:cNvSpPr>
            <a:spLocks noGrp="1"/>
          </p:cNvSpPr>
          <p:nvPr>
            <p:ph type="title"/>
          </p:nvPr>
        </p:nvSpPr>
        <p:spPr>
          <a:xfrm>
            <a:off x="370205" y="1219200"/>
            <a:ext cx="4011294" cy="1600200"/>
          </a:xfrm>
        </p:spPr>
        <p:txBody>
          <a:bodyPr/>
          <a:lstStyle/>
          <a:p>
            <a:r>
              <a:rPr lang="en-US" sz="4400" dirty="0"/>
              <a:t>Communities taking collective action through LEMAs</a:t>
            </a:r>
          </a:p>
        </p:txBody>
      </p:sp>
      <p:sp>
        <p:nvSpPr>
          <p:cNvPr id="2" name="TextBox 1">
            <a:extLst>
              <a:ext uri="{FF2B5EF4-FFF2-40B4-BE49-F238E27FC236}">
                <a16:creationId xmlns:a16="http://schemas.microsoft.com/office/drawing/2014/main" id="{9434D7D4-FE27-38FB-15E0-C20473E0F47E}"/>
              </a:ext>
            </a:extLst>
          </p:cNvPr>
          <p:cNvSpPr txBox="1"/>
          <p:nvPr/>
        </p:nvSpPr>
        <p:spPr>
          <a:xfrm>
            <a:off x="370205" y="3289300"/>
            <a:ext cx="3338195" cy="523220"/>
          </a:xfrm>
          <a:prstGeom prst="rect">
            <a:avLst/>
          </a:prstGeom>
          <a:solidFill>
            <a:srgbClr val="EDECB3"/>
          </a:solidFill>
        </p:spPr>
        <p:txBody>
          <a:bodyPr wrap="square" rtlCol="0">
            <a:spAutoFit/>
          </a:bodyPr>
          <a:lstStyle/>
          <a:p>
            <a:r>
              <a:rPr lang="en-US" sz="2800" dirty="0"/>
              <a:t>GMD4 </a:t>
            </a:r>
          </a:p>
        </p:txBody>
      </p:sp>
      <p:sp>
        <p:nvSpPr>
          <p:cNvPr id="3" name="TextBox 2">
            <a:extLst>
              <a:ext uri="{FF2B5EF4-FFF2-40B4-BE49-F238E27FC236}">
                <a16:creationId xmlns:a16="http://schemas.microsoft.com/office/drawing/2014/main" id="{33A17296-BD3E-4DB3-1C5B-FC36A112CFDB}"/>
              </a:ext>
            </a:extLst>
          </p:cNvPr>
          <p:cNvSpPr txBox="1"/>
          <p:nvPr/>
        </p:nvSpPr>
        <p:spPr>
          <a:xfrm>
            <a:off x="370205" y="3911600"/>
            <a:ext cx="3338195" cy="523220"/>
          </a:xfrm>
          <a:prstGeom prst="rect">
            <a:avLst/>
          </a:prstGeom>
          <a:solidFill>
            <a:srgbClr val="FAC4BA"/>
          </a:solidFill>
        </p:spPr>
        <p:txBody>
          <a:bodyPr wrap="square" rtlCol="0">
            <a:spAutoFit/>
          </a:bodyPr>
          <a:lstStyle/>
          <a:p>
            <a:r>
              <a:rPr lang="en-US" sz="2800" dirty="0"/>
              <a:t>Sheridan 6</a:t>
            </a:r>
          </a:p>
        </p:txBody>
      </p:sp>
      <p:sp>
        <p:nvSpPr>
          <p:cNvPr id="4" name="TextBox 3">
            <a:extLst>
              <a:ext uri="{FF2B5EF4-FFF2-40B4-BE49-F238E27FC236}">
                <a16:creationId xmlns:a16="http://schemas.microsoft.com/office/drawing/2014/main" id="{2AF2D0BD-B614-C2F3-87FD-56B90EFEF4F6}"/>
              </a:ext>
            </a:extLst>
          </p:cNvPr>
          <p:cNvSpPr txBox="1"/>
          <p:nvPr/>
        </p:nvSpPr>
        <p:spPr>
          <a:xfrm>
            <a:off x="370205" y="4521201"/>
            <a:ext cx="3338195" cy="523220"/>
          </a:xfrm>
          <a:prstGeom prst="rect">
            <a:avLst/>
          </a:prstGeom>
          <a:solidFill>
            <a:srgbClr val="E7D8EF"/>
          </a:solidFill>
        </p:spPr>
        <p:txBody>
          <a:bodyPr wrap="square" rtlCol="0">
            <a:spAutoFit/>
          </a:bodyPr>
          <a:lstStyle/>
          <a:p>
            <a:r>
              <a:rPr lang="en-US" sz="2800" dirty="0"/>
              <a:t>GMD1 Four County</a:t>
            </a:r>
          </a:p>
        </p:txBody>
      </p:sp>
      <p:sp>
        <p:nvSpPr>
          <p:cNvPr id="6" name="TextBox 5">
            <a:extLst>
              <a:ext uri="{FF2B5EF4-FFF2-40B4-BE49-F238E27FC236}">
                <a16:creationId xmlns:a16="http://schemas.microsoft.com/office/drawing/2014/main" id="{89613FF8-A491-1DDF-078F-7567BBBA135C}"/>
              </a:ext>
            </a:extLst>
          </p:cNvPr>
          <p:cNvSpPr txBox="1"/>
          <p:nvPr/>
        </p:nvSpPr>
        <p:spPr>
          <a:xfrm>
            <a:off x="370204" y="5130802"/>
            <a:ext cx="3338195" cy="523220"/>
          </a:xfrm>
          <a:prstGeom prst="rect">
            <a:avLst/>
          </a:prstGeom>
          <a:solidFill>
            <a:srgbClr val="CDDEB1"/>
          </a:solidFill>
        </p:spPr>
        <p:txBody>
          <a:bodyPr wrap="square" rtlCol="0">
            <a:spAutoFit/>
          </a:bodyPr>
          <a:lstStyle/>
          <a:p>
            <a:r>
              <a:rPr lang="en-US" sz="2800" dirty="0"/>
              <a:t>Wichita County</a:t>
            </a:r>
          </a:p>
        </p:txBody>
      </p:sp>
      <p:sp>
        <p:nvSpPr>
          <p:cNvPr id="9" name="Rectangle 8">
            <a:extLst>
              <a:ext uri="{FF2B5EF4-FFF2-40B4-BE49-F238E27FC236}">
                <a16:creationId xmlns:a16="http://schemas.microsoft.com/office/drawing/2014/main" id="{2BC434DD-77FD-AAF6-1707-8C5B32B3C774}"/>
              </a:ext>
            </a:extLst>
          </p:cNvPr>
          <p:cNvSpPr/>
          <p:nvPr/>
        </p:nvSpPr>
        <p:spPr>
          <a:xfrm rot="1163159">
            <a:off x="9337568" y="-565926"/>
            <a:ext cx="1924164" cy="8080686"/>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5EC77E-CF73-E8E9-E3D4-09DADD9CB558}"/>
              </a:ext>
            </a:extLst>
          </p:cNvPr>
          <p:cNvSpPr txBox="1"/>
          <p:nvPr/>
        </p:nvSpPr>
        <p:spPr>
          <a:xfrm rot="937722">
            <a:off x="9661358" y="2598821"/>
            <a:ext cx="1744579" cy="954107"/>
          </a:xfrm>
          <a:prstGeom prst="rect">
            <a:avLst/>
          </a:prstGeom>
          <a:noFill/>
        </p:spPr>
        <p:txBody>
          <a:bodyPr wrap="square" rtlCol="0">
            <a:spAutoFit/>
          </a:bodyPr>
          <a:lstStyle/>
          <a:p>
            <a:r>
              <a:rPr lang="en-US" sz="2800" b="1" dirty="0">
                <a:solidFill>
                  <a:schemeClr val="bg1"/>
                </a:solidFill>
              </a:rPr>
              <a:t>Work in Progress</a:t>
            </a:r>
          </a:p>
        </p:txBody>
      </p:sp>
    </p:spTree>
    <p:extLst>
      <p:ext uri="{BB962C8B-B14F-4D97-AF65-F5344CB8AC3E}">
        <p14:creationId xmlns:p14="http://schemas.microsoft.com/office/powerpoint/2010/main" val="4264900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B32690F-93E0-EBD7-8C8D-987B9113C7A9}"/>
              </a:ext>
            </a:extLst>
          </p:cNvPr>
          <p:cNvSpPr>
            <a:spLocks noGrp="1"/>
          </p:cNvSpPr>
          <p:nvPr>
            <p:ph type="body" sz="half" idx="2"/>
          </p:nvPr>
        </p:nvSpPr>
        <p:spPr>
          <a:xfrm>
            <a:off x="4732127" y="626299"/>
            <a:ext cx="3932237" cy="613497"/>
          </a:xfrm>
        </p:spPr>
        <p:txBody>
          <a:bodyPr/>
          <a:lstStyle/>
          <a:p>
            <a:r>
              <a:rPr lang="en-US" sz="2000" b="1" dirty="0"/>
              <a:t>Useable life</a:t>
            </a:r>
          </a:p>
        </p:txBody>
      </p:sp>
      <p:graphicFrame>
        <p:nvGraphicFramePr>
          <p:cNvPr id="6" name="Chart 5">
            <a:extLst>
              <a:ext uri="{FF2B5EF4-FFF2-40B4-BE49-F238E27FC236}">
                <a16:creationId xmlns:a16="http://schemas.microsoft.com/office/drawing/2014/main" id="{A01EBFAC-4CCA-9832-9949-98F983785ACA}"/>
              </a:ext>
            </a:extLst>
          </p:cNvPr>
          <p:cNvGraphicFramePr>
            <a:graphicFrameLocks/>
          </p:cNvGraphicFramePr>
          <p:nvPr>
            <p:extLst>
              <p:ext uri="{D42A27DB-BD31-4B8C-83A1-F6EECF244321}">
                <p14:modId xmlns:p14="http://schemas.microsoft.com/office/powerpoint/2010/main" val="2195268001"/>
              </p:ext>
            </p:extLst>
          </p:nvPr>
        </p:nvGraphicFramePr>
        <p:xfrm>
          <a:off x="6175836" y="457200"/>
          <a:ext cx="6161924" cy="515302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C0CBB89-CFC1-6101-11A2-1C9AEC369472}"/>
              </a:ext>
            </a:extLst>
          </p:cNvPr>
          <p:cNvSpPr txBox="1"/>
          <p:nvPr/>
        </p:nvSpPr>
        <p:spPr>
          <a:xfrm>
            <a:off x="4963498" y="871925"/>
            <a:ext cx="1294903" cy="461665"/>
          </a:xfrm>
          <a:prstGeom prst="rect">
            <a:avLst/>
          </a:prstGeom>
          <a:noFill/>
        </p:spPr>
        <p:txBody>
          <a:bodyPr wrap="square" rtlCol="0">
            <a:spAutoFit/>
          </a:bodyPr>
          <a:lstStyle/>
          <a:p>
            <a:pPr algn="r"/>
            <a:r>
              <a:rPr lang="en-US" sz="2400" b="1" dirty="0"/>
              <a:t>25 yrs</a:t>
            </a:r>
          </a:p>
        </p:txBody>
      </p:sp>
      <p:sp>
        <p:nvSpPr>
          <p:cNvPr id="10" name="TextBox 9">
            <a:extLst>
              <a:ext uri="{FF2B5EF4-FFF2-40B4-BE49-F238E27FC236}">
                <a16:creationId xmlns:a16="http://schemas.microsoft.com/office/drawing/2014/main" id="{94A8A4B1-0E08-9921-9B58-771858D70C52}"/>
              </a:ext>
            </a:extLst>
          </p:cNvPr>
          <p:cNvSpPr txBox="1"/>
          <p:nvPr/>
        </p:nvSpPr>
        <p:spPr>
          <a:xfrm>
            <a:off x="4677513" y="1785138"/>
            <a:ext cx="1592836" cy="461665"/>
          </a:xfrm>
          <a:prstGeom prst="rect">
            <a:avLst/>
          </a:prstGeom>
          <a:noFill/>
        </p:spPr>
        <p:txBody>
          <a:bodyPr wrap="square" rtlCol="0">
            <a:spAutoFit/>
          </a:bodyPr>
          <a:lstStyle/>
          <a:p>
            <a:pPr algn="r"/>
            <a:r>
              <a:rPr lang="en-US" sz="2400" b="1" dirty="0"/>
              <a:t>26-50 yrs</a:t>
            </a:r>
          </a:p>
        </p:txBody>
      </p:sp>
      <p:sp>
        <p:nvSpPr>
          <p:cNvPr id="11" name="TextBox 10">
            <a:extLst>
              <a:ext uri="{FF2B5EF4-FFF2-40B4-BE49-F238E27FC236}">
                <a16:creationId xmlns:a16="http://schemas.microsoft.com/office/drawing/2014/main" id="{8583E39F-1F42-7109-ED63-71770CEA6AAE}"/>
              </a:ext>
            </a:extLst>
          </p:cNvPr>
          <p:cNvSpPr txBox="1"/>
          <p:nvPr/>
        </p:nvSpPr>
        <p:spPr>
          <a:xfrm>
            <a:off x="4630257" y="2795048"/>
            <a:ext cx="1592836" cy="461665"/>
          </a:xfrm>
          <a:prstGeom prst="rect">
            <a:avLst/>
          </a:prstGeom>
          <a:noFill/>
        </p:spPr>
        <p:txBody>
          <a:bodyPr wrap="square" rtlCol="0">
            <a:spAutoFit/>
          </a:bodyPr>
          <a:lstStyle/>
          <a:p>
            <a:pPr algn="r"/>
            <a:r>
              <a:rPr lang="en-US" sz="2400" b="1" dirty="0"/>
              <a:t>51-75 yrs</a:t>
            </a:r>
          </a:p>
        </p:txBody>
      </p:sp>
      <p:sp>
        <p:nvSpPr>
          <p:cNvPr id="12" name="TextBox 11">
            <a:extLst>
              <a:ext uri="{FF2B5EF4-FFF2-40B4-BE49-F238E27FC236}">
                <a16:creationId xmlns:a16="http://schemas.microsoft.com/office/drawing/2014/main" id="{EE2CFF97-A932-4795-B9C1-20A5DC6938F4}"/>
              </a:ext>
            </a:extLst>
          </p:cNvPr>
          <p:cNvSpPr txBox="1"/>
          <p:nvPr/>
        </p:nvSpPr>
        <p:spPr>
          <a:xfrm>
            <a:off x="4413032" y="3740972"/>
            <a:ext cx="1809405" cy="461665"/>
          </a:xfrm>
          <a:prstGeom prst="rect">
            <a:avLst/>
          </a:prstGeom>
          <a:noFill/>
        </p:spPr>
        <p:txBody>
          <a:bodyPr wrap="square" rtlCol="0">
            <a:spAutoFit/>
          </a:bodyPr>
          <a:lstStyle/>
          <a:p>
            <a:pPr algn="r"/>
            <a:r>
              <a:rPr lang="en-US" sz="2400" b="1" dirty="0"/>
              <a:t>76-100 yrs</a:t>
            </a:r>
          </a:p>
        </p:txBody>
      </p:sp>
      <p:sp>
        <p:nvSpPr>
          <p:cNvPr id="13" name="TextBox 12">
            <a:extLst>
              <a:ext uri="{FF2B5EF4-FFF2-40B4-BE49-F238E27FC236}">
                <a16:creationId xmlns:a16="http://schemas.microsoft.com/office/drawing/2014/main" id="{D27B6A03-0C5E-F15B-06B7-A48FAFF701A1}"/>
              </a:ext>
            </a:extLst>
          </p:cNvPr>
          <p:cNvSpPr txBox="1"/>
          <p:nvPr/>
        </p:nvSpPr>
        <p:spPr>
          <a:xfrm>
            <a:off x="4406759" y="4709452"/>
            <a:ext cx="1809405" cy="461665"/>
          </a:xfrm>
          <a:prstGeom prst="rect">
            <a:avLst/>
          </a:prstGeom>
          <a:noFill/>
        </p:spPr>
        <p:txBody>
          <a:bodyPr wrap="square" rtlCol="0">
            <a:spAutoFit/>
          </a:bodyPr>
          <a:lstStyle/>
          <a:p>
            <a:pPr algn="r"/>
            <a:r>
              <a:rPr lang="en-US" sz="2400" b="1" dirty="0"/>
              <a:t>101+ yrs</a:t>
            </a:r>
          </a:p>
        </p:txBody>
      </p:sp>
      <p:sp>
        <p:nvSpPr>
          <p:cNvPr id="14" name="Text Placeholder 7">
            <a:extLst>
              <a:ext uri="{FF2B5EF4-FFF2-40B4-BE49-F238E27FC236}">
                <a16:creationId xmlns:a16="http://schemas.microsoft.com/office/drawing/2014/main" id="{6809367C-525B-88FC-EC71-160F06F6B32B}"/>
              </a:ext>
            </a:extLst>
          </p:cNvPr>
          <p:cNvSpPr txBox="1">
            <a:spLocks/>
          </p:cNvSpPr>
          <p:nvPr/>
        </p:nvSpPr>
        <p:spPr>
          <a:xfrm>
            <a:off x="474522" y="1333590"/>
            <a:ext cx="3932237" cy="38115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dirty="0"/>
              <a:t>What level of certainty in your water supply would provide your business/industry the security you need to stay in </a:t>
            </a:r>
            <a:r>
              <a:rPr lang="en-US" sz="3200"/>
              <a:t>your community?</a:t>
            </a:r>
            <a:endParaRPr lang="en-US" sz="3200" dirty="0"/>
          </a:p>
        </p:txBody>
      </p:sp>
    </p:spTree>
    <p:extLst>
      <p:ext uri="{BB962C8B-B14F-4D97-AF65-F5344CB8AC3E}">
        <p14:creationId xmlns:p14="http://schemas.microsoft.com/office/powerpoint/2010/main" val="985055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2C9E9C4A-8446-F3C6-92F9-B754B719A0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7549" y="1313798"/>
            <a:ext cx="9316902" cy="477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97190A3-0676-52AA-F217-D7E18E64E999}"/>
              </a:ext>
            </a:extLst>
          </p:cNvPr>
          <p:cNvSpPr>
            <a:spLocks noGrp="1"/>
          </p:cNvSpPr>
          <p:nvPr>
            <p:ph type="title"/>
          </p:nvPr>
        </p:nvSpPr>
        <p:spPr>
          <a:xfrm>
            <a:off x="1759827" y="532747"/>
            <a:ext cx="11628198" cy="781051"/>
          </a:xfrm>
        </p:spPr>
        <p:txBody>
          <a:bodyPr/>
          <a:lstStyle/>
          <a:p>
            <a:r>
              <a:rPr lang="en-US" sz="3200"/>
              <a:t>Water Quality Challenge: Green are impaired streams</a:t>
            </a:r>
          </a:p>
        </p:txBody>
      </p:sp>
      <p:pic>
        <p:nvPicPr>
          <p:cNvPr id="14" name="Picture 13" descr="A blue square with a clipboard and a drop of water&#10;&#10;Description automatically generated">
            <a:extLst>
              <a:ext uri="{FF2B5EF4-FFF2-40B4-BE49-F238E27FC236}">
                <a16:creationId xmlns:a16="http://schemas.microsoft.com/office/drawing/2014/main" id="{38F2CDB9-2887-2A20-F00A-7867A69B1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14" y="374426"/>
            <a:ext cx="1091349" cy="1097694"/>
          </a:xfrm>
          <a:prstGeom prst="rect">
            <a:avLst/>
          </a:prstGeom>
        </p:spPr>
      </p:pic>
    </p:spTree>
    <p:extLst>
      <p:ext uri="{BB962C8B-B14F-4D97-AF65-F5344CB8AC3E}">
        <p14:creationId xmlns:p14="http://schemas.microsoft.com/office/powerpoint/2010/main" val="35558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583B3BD-0F69-3978-4C19-D1C730A40EAD}"/>
              </a:ext>
            </a:extLst>
          </p:cNvPr>
          <p:cNvGraphicFramePr>
            <a:graphicFrameLocks/>
          </p:cNvGraphicFramePr>
          <p:nvPr>
            <p:extLst>
              <p:ext uri="{D42A27DB-BD31-4B8C-83A1-F6EECF244321}">
                <p14:modId xmlns:p14="http://schemas.microsoft.com/office/powerpoint/2010/main" val="1021143080"/>
              </p:ext>
            </p:extLst>
          </p:nvPr>
        </p:nvGraphicFramePr>
        <p:xfrm>
          <a:off x="438913" y="402337"/>
          <a:ext cx="11887200" cy="5248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727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CDC6CF-A3CB-15AE-5C32-7B68BD8947C1}"/>
              </a:ext>
            </a:extLst>
          </p:cNvPr>
          <p:cNvSpPr>
            <a:spLocks noGrp="1"/>
          </p:cNvSpPr>
          <p:nvPr>
            <p:ph type="title"/>
          </p:nvPr>
        </p:nvSpPr>
        <p:spPr/>
        <p:txBody>
          <a:bodyPr/>
          <a:lstStyle/>
          <a:p>
            <a:r>
              <a:rPr lang="en-US" dirty="0"/>
              <a:t>Open Ended Question</a:t>
            </a:r>
          </a:p>
        </p:txBody>
      </p:sp>
      <p:sp>
        <p:nvSpPr>
          <p:cNvPr id="6" name="Content Placeholder 5">
            <a:extLst>
              <a:ext uri="{FF2B5EF4-FFF2-40B4-BE49-F238E27FC236}">
                <a16:creationId xmlns:a16="http://schemas.microsoft.com/office/drawing/2014/main" id="{507BEBB1-7956-2874-1B53-D733290A775B}"/>
              </a:ext>
            </a:extLst>
          </p:cNvPr>
          <p:cNvSpPr>
            <a:spLocks noGrp="1"/>
          </p:cNvSpPr>
          <p:nvPr>
            <p:ph idx="1"/>
          </p:nvPr>
        </p:nvSpPr>
        <p:spPr/>
        <p:txBody>
          <a:bodyPr/>
          <a:lstStyle/>
          <a:p>
            <a:pPr marL="0" marR="0">
              <a:lnSpc>
                <a:spcPct val="115000"/>
              </a:lnSpc>
              <a:spcBef>
                <a:spcPts val="0"/>
              </a:spcBef>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Irrigation is by far the top water use in the state, which may make conversations about conservation feel like they are singling irrigators out.  What suggestions do you have for how we can have productive conversations without it feeling like we are singling anyone out?</a:t>
            </a:r>
          </a:p>
          <a:p>
            <a:endParaRPr lang="en-US" dirty="0"/>
          </a:p>
        </p:txBody>
      </p:sp>
    </p:spTree>
    <p:extLst>
      <p:ext uri="{BB962C8B-B14F-4D97-AF65-F5344CB8AC3E}">
        <p14:creationId xmlns:p14="http://schemas.microsoft.com/office/powerpoint/2010/main" val="236117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931C-F08B-B5B9-9862-A1354553CFCE}"/>
              </a:ext>
            </a:extLst>
          </p:cNvPr>
          <p:cNvSpPr>
            <a:spLocks noGrp="1"/>
          </p:cNvSpPr>
          <p:nvPr>
            <p:ph type="title"/>
          </p:nvPr>
        </p:nvSpPr>
        <p:spPr/>
        <p:txBody>
          <a:bodyPr/>
          <a:lstStyle/>
          <a:p>
            <a:r>
              <a:rPr lang="en-US" dirty="0"/>
              <a:t>Responses varied considerably…</a:t>
            </a:r>
          </a:p>
        </p:txBody>
      </p:sp>
      <p:sp>
        <p:nvSpPr>
          <p:cNvPr id="3" name="Content Placeholder 2">
            <a:extLst>
              <a:ext uri="{FF2B5EF4-FFF2-40B4-BE49-F238E27FC236}">
                <a16:creationId xmlns:a16="http://schemas.microsoft.com/office/drawing/2014/main" id="{B8CD0E71-B10E-3A60-E48E-D3C9D361F023}"/>
              </a:ext>
            </a:extLst>
          </p:cNvPr>
          <p:cNvSpPr>
            <a:spLocks noGrp="1"/>
          </p:cNvSpPr>
          <p:nvPr>
            <p:ph idx="1"/>
          </p:nvPr>
        </p:nvSpPr>
        <p:spPr/>
        <p:txBody>
          <a:bodyPr/>
          <a:lstStyle/>
          <a:p>
            <a:pPr marL="0" marR="0" indent="0">
              <a:lnSpc>
                <a:spcPct val="107000"/>
              </a:lnSpc>
              <a:spcBef>
                <a:spcPts val="0"/>
              </a:spcBef>
              <a:spcAft>
                <a:spcPts val="800"/>
              </a:spcAft>
              <a:buNone/>
            </a:pPr>
            <a:r>
              <a:rPr lang="en-US" kern="0" dirty="0">
                <a:ea typeface="Times New Roman" panose="02020603050405020304" pitchFamily="18" charset="0"/>
                <a:cs typeface="Times New Roman" panose="02020603050405020304" pitchFamily="18" charset="0"/>
              </a:rPr>
              <a:t>“</a:t>
            </a:r>
            <a:r>
              <a:rPr lang="en-US" kern="0" dirty="0">
                <a:effectLst/>
                <a:ea typeface="Times New Roman" panose="02020603050405020304" pitchFamily="18" charset="0"/>
                <a:cs typeface="Times New Roman" panose="02020603050405020304" pitchFamily="18" charset="0"/>
              </a:rPr>
              <a:t>Most irrigators have or are conserving now we need to acknowledge this and ask the other users to reduce instead of expand” </a:t>
            </a:r>
            <a:endParaRPr lang="en-US" kern="100" dirty="0">
              <a:effectLst/>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0" dirty="0">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r>
              <a:rPr lang="en-US" kern="0" dirty="0">
                <a:effectLst/>
                <a:ea typeface="Times New Roman" panose="02020603050405020304" pitchFamily="18" charset="0"/>
                <a:cs typeface="Times New Roman" panose="02020603050405020304" pitchFamily="18" charset="0"/>
              </a:rPr>
              <a:t>“Irrigators aren’t the PROBLEM they are the SOLUTION! Don’t demonize them! Keep it positive! We all want the same thing!” </a:t>
            </a:r>
            <a:endParaRPr lang="en-US" kern="100" dirty="0">
              <a:effectLst/>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dirty="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r>
              <a:rPr lang="en-US" kern="0" dirty="0">
                <a:effectLst/>
                <a:ea typeface="Times New Roman" panose="02020603050405020304" pitchFamily="18" charset="0"/>
                <a:cs typeface="Times New Roman" panose="02020603050405020304" pitchFamily="18" charset="0"/>
              </a:rPr>
              <a:t>“Suck it up buttercup.  As the largest user (80%+) the conversation should be focused on Irrigation.  Avoidance of the problem/discussion is what led us down the course we are not trying to rechart.”  </a:t>
            </a:r>
            <a:endParaRPr lang="en-US"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09658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CDF-7282-7B75-BF51-F39510A675E1}"/>
              </a:ext>
            </a:extLst>
          </p:cNvPr>
          <p:cNvSpPr>
            <a:spLocks noGrp="1"/>
          </p:cNvSpPr>
          <p:nvPr>
            <p:ph type="title"/>
          </p:nvPr>
        </p:nvSpPr>
        <p:spPr/>
        <p:txBody>
          <a:bodyPr/>
          <a:lstStyle/>
          <a:p>
            <a:r>
              <a:rPr lang="en-US" dirty="0"/>
              <a:t>Also sought input on policy/programing </a:t>
            </a:r>
          </a:p>
        </p:txBody>
      </p:sp>
      <p:sp>
        <p:nvSpPr>
          <p:cNvPr id="3" name="Content Placeholder 2">
            <a:extLst>
              <a:ext uri="{FF2B5EF4-FFF2-40B4-BE49-F238E27FC236}">
                <a16:creationId xmlns:a16="http://schemas.microsoft.com/office/drawing/2014/main" id="{BF8A3883-BADD-E539-C077-E977DA77FFB1}"/>
              </a:ext>
            </a:extLst>
          </p:cNvPr>
          <p:cNvSpPr>
            <a:spLocks noGrp="1"/>
          </p:cNvSpPr>
          <p:nvPr>
            <p:ph idx="1"/>
          </p:nvPr>
        </p:nvSpPr>
        <p:spPr>
          <a:xfrm>
            <a:off x="281900" y="976442"/>
            <a:ext cx="11628199" cy="4905116"/>
          </a:xfrm>
        </p:spPr>
        <p:txBody>
          <a:bodyPr/>
          <a:lstStyle/>
          <a:p>
            <a:pPr marL="0" marR="0" indent="0">
              <a:spcBef>
                <a:spcPts val="0"/>
              </a:spcBef>
              <a:spcAft>
                <a:spcPts val="0"/>
              </a:spcAft>
              <a:buNone/>
            </a:pPr>
            <a:r>
              <a:rPr lang="en-US" dirty="0"/>
              <a:t>We cannot afford to waste tax dollars. </a:t>
            </a:r>
            <a:r>
              <a:rPr lang="en-US" dirty="0">
                <a:effectLst/>
                <a:ea typeface="Aptos" panose="020B0004020202020204" pitchFamily="34" charset="0"/>
              </a:rPr>
              <a:t>One challenge is recruiting landowners to participate in best management practice programs.  As an example, enrolling landowners willing to install sediment-reducing buffer strips to reduce the rate of sedimentation in our reservoirs.  What should we do?</a:t>
            </a:r>
          </a:p>
          <a:p>
            <a:pPr lvl="1"/>
            <a:r>
              <a:rPr lang="en-US" dirty="0"/>
              <a:t>Eliminate the program all together</a:t>
            </a:r>
          </a:p>
          <a:p>
            <a:pPr lvl="1"/>
            <a:r>
              <a:rPr lang="en-US" dirty="0"/>
              <a:t>Establish a threshold that at least X% of the landowners must opt-in for the state to provide funding</a:t>
            </a:r>
          </a:p>
          <a:p>
            <a:pPr lvl="1"/>
            <a:r>
              <a:rPr lang="en-US" dirty="0">
                <a:effectLst/>
                <a:ea typeface="Times New Roman" panose="02020603050405020304" pitchFamily="18" charset="0"/>
                <a:cs typeface="Aptos" panose="020B0004020202020204" pitchFamily="34" charset="0"/>
              </a:rPr>
              <a:t>Geographically focus funding only near certain high-risk reservoirs</a:t>
            </a:r>
            <a:endParaRPr lang="en-US" dirty="0"/>
          </a:p>
          <a:p>
            <a:pPr lvl="1"/>
            <a:r>
              <a:rPr lang="en-US" dirty="0"/>
              <a:t>Mandate everyone participates</a:t>
            </a:r>
          </a:p>
          <a:p>
            <a:pPr lvl="1"/>
            <a:r>
              <a:rPr lang="en-US" dirty="0"/>
              <a:t>Continue to invest in the program as is</a:t>
            </a:r>
          </a:p>
          <a:p>
            <a:pPr lvl="1"/>
            <a:r>
              <a:rPr lang="en-US" dirty="0"/>
              <a:t>Other</a:t>
            </a:r>
          </a:p>
          <a:p>
            <a:pPr marL="0" indent="0">
              <a:buNone/>
            </a:pPr>
            <a:endParaRPr lang="en-US" dirty="0"/>
          </a:p>
        </p:txBody>
      </p:sp>
    </p:spTree>
    <p:extLst>
      <p:ext uri="{BB962C8B-B14F-4D97-AF65-F5344CB8AC3E}">
        <p14:creationId xmlns:p14="http://schemas.microsoft.com/office/powerpoint/2010/main" val="3650724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7A74A28-E4A9-B95E-A1A1-EF2AD2446C70}"/>
              </a:ext>
            </a:extLst>
          </p:cNvPr>
          <p:cNvGraphicFramePr>
            <a:graphicFrameLocks/>
          </p:cNvGraphicFramePr>
          <p:nvPr>
            <p:extLst>
              <p:ext uri="{D42A27DB-BD31-4B8C-83A1-F6EECF244321}">
                <p14:modId xmlns:p14="http://schemas.microsoft.com/office/powerpoint/2010/main" val="715247056"/>
              </p:ext>
            </p:extLst>
          </p:nvPr>
        </p:nvGraphicFramePr>
        <p:xfrm>
          <a:off x="308810" y="84221"/>
          <a:ext cx="11574379" cy="6400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988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2C38F-025A-D02F-1567-6A52E7215F8B}"/>
              </a:ext>
            </a:extLst>
          </p:cNvPr>
          <p:cNvSpPr>
            <a:spLocks noGrp="1"/>
          </p:cNvSpPr>
          <p:nvPr>
            <p:ph type="title"/>
          </p:nvPr>
        </p:nvSpPr>
        <p:spPr/>
        <p:txBody>
          <a:bodyPr/>
          <a:lstStyle/>
          <a:p>
            <a:r>
              <a:rPr lang="en-US" sz="4000" dirty="0"/>
              <a:t>600+ People Participated Across 6 Regional Meetings</a:t>
            </a:r>
          </a:p>
        </p:txBody>
      </p:sp>
      <p:sp>
        <p:nvSpPr>
          <p:cNvPr id="7" name="TextBox 6">
            <a:extLst>
              <a:ext uri="{FF2B5EF4-FFF2-40B4-BE49-F238E27FC236}">
                <a16:creationId xmlns:a16="http://schemas.microsoft.com/office/drawing/2014/main" id="{67A8FD00-3C6A-A962-C68F-4DD49F7FE1F2}"/>
              </a:ext>
            </a:extLst>
          </p:cNvPr>
          <p:cNvSpPr txBox="1"/>
          <p:nvPr/>
        </p:nvSpPr>
        <p:spPr>
          <a:xfrm>
            <a:off x="949900" y="2431761"/>
            <a:ext cx="2003322" cy="738664"/>
          </a:xfrm>
          <a:prstGeom prst="rect">
            <a:avLst/>
          </a:prstGeom>
          <a:noFill/>
        </p:spPr>
        <p:txBody>
          <a:bodyPr wrap="square" rtlCol="0">
            <a:spAutoFit/>
          </a:bodyPr>
          <a:lstStyle/>
          <a:p>
            <a:r>
              <a:rPr lang="en-US" sz="2400" b="1">
                <a:solidFill>
                  <a:schemeClr val="bg1"/>
                </a:solidFill>
              </a:rPr>
              <a:t>Northwest</a:t>
            </a:r>
          </a:p>
          <a:p>
            <a:endParaRPr lang="en-US"/>
          </a:p>
        </p:txBody>
      </p:sp>
      <p:pic>
        <p:nvPicPr>
          <p:cNvPr id="10" name="Picture 9">
            <a:extLst>
              <a:ext uri="{FF2B5EF4-FFF2-40B4-BE49-F238E27FC236}">
                <a16:creationId xmlns:a16="http://schemas.microsoft.com/office/drawing/2014/main" id="{6DD729A8-20C0-82D3-7FFA-C4171F766117}"/>
              </a:ext>
            </a:extLst>
          </p:cNvPr>
          <p:cNvPicPr>
            <a:picLocks noChangeAspect="1"/>
          </p:cNvPicPr>
          <p:nvPr/>
        </p:nvPicPr>
        <p:blipFill rotWithShape="1">
          <a:blip r:embed="rId3">
            <a:extLst>
              <a:ext uri="{28A0092B-C50C-407E-A947-70E740481C1C}">
                <a14:useLocalDpi xmlns:a14="http://schemas.microsoft.com/office/drawing/2010/main" val="0"/>
              </a:ext>
            </a:extLst>
          </a:blip>
          <a:srcRect t="12754"/>
          <a:stretch/>
        </p:blipFill>
        <p:spPr>
          <a:xfrm>
            <a:off x="-734916" y="1246360"/>
            <a:ext cx="12191999" cy="5983325"/>
          </a:xfrm>
          <a:prstGeom prst="rect">
            <a:avLst/>
          </a:prstGeom>
        </p:spPr>
      </p:pic>
      <p:sp>
        <p:nvSpPr>
          <p:cNvPr id="8" name="TextBox 7">
            <a:extLst>
              <a:ext uri="{FF2B5EF4-FFF2-40B4-BE49-F238E27FC236}">
                <a16:creationId xmlns:a16="http://schemas.microsoft.com/office/drawing/2014/main" id="{B230A056-B253-C5B8-A152-8F1C5B6247BB}"/>
              </a:ext>
            </a:extLst>
          </p:cNvPr>
          <p:cNvSpPr txBox="1"/>
          <p:nvPr/>
        </p:nvSpPr>
        <p:spPr>
          <a:xfrm>
            <a:off x="4360224" y="2318979"/>
            <a:ext cx="1280569" cy="769441"/>
          </a:xfrm>
          <a:prstGeom prst="rect">
            <a:avLst/>
          </a:prstGeom>
          <a:solidFill>
            <a:srgbClr val="BF9543"/>
          </a:solidFill>
        </p:spPr>
        <p:txBody>
          <a:bodyPr wrap="square" rtlCol="0">
            <a:spAutoFit/>
          </a:bodyPr>
          <a:lstStyle/>
          <a:p>
            <a:r>
              <a:rPr lang="en-US" sz="4400" b="1">
                <a:solidFill>
                  <a:schemeClr val="bg1"/>
                </a:solidFill>
              </a:rPr>
              <a:t>80+</a:t>
            </a:r>
          </a:p>
        </p:txBody>
      </p:sp>
      <p:sp>
        <p:nvSpPr>
          <p:cNvPr id="9" name="TextBox 8">
            <a:extLst>
              <a:ext uri="{FF2B5EF4-FFF2-40B4-BE49-F238E27FC236}">
                <a16:creationId xmlns:a16="http://schemas.microsoft.com/office/drawing/2014/main" id="{108A5D69-D5FF-52AF-84EA-E9381C7DBE1E}"/>
              </a:ext>
            </a:extLst>
          </p:cNvPr>
          <p:cNvSpPr txBox="1"/>
          <p:nvPr/>
        </p:nvSpPr>
        <p:spPr>
          <a:xfrm>
            <a:off x="7794604" y="2318978"/>
            <a:ext cx="1499614" cy="769441"/>
          </a:xfrm>
          <a:prstGeom prst="rect">
            <a:avLst/>
          </a:prstGeom>
          <a:solidFill>
            <a:srgbClr val="8CC63F"/>
          </a:solidFill>
        </p:spPr>
        <p:txBody>
          <a:bodyPr wrap="square" rtlCol="0">
            <a:spAutoFit/>
          </a:bodyPr>
          <a:lstStyle/>
          <a:p>
            <a:r>
              <a:rPr lang="en-US" sz="4400" b="1">
                <a:solidFill>
                  <a:schemeClr val="bg1"/>
                </a:solidFill>
              </a:rPr>
              <a:t>150+</a:t>
            </a:r>
          </a:p>
        </p:txBody>
      </p:sp>
      <p:sp>
        <p:nvSpPr>
          <p:cNvPr id="11" name="TextBox 10">
            <a:extLst>
              <a:ext uri="{FF2B5EF4-FFF2-40B4-BE49-F238E27FC236}">
                <a16:creationId xmlns:a16="http://schemas.microsoft.com/office/drawing/2014/main" id="{90C2FF65-DE48-DC09-87FA-5FC90F8F1E8F}"/>
              </a:ext>
            </a:extLst>
          </p:cNvPr>
          <p:cNvSpPr txBox="1"/>
          <p:nvPr/>
        </p:nvSpPr>
        <p:spPr>
          <a:xfrm>
            <a:off x="4379291" y="4671556"/>
            <a:ext cx="1499614" cy="769441"/>
          </a:xfrm>
          <a:prstGeom prst="rect">
            <a:avLst/>
          </a:prstGeom>
          <a:solidFill>
            <a:srgbClr val="0E2D52"/>
          </a:solidFill>
        </p:spPr>
        <p:txBody>
          <a:bodyPr wrap="square" rtlCol="0">
            <a:spAutoFit/>
          </a:bodyPr>
          <a:lstStyle/>
          <a:p>
            <a:r>
              <a:rPr lang="en-US" sz="4400" b="1">
                <a:solidFill>
                  <a:schemeClr val="bg1"/>
                </a:solidFill>
              </a:rPr>
              <a:t>135+</a:t>
            </a:r>
          </a:p>
        </p:txBody>
      </p:sp>
      <p:sp>
        <p:nvSpPr>
          <p:cNvPr id="12" name="TextBox 11">
            <a:extLst>
              <a:ext uri="{FF2B5EF4-FFF2-40B4-BE49-F238E27FC236}">
                <a16:creationId xmlns:a16="http://schemas.microsoft.com/office/drawing/2014/main" id="{B1D1A4C9-6A03-9B06-902A-F9B4196E3E17}"/>
              </a:ext>
            </a:extLst>
          </p:cNvPr>
          <p:cNvSpPr txBox="1"/>
          <p:nvPr/>
        </p:nvSpPr>
        <p:spPr>
          <a:xfrm>
            <a:off x="7632691" y="4671556"/>
            <a:ext cx="1499614" cy="769441"/>
          </a:xfrm>
          <a:prstGeom prst="rect">
            <a:avLst/>
          </a:prstGeom>
          <a:solidFill>
            <a:srgbClr val="FCB21B"/>
          </a:solidFill>
        </p:spPr>
        <p:txBody>
          <a:bodyPr wrap="square" rtlCol="0">
            <a:spAutoFit/>
          </a:bodyPr>
          <a:lstStyle/>
          <a:p>
            <a:r>
              <a:rPr lang="en-US" sz="4400" b="1">
                <a:solidFill>
                  <a:schemeClr val="bg1"/>
                </a:solidFill>
              </a:rPr>
              <a:t>90+</a:t>
            </a:r>
          </a:p>
        </p:txBody>
      </p:sp>
      <p:sp>
        <p:nvSpPr>
          <p:cNvPr id="13" name="TextBox 12">
            <a:extLst>
              <a:ext uri="{FF2B5EF4-FFF2-40B4-BE49-F238E27FC236}">
                <a16:creationId xmlns:a16="http://schemas.microsoft.com/office/drawing/2014/main" id="{093180C9-B7A7-31B0-BB52-0FB8EA23054E}"/>
              </a:ext>
            </a:extLst>
          </p:cNvPr>
          <p:cNvSpPr txBox="1"/>
          <p:nvPr/>
        </p:nvSpPr>
        <p:spPr>
          <a:xfrm>
            <a:off x="1275897" y="2318978"/>
            <a:ext cx="1177593" cy="769441"/>
          </a:xfrm>
          <a:prstGeom prst="rect">
            <a:avLst/>
          </a:prstGeom>
          <a:solidFill>
            <a:srgbClr val="25AAE1"/>
          </a:solidFill>
        </p:spPr>
        <p:txBody>
          <a:bodyPr wrap="square" rtlCol="0">
            <a:spAutoFit/>
          </a:bodyPr>
          <a:lstStyle/>
          <a:p>
            <a:r>
              <a:rPr lang="en-US" sz="4400" b="1" dirty="0">
                <a:solidFill>
                  <a:schemeClr val="bg1"/>
                </a:solidFill>
              </a:rPr>
              <a:t>55+</a:t>
            </a:r>
          </a:p>
        </p:txBody>
      </p:sp>
      <p:sp>
        <p:nvSpPr>
          <p:cNvPr id="14" name="TextBox 13">
            <a:extLst>
              <a:ext uri="{FF2B5EF4-FFF2-40B4-BE49-F238E27FC236}">
                <a16:creationId xmlns:a16="http://schemas.microsoft.com/office/drawing/2014/main" id="{E430A6F4-F602-12CA-B84F-62F8A4C3D903}"/>
              </a:ext>
            </a:extLst>
          </p:cNvPr>
          <p:cNvSpPr txBox="1"/>
          <p:nvPr/>
        </p:nvSpPr>
        <p:spPr>
          <a:xfrm>
            <a:off x="1371648" y="4704533"/>
            <a:ext cx="1365730" cy="769441"/>
          </a:xfrm>
          <a:prstGeom prst="rect">
            <a:avLst/>
          </a:prstGeom>
          <a:solidFill>
            <a:srgbClr val="7E6F4D"/>
          </a:solidFill>
        </p:spPr>
        <p:txBody>
          <a:bodyPr wrap="square" rtlCol="0">
            <a:spAutoFit/>
          </a:bodyPr>
          <a:lstStyle/>
          <a:p>
            <a:r>
              <a:rPr lang="en-US" sz="4400" b="1" dirty="0">
                <a:solidFill>
                  <a:schemeClr val="bg1"/>
                </a:solidFill>
              </a:rPr>
              <a:t>90+</a:t>
            </a:r>
          </a:p>
        </p:txBody>
      </p:sp>
    </p:spTree>
    <p:extLst>
      <p:ext uri="{BB962C8B-B14F-4D97-AF65-F5344CB8AC3E}">
        <p14:creationId xmlns:p14="http://schemas.microsoft.com/office/powerpoint/2010/main" val="2022534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4920A-AE57-38DB-73CC-78B9D4340F90}"/>
              </a:ext>
            </a:extLst>
          </p:cNvPr>
          <p:cNvSpPr>
            <a:spLocks noGrp="1"/>
          </p:cNvSpPr>
          <p:nvPr>
            <p:ph type="title"/>
          </p:nvPr>
        </p:nvSpPr>
        <p:spPr/>
        <p:txBody>
          <a:bodyPr/>
          <a:lstStyle/>
          <a:p>
            <a:r>
              <a:rPr lang="en-US" dirty="0"/>
              <a:t>Environmental Conference Takeaways</a:t>
            </a:r>
          </a:p>
        </p:txBody>
      </p:sp>
      <p:sp>
        <p:nvSpPr>
          <p:cNvPr id="5" name="Text Placeholder 4">
            <a:extLst>
              <a:ext uri="{FF2B5EF4-FFF2-40B4-BE49-F238E27FC236}">
                <a16:creationId xmlns:a16="http://schemas.microsoft.com/office/drawing/2014/main" id="{CBF7F562-096B-A135-DB0F-1625CEFCD8FC}"/>
              </a:ext>
            </a:extLst>
          </p:cNvPr>
          <p:cNvSpPr>
            <a:spLocks noGrp="1"/>
          </p:cNvSpPr>
          <p:nvPr>
            <p:ph type="body" idx="1"/>
          </p:nvPr>
        </p:nvSpPr>
        <p:spPr/>
        <p:txBody>
          <a:bodyPr/>
          <a:lstStyle/>
          <a:p>
            <a:r>
              <a:rPr lang="en-US" dirty="0"/>
              <a:t>Additional Stakeholder Outreach following Summer Local Consult</a:t>
            </a:r>
          </a:p>
        </p:txBody>
      </p:sp>
    </p:spTree>
    <p:extLst>
      <p:ext uri="{BB962C8B-B14F-4D97-AF65-F5344CB8AC3E}">
        <p14:creationId xmlns:p14="http://schemas.microsoft.com/office/powerpoint/2010/main" val="707829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Title"/>
          <p:cNvSpPr>
            <a:spLocks noGrp="1"/>
          </p:cNvSpPr>
          <p:nvPr>
            <p:ph type="title"/>
          </p:nvPr>
        </p:nvSpPr>
        <p:spPr>
          <a:xfrm>
            <a:off x="469691" y="1523005"/>
            <a:ext cx="11628198" cy="781051"/>
          </a:xfrm>
        </p:spPr>
        <p:txBody>
          <a:bodyPr/>
          <a:lstStyle/>
          <a:p>
            <a:r>
              <a:rPr lang="en-IN" sz="3000" dirty="0">
                <a:solidFill>
                  <a:schemeClr val="tx1"/>
                </a:solidFill>
              </a:rPr>
              <a:t>Which region of the state do you live in?</a:t>
            </a:r>
          </a:p>
        </p:txBody>
      </p:sp>
      <p:sp>
        <p:nvSpPr>
          <p:cNvPr id="4" name="Slide Number Placeholder 3"/>
          <p:cNvSpPr>
            <a:spLocks noGrp="1"/>
          </p:cNvSpPr>
          <p:nvPr>
            <p:ph type="sldNum" sz="quarter" idx="12"/>
          </p:nvPr>
        </p:nvSpPr>
        <p:spPr>
          <a:xfrm>
            <a:off x="202213" y="6458404"/>
            <a:ext cx="534957" cy="188764"/>
          </a:xfrm>
          <a:prstGeom prst="rect">
            <a:avLst/>
          </a:prstGeom>
          <a:ln>
            <a:noFill/>
          </a:ln>
        </p:spPr>
        <p:txBody>
          <a:bodyPr vert="horz" lIns="0" tIns="0" rIns="0" bIns="0" rtlCol="0" anchor="t"/>
          <a:lstStyle>
            <a:defPPr>
              <a:defRPr lang="en-US">
                <a:effectLst/>
              </a:defRPr>
            </a:defPPr>
            <a:lvl1pPr marL="0" algn="r" defTabSz="914400" rtl="0" eaLnBrk="1" latinLnBrk="0" hangingPunct="1">
              <a:defRPr sz="1000" kern="120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a:lstStyle>
          <a:p>
            <a:fld id="{B6F15528-21DE-4FAA-801E-634DDDAF4B2B}" type="slidenum">
              <a:rPr lang="en-US" smtClean="0"/>
              <a:pPr/>
              <a:t>31</a:t>
            </a:fld>
            <a:endParaRPr lang="en-US"/>
          </a:p>
        </p:txBody>
      </p:sp>
      <p:graphicFrame>
        <p:nvGraphicFramePr>
          <p:cNvPr id="7" name="ChartObject"/>
          <p:cNvGraphicFramePr/>
          <p:nvPr>
            <p:extLst>
              <p:ext uri="{D42A27DB-BD31-4B8C-83A1-F6EECF244321}">
                <p14:modId xmlns:p14="http://schemas.microsoft.com/office/powerpoint/2010/main" val="2980753390"/>
              </p:ext>
            </p:extLst>
          </p:nvPr>
        </p:nvGraphicFramePr>
        <p:xfrm>
          <a:off x="202213" y="2034031"/>
          <a:ext cx="1035100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New shape"/>
          <p:cNvSpPr/>
          <p:nvPr/>
        </p:nvSpPr>
        <p:spPr>
          <a:xfrm>
            <a:off x="9283221" y="1548394"/>
            <a:ext cx="2540000"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sz="1350" b="1" dirty="0">
              <a:solidFill>
                <a:prstClr val="black"/>
              </a:solidFill>
            </a:endParaRPr>
          </a:p>
        </p:txBody>
      </p:sp>
      <p:sp>
        <p:nvSpPr>
          <p:cNvPr id="3" name="Title 1">
            <a:extLst>
              <a:ext uri="{FF2B5EF4-FFF2-40B4-BE49-F238E27FC236}">
                <a16:creationId xmlns:a16="http://schemas.microsoft.com/office/drawing/2014/main" id="{D0FBB238-646A-743B-469E-400967C2F220}"/>
              </a:ext>
            </a:extLst>
          </p:cNvPr>
          <p:cNvSpPr txBox="1">
            <a:spLocks/>
          </p:cNvSpPr>
          <p:nvPr/>
        </p:nvSpPr>
        <p:spPr>
          <a:xfrm>
            <a:off x="281901" y="223835"/>
            <a:ext cx="11628198" cy="78105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160+ participants from across Kansas</a:t>
            </a:r>
          </a:p>
        </p:txBody>
      </p:sp>
    </p:spTree>
    <p:extLst>
      <p:ext uri="{BB962C8B-B14F-4D97-AF65-F5344CB8AC3E}">
        <p14:creationId xmlns:p14="http://schemas.microsoft.com/office/powerpoint/2010/main" val="1312486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1F62E-D818-4CD4-FF24-09D89C4FE0BB}"/>
              </a:ext>
            </a:extLst>
          </p:cNvPr>
          <p:cNvSpPr>
            <a:spLocks noGrp="1"/>
          </p:cNvSpPr>
          <p:nvPr>
            <p:ph type="title"/>
          </p:nvPr>
        </p:nvSpPr>
        <p:spPr/>
        <p:txBody>
          <a:bodyPr/>
          <a:lstStyle/>
          <a:p>
            <a:r>
              <a:rPr lang="en-US" dirty="0"/>
              <a:t>Participants noted staffing challenges</a:t>
            </a:r>
          </a:p>
        </p:txBody>
      </p:sp>
      <p:graphicFrame>
        <p:nvGraphicFramePr>
          <p:cNvPr id="4" name="ChartObject">
            <a:extLst>
              <a:ext uri="{FF2B5EF4-FFF2-40B4-BE49-F238E27FC236}">
                <a16:creationId xmlns:a16="http://schemas.microsoft.com/office/drawing/2014/main" id="{1D7E4BF6-B376-B5E6-585A-9FA3A470A24B}"/>
              </a:ext>
            </a:extLst>
          </p:cNvPr>
          <p:cNvGraphicFramePr/>
          <p:nvPr>
            <p:extLst>
              <p:ext uri="{D42A27DB-BD31-4B8C-83A1-F6EECF244321}">
                <p14:modId xmlns:p14="http://schemas.microsoft.com/office/powerpoint/2010/main" val="1335255837"/>
              </p:ext>
            </p:extLst>
          </p:nvPr>
        </p:nvGraphicFramePr>
        <p:xfrm>
          <a:off x="4155310" y="1302780"/>
          <a:ext cx="11628198" cy="49897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DC69ECE-9967-2D77-3CFB-CB266E908ED5}"/>
              </a:ext>
            </a:extLst>
          </p:cNvPr>
          <p:cNvSpPr txBox="1"/>
          <p:nvPr/>
        </p:nvSpPr>
        <p:spPr>
          <a:xfrm>
            <a:off x="788068" y="1659285"/>
            <a:ext cx="3735805" cy="3539430"/>
          </a:xfrm>
          <a:prstGeom prst="rect">
            <a:avLst/>
          </a:prstGeom>
          <a:noFill/>
        </p:spPr>
        <p:txBody>
          <a:bodyPr wrap="square">
            <a:spAutoFit/>
          </a:bodyPr>
          <a:lstStyle/>
          <a:p>
            <a:r>
              <a:rPr lang="en-US" sz="2800" dirty="0"/>
              <a:t>Based on your experience working with agency staff, how big of an issue would you say staffing challenges are (short-staffed, lack of expertise/training).</a:t>
            </a:r>
          </a:p>
        </p:txBody>
      </p:sp>
    </p:spTree>
    <p:extLst>
      <p:ext uri="{BB962C8B-B14F-4D97-AF65-F5344CB8AC3E}">
        <p14:creationId xmlns:p14="http://schemas.microsoft.com/office/powerpoint/2010/main" val="4271219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Title"/>
          <p:cNvSpPr>
            <a:spLocks noGrp="1"/>
          </p:cNvSpPr>
          <p:nvPr>
            <p:ph type="title"/>
          </p:nvPr>
        </p:nvSpPr>
        <p:spPr>
          <a:xfrm>
            <a:off x="469691" y="0"/>
            <a:ext cx="11628198" cy="781051"/>
          </a:xfrm>
        </p:spPr>
        <p:txBody>
          <a:bodyPr>
            <a:noAutofit/>
          </a:bodyPr>
          <a:lstStyle/>
          <a:p>
            <a:r>
              <a:rPr lang="en-IN" sz="3200" dirty="0">
                <a:solidFill>
                  <a:schemeClr val="tx1"/>
                </a:solidFill>
              </a:rPr>
              <a:t>Which of the following contaminants do you see as the biggest threat facing water quality in Kansas?</a:t>
            </a:r>
          </a:p>
        </p:txBody>
      </p:sp>
      <p:sp>
        <p:nvSpPr>
          <p:cNvPr id="4" name="Slide Number Placeholder 3"/>
          <p:cNvSpPr>
            <a:spLocks noGrp="1"/>
          </p:cNvSpPr>
          <p:nvPr>
            <p:ph type="sldNum" sz="quarter" idx="12"/>
          </p:nvPr>
        </p:nvSpPr>
        <p:spPr>
          <a:xfrm>
            <a:off x="202213" y="6458404"/>
            <a:ext cx="534957" cy="188764"/>
          </a:xfrm>
          <a:prstGeom prst="rect">
            <a:avLst/>
          </a:prstGeom>
          <a:ln>
            <a:noFill/>
          </a:ln>
        </p:spPr>
        <p:txBody>
          <a:bodyPr vert="horz" lIns="0" tIns="0" rIns="0" bIns="0" rtlCol="0" anchor="t"/>
          <a:lstStyle>
            <a:defPPr>
              <a:defRPr lang="en-US">
                <a:effectLst/>
              </a:defRPr>
            </a:defPPr>
            <a:lvl1pPr marL="0" algn="r" defTabSz="914400" rtl="0" eaLnBrk="1" latinLnBrk="0" hangingPunct="1">
              <a:defRPr sz="1000" kern="120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a:lstStyle>
          <a:p>
            <a:fld id="{B6F15528-21DE-4FAA-801E-634DDDAF4B2B}" type="slidenum">
              <a:rPr lang="en-US" smtClean="0"/>
              <a:pPr/>
              <a:t>33</a:t>
            </a:fld>
            <a:endParaRPr lang="en-US"/>
          </a:p>
        </p:txBody>
      </p:sp>
      <p:graphicFrame>
        <p:nvGraphicFramePr>
          <p:cNvPr id="7" name="ChartObject"/>
          <p:cNvGraphicFramePr/>
          <p:nvPr>
            <p:extLst>
              <p:ext uri="{D42A27DB-BD31-4B8C-83A1-F6EECF244321}">
                <p14:modId xmlns:p14="http://schemas.microsoft.com/office/powerpoint/2010/main" val="3427594629"/>
              </p:ext>
            </p:extLst>
          </p:nvPr>
        </p:nvGraphicFramePr>
        <p:xfrm>
          <a:off x="737170" y="1589532"/>
          <a:ext cx="1035100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8518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Title"/>
          <p:cNvSpPr>
            <a:spLocks noGrp="1"/>
          </p:cNvSpPr>
          <p:nvPr>
            <p:ph type="title"/>
          </p:nvPr>
        </p:nvSpPr>
        <p:spPr>
          <a:xfrm>
            <a:off x="469691" y="344151"/>
            <a:ext cx="11628198" cy="781051"/>
          </a:xfrm>
        </p:spPr>
        <p:txBody>
          <a:bodyPr>
            <a:normAutofit fontScale="90000"/>
          </a:bodyPr>
          <a:lstStyle/>
          <a:p>
            <a:r>
              <a:rPr lang="en-IN" sz="3600" dirty="0">
                <a:solidFill>
                  <a:schemeClr val="tx1"/>
                </a:solidFill>
              </a:rPr>
              <a:t>How concerned are you about the reliability of your water supply?</a:t>
            </a:r>
          </a:p>
        </p:txBody>
      </p:sp>
      <p:sp>
        <p:nvSpPr>
          <p:cNvPr id="4" name="Slide Number Placeholder 3"/>
          <p:cNvSpPr>
            <a:spLocks noGrp="1"/>
          </p:cNvSpPr>
          <p:nvPr>
            <p:ph type="sldNum" sz="quarter" idx="12"/>
          </p:nvPr>
        </p:nvSpPr>
        <p:spPr>
          <a:xfrm>
            <a:off x="202213" y="6458404"/>
            <a:ext cx="534957" cy="188764"/>
          </a:xfrm>
          <a:prstGeom prst="rect">
            <a:avLst/>
          </a:prstGeom>
          <a:ln>
            <a:noFill/>
          </a:ln>
        </p:spPr>
        <p:txBody>
          <a:bodyPr vert="horz" lIns="0" tIns="0" rIns="0" bIns="0" rtlCol="0" anchor="t"/>
          <a:lstStyle>
            <a:defPPr>
              <a:defRPr lang="en-US">
                <a:effectLst/>
              </a:defRPr>
            </a:defPPr>
            <a:lvl1pPr marL="0" algn="r" defTabSz="914400" rtl="0" eaLnBrk="1" latinLnBrk="0" hangingPunct="1">
              <a:defRPr sz="1000" kern="120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a:lstStyle>
          <a:p>
            <a:fld id="{B6F15528-21DE-4FAA-801E-634DDDAF4B2B}" type="slidenum">
              <a:rPr lang="en-US" smtClean="0"/>
              <a:pPr/>
              <a:t>34</a:t>
            </a:fld>
            <a:endParaRPr lang="en-US"/>
          </a:p>
        </p:txBody>
      </p:sp>
      <p:graphicFrame>
        <p:nvGraphicFramePr>
          <p:cNvPr id="7" name="ChartObject"/>
          <p:cNvGraphicFramePr/>
          <p:nvPr/>
        </p:nvGraphicFramePr>
        <p:xfrm>
          <a:off x="932688" y="1399032"/>
          <a:ext cx="1035100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6841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Title"/>
          <p:cNvSpPr>
            <a:spLocks noGrp="1"/>
          </p:cNvSpPr>
          <p:nvPr>
            <p:ph type="title"/>
          </p:nvPr>
        </p:nvSpPr>
        <p:spPr>
          <a:xfrm>
            <a:off x="451884" y="0"/>
            <a:ext cx="10354733" cy="1235996"/>
          </a:xfrm>
        </p:spPr>
        <p:txBody>
          <a:bodyPr>
            <a:normAutofit/>
          </a:bodyPr>
          <a:lstStyle/>
          <a:p>
            <a:r>
              <a:rPr lang="en-IN" sz="3200" dirty="0">
                <a:solidFill>
                  <a:schemeClr val="tx1"/>
                </a:solidFill>
              </a:rPr>
              <a:t>How would you rate the state's ability currently to be proactive addressing water infrastructure needs?</a:t>
            </a:r>
          </a:p>
        </p:txBody>
      </p:sp>
      <p:sp>
        <p:nvSpPr>
          <p:cNvPr id="4" name="Slide Number Placeholder 3"/>
          <p:cNvSpPr>
            <a:spLocks noGrp="1"/>
          </p:cNvSpPr>
          <p:nvPr>
            <p:ph type="sldNum" sz="quarter" idx="12"/>
          </p:nvPr>
        </p:nvSpPr>
        <p:spPr>
          <a:xfrm>
            <a:off x="202213" y="6458404"/>
            <a:ext cx="534957" cy="188764"/>
          </a:xfrm>
          <a:prstGeom prst="rect">
            <a:avLst/>
          </a:prstGeom>
          <a:ln>
            <a:noFill/>
          </a:ln>
        </p:spPr>
        <p:txBody>
          <a:bodyPr vert="horz" lIns="0" tIns="0" rIns="0" bIns="0" rtlCol="0" anchor="t"/>
          <a:lstStyle>
            <a:defPPr>
              <a:defRPr lang="en-US">
                <a:effectLst/>
              </a:defRPr>
            </a:defPPr>
            <a:lvl1pPr marL="0" algn="r" defTabSz="914400" rtl="0" eaLnBrk="1" latinLnBrk="0" hangingPunct="1">
              <a:defRPr sz="1000" kern="120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a:lstStyle>
          <a:p>
            <a:fld id="{B6F15528-21DE-4FAA-801E-634DDDAF4B2B}" type="slidenum">
              <a:rPr lang="en-US" smtClean="0"/>
              <a:pPr/>
              <a:t>35</a:t>
            </a:fld>
            <a:endParaRPr lang="en-US"/>
          </a:p>
        </p:txBody>
      </p:sp>
      <p:graphicFrame>
        <p:nvGraphicFramePr>
          <p:cNvPr id="7" name="ChartObject"/>
          <p:cNvGraphicFramePr/>
          <p:nvPr/>
        </p:nvGraphicFramePr>
        <p:xfrm>
          <a:off x="932688" y="1399032"/>
          <a:ext cx="10351008" cy="4847944"/>
        </p:xfrm>
        <a:graphic>
          <a:graphicData uri="http://schemas.openxmlformats.org/drawingml/2006/chart">
            <c:chart xmlns:c="http://schemas.openxmlformats.org/drawingml/2006/chart" xmlns:r="http://schemas.openxmlformats.org/officeDocument/2006/relationships" r:id="rId2"/>
          </a:graphicData>
        </a:graphic>
      </p:graphicFrame>
      <p:sp>
        <p:nvSpPr>
          <p:cNvPr id="8" name="New shape"/>
          <p:cNvSpPr/>
          <p:nvPr/>
        </p:nvSpPr>
        <p:spPr>
          <a:xfrm>
            <a:off x="8827008" y="1145032"/>
            <a:ext cx="2540000"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sz="1350" b="1">
                <a:solidFill>
                  <a:prstClr val="black"/>
                </a:solidFill>
              </a:rPr>
              <a:t>Weighted Score: 4.86 | (N = 153)</a:t>
            </a:r>
          </a:p>
        </p:txBody>
      </p:sp>
    </p:spTree>
    <p:extLst>
      <p:ext uri="{BB962C8B-B14F-4D97-AF65-F5344CB8AC3E}">
        <p14:creationId xmlns:p14="http://schemas.microsoft.com/office/powerpoint/2010/main" val="316882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Title"/>
          <p:cNvSpPr>
            <a:spLocks noGrp="1"/>
          </p:cNvSpPr>
          <p:nvPr>
            <p:ph type="title"/>
          </p:nvPr>
        </p:nvSpPr>
        <p:spPr>
          <a:xfrm>
            <a:off x="469691" y="94720"/>
            <a:ext cx="11628198" cy="781051"/>
          </a:xfrm>
        </p:spPr>
        <p:txBody>
          <a:bodyPr>
            <a:noAutofit/>
          </a:bodyPr>
          <a:lstStyle/>
          <a:p>
            <a:r>
              <a:rPr lang="en-IN" sz="2800" dirty="0">
                <a:solidFill>
                  <a:schemeClr val="tx1"/>
                </a:solidFill>
              </a:rPr>
              <a:t>How would you rate the average Kansan’s awareness of the immediate need to reduce water usage in certain portions of the state?</a:t>
            </a:r>
          </a:p>
        </p:txBody>
      </p:sp>
      <p:sp>
        <p:nvSpPr>
          <p:cNvPr id="4" name="Slide Number Placeholder 3"/>
          <p:cNvSpPr>
            <a:spLocks noGrp="1"/>
          </p:cNvSpPr>
          <p:nvPr>
            <p:ph type="sldNum" sz="quarter" idx="12"/>
          </p:nvPr>
        </p:nvSpPr>
        <p:spPr>
          <a:xfrm>
            <a:off x="202213" y="6458404"/>
            <a:ext cx="534957" cy="188764"/>
          </a:xfrm>
          <a:prstGeom prst="rect">
            <a:avLst/>
          </a:prstGeom>
          <a:ln>
            <a:noFill/>
          </a:ln>
        </p:spPr>
        <p:txBody>
          <a:bodyPr vert="horz" lIns="0" tIns="0" rIns="0" bIns="0" rtlCol="0" anchor="t"/>
          <a:lstStyle>
            <a:defPPr>
              <a:defRPr lang="en-US">
                <a:effectLst/>
              </a:defRPr>
            </a:defPPr>
            <a:lvl1pPr marL="0" algn="r" defTabSz="914400" rtl="0" eaLnBrk="1" latinLnBrk="0" hangingPunct="1">
              <a:defRPr sz="1000" kern="120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a:lstStyle>
          <a:p>
            <a:fld id="{B6F15528-21DE-4FAA-801E-634DDDAF4B2B}" type="slidenum">
              <a:rPr lang="en-US" smtClean="0"/>
              <a:pPr/>
              <a:t>36</a:t>
            </a:fld>
            <a:endParaRPr lang="en-US"/>
          </a:p>
        </p:txBody>
      </p:sp>
      <p:graphicFrame>
        <p:nvGraphicFramePr>
          <p:cNvPr id="7" name="ChartObject"/>
          <p:cNvGraphicFramePr/>
          <p:nvPr/>
        </p:nvGraphicFramePr>
        <p:xfrm>
          <a:off x="932688" y="1399032"/>
          <a:ext cx="1035100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New shape"/>
          <p:cNvSpPr/>
          <p:nvPr/>
        </p:nvSpPr>
        <p:spPr>
          <a:xfrm>
            <a:off x="8827008" y="1145032"/>
            <a:ext cx="2540000"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sz="1350" b="1">
                <a:solidFill>
                  <a:prstClr val="black"/>
                </a:solidFill>
              </a:rPr>
              <a:t>Weighted Score: 2.29 | (N = 154)</a:t>
            </a:r>
          </a:p>
        </p:txBody>
      </p:sp>
    </p:spTree>
    <p:extLst>
      <p:ext uri="{BB962C8B-B14F-4D97-AF65-F5344CB8AC3E}">
        <p14:creationId xmlns:p14="http://schemas.microsoft.com/office/powerpoint/2010/main" val="44952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362BA03-144B-43F2-9222-1D9696199FDF}"/>
              </a:ext>
            </a:extLst>
          </p:cNvPr>
          <p:cNvPicPr>
            <a:picLocks noChangeAspect="1"/>
          </p:cNvPicPr>
          <p:nvPr/>
        </p:nvPicPr>
        <p:blipFill rotWithShape="1">
          <a:blip r:embed="rId3">
            <a:extLst>
              <a:ext uri="{28A0092B-C50C-407E-A947-70E740481C1C}">
                <a14:useLocalDpi xmlns:a14="http://schemas.microsoft.com/office/drawing/2010/main"/>
              </a:ext>
            </a:extLst>
          </a:blip>
          <a:srcRect t="19"/>
          <a:stretch/>
        </p:blipFill>
        <p:spPr>
          <a:xfrm>
            <a:off x="0" y="0"/>
            <a:ext cx="12189833" cy="6858000"/>
          </a:xfrm>
          <a:prstGeom prst="rect">
            <a:avLst/>
          </a:prstGeom>
        </p:spPr>
      </p:pic>
      <p:sp>
        <p:nvSpPr>
          <p:cNvPr id="4" name="Title 1">
            <a:extLst>
              <a:ext uri="{FF2B5EF4-FFF2-40B4-BE49-F238E27FC236}">
                <a16:creationId xmlns:a16="http://schemas.microsoft.com/office/drawing/2014/main" id="{C9AEECA2-62D2-4677-BDA9-8993FD58B5A0}"/>
              </a:ext>
            </a:extLst>
          </p:cNvPr>
          <p:cNvSpPr txBox="1">
            <a:spLocks/>
          </p:cNvSpPr>
          <p:nvPr/>
        </p:nvSpPr>
        <p:spPr>
          <a:xfrm>
            <a:off x="260059" y="171790"/>
            <a:ext cx="6752476"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algn="ctr"/>
            <a:r>
              <a:rPr lang="en-US" sz="9600" b="1" dirty="0">
                <a:solidFill>
                  <a:srgbClr val="FFFFFF"/>
                </a:solidFill>
              </a:rPr>
              <a:t>87 Days </a:t>
            </a:r>
          </a:p>
        </p:txBody>
      </p:sp>
      <p:sp>
        <p:nvSpPr>
          <p:cNvPr id="5" name="TextBox 4">
            <a:extLst>
              <a:ext uri="{FF2B5EF4-FFF2-40B4-BE49-F238E27FC236}">
                <a16:creationId xmlns:a16="http://schemas.microsoft.com/office/drawing/2014/main" id="{EDD62D25-0E52-4B45-B804-F4120542DE91}"/>
              </a:ext>
            </a:extLst>
          </p:cNvPr>
          <p:cNvSpPr txBox="1"/>
          <p:nvPr/>
        </p:nvSpPr>
        <p:spPr>
          <a:xfrm>
            <a:off x="938817" y="2964152"/>
            <a:ext cx="5394960" cy="1570892"/>
          </a:xfrm>
          <a:prstGeom prst="rect">
            <a:avLst/>
          </a:prstGeom>
        </p:spPr>
        <p:txBody>
          <a:bodyPr vert="horz" lIns="91440" tIns="45720" rIns="91440" bIns="45720" rtlCol="0">
            <a:normAutofit fontScale="77500" lnSpcReduction="20000"/>
          </a:bodyPr>
          <a:lstStyle/>
          <a:p>
            <a:pPr algn="ctr">
              <a:lnSpc>
                <a:spcPct val="90000"/>
              </a:lnSpc>
              <a:spcBef>
                <a:spcPts val="1000"/>
              </a:spcBef>
            </a:pPr>
            <a:r>
              <a:rPr lang="en-US" sz="3200" b="1" dirty="0">
                <a:solidFill>
                  <a:srgbClr val="FFFFFF"/>
                </a:solidFill>
              </a:rPr>
              <a:t> Until December 31, counting </a:t>
            </a:r>
            <a:r>
              <a:rPr lang="en-US" sz="3200" b="1" u="sng" dirty="0">
                <a:solidFill>
                  <a:srgbClr val="FFFFFF"/>
                </a:solidFill>
              </a:rPr>
              <a:t>today.</a:t>
            </a:r>
            <a:r>
              <a:rPr lang="en-US" sz="3200" b="1" dirty="0">
                <a:solidFill>
                  <a:srgbClr val="FFFFFF"/>
                </a:solidFill>
              </a:rPr>
              <a:t>  </a:t>
            </a:r>
          </a:p>
          <a:p>
            <a:pPr algn="ctr">
              <a:lnSpc>
                <a:spcPct val="90000"/>
              </a:lnSpc>
              <a:spcBef>
                <a:spcPts val="1000"/>
              </a:spcBef>
            </a:pPr>
            <a:endParaRPr lang="en-US" sz="1100" b="1" dirty="0">
              <a:solidFill>
                <a:srgbClr val="FFFFFF"/>
              </a:solidFill>
            </a:endParaRPr>
          </a:p>
          <a:p>
            <a:pPr algn="ctr">
              <a:lnSpc>
                <a:spcPct val="90000"/>
              </a:lnSpc>
              <a:spcBef>
                <a:spcPts val="1000"/>
              </a:spcBef>
            </a:pPr>
            <a:r>
              <a:rPr lang="en-US" sz="3200" b="1" dirty="0">
                <a:solidFill>
                  <a:srgbClr val="FFFFFF"/>
                </a:solidFill>
              </a:rPr>
              <a:t>Let’s work together to make them</a:t>
            </a:r>
            <a:r>
              <a:rPr lang="en-US" sz="3200" b="1" u="sng" dirty="0">
                <a:solidFill>
                  <a:srgbClr val="FFFFFF"/>
                </a:solidFill>
              </a:rPr>
              <a:t> all </a:t>
            </a:r>
            <a:r>
              <a:rPr lang="en-US" sz="3200" b="1" dirty="0">
                <a:solidFill>
                  <a:srgbClr val="FFFFFF"/>
                </a:solidFill>
              </a:rPr>
              <a:t>count for </a:t>
            </a:r>
            <a:r>
              <a:rPr lang="en-US" sz="3200" b="1" u="sng" dirty="0">
                <a:solidFill>
                  <a:srgbClr val="FFFFFF"/>
                </a:solidFill>
              </a:rPr>
              <a:t>Kansas!</a:t>
            </a:r>
          </a:p>
        </p:txBody>
      </p:sp>
    </p:spTree>
    <p:extLst>
      <p:ext uri="{BB962C8B-B14F-4D97-AF65-F5344CB8AC3E}">
        <p14:creationId xmlns:p14="http://schemas.microsoft.com/office/powerpoint/2010/main" val="405176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4920A-AE57-38DB-73CC-78B9D4340F90}"/>
              </a:ext>
            </a:extLst>
          </p:cNvPr>
          <p:cNvSpPr>
            <a:spLocks noGrp="1"/>
          </p:cNvSpPr>
          <p:nvPr>
            <p:ph type="title"/>
          </p:nvPr>
        </p:nvSpPr>
        <p:spPr/>
        <p:txBody>
          <a:bodyPr/>
          <a:lstStyle/>
          <a:p>
            <a:r>
              <a:rPr lang="en-US" dirty="0"/>
              <a:t>Fall Local Consult Preview </a:t>
            </a:r>
          </a:p>
        </p:txBody>
      </p:sp>
      <p:sp>
        <p:nvSpPr>
          <p:cNvPr id="5" name="Text Placeholder 4">
            <a:extLst>
              <a:ext uri="{FF2B5EF4-FFF2-40B4-BE49-F238E27FC236}">
                <a16:creationId xmlns:a16="http://schemas.microsoft.com/office/drawing/2014/main" id="{CBF7F562-096B-A135-DB0F-1625CEFCD8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8338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5C095-8E68-AC80-3B9E-4A7E5A97E4FA}"/>
              </a:ext>
            </a:extLst>
          </p:cNvPr>
          <p:cNvSpPr>
            <a:spLocks noGrp="1"/>
          </p:cNvSpPr>
          <p:nvPr>
            <p:ph type="title"/>
          </p:nvPr>
        </p:nvSpPr>
        <p:spPr>
          <a:xfrm>
            <a:off x="397401" y="263475"/>
            <a:ext cx="11628198" cy="781051"/>
          </a:xfrm>
        </p:spPr>
        <p:txBody>
          <a:bodyPr/>
          <a:lstStyle/>
          <a:p>
            <a:r>
              <a:rPr lang="en-US" dirty="0"/>
              <a:t>Input Sought in These 3 Areas</a:t>
            </a:r>
          </a:p>
        </p:txBody>
      </p:sp>
      <p:sp>
        <p:nvSpPr>
          <p:cNvPr id="4" name="Content Placeholder 3">
            <a:extLst>
              <a:ext uri="{FF2B5EF4-FFF2-40B4-BE49-F238E27FC236}">
                <a16:creationId xmlns:a16="http://schemas.microsoft.com/office/drawing/2014/main" id="{A59849DA-2C90-641D-40DD-6C9DC24B15DD}"/>
              </a:ext>
            </a:extLst>
          </p:cNvPr>
          <p:cNvSpPr>
            <a:spLocks noGrp="1"/>
          </p:cNvSpPr>
          <p:nvPr>
            <p:ph idx="1"/>
          </p:nvPr>
        </p:nvSpPr>
        <p:spPr>
          <a:xfrm>
            <a:off x="9035359" y="3078887"/>
            <a:ext cx="2518852" cy="4905116"/>
          </a:xfrm>
        </p:spPr>
        <p:txBody>
          <a:bodyPr/>
          <a:lstStyle/>
          <a:p>
            <a:pPr marL="0" indent="0" algn="ctr">
              <a:buNone/>
            </a:pPr>
            <a:r>
              <a:rPr lang="en-US" b="1" dirty="0"/>
              <a:t>Preferred Revenue Sources to Achieve the Minimums</a:t>
            </a:r>
          </a:p>
        </p:txBody>
      </p:sp>
      <p:sp>
        <p:nvSpPr>
          <p:cNvPr id="5" name="Oval 4">
            <a:extLst>
              <a:ext uri="{FF2B5EF4-FFF2-40B4-BE49-F238E27FC236}">
                <a16:creationId xmlns:a16="http://schemas.microsoft.com/office/drawing/2014/main" id="{187F7E39-636C-748D-BBE1-577DCB25EF25}"/>
              </a:ext>
            </a:extLst>
          </p:cNvPr>
          <p:cNvSpPr/>
          <p:nvPr/>
        </p:nvSpPr>
        <p:spPr>
          <a:xfrm>
            <a:off x="1430332" y="1543695"/>
            <a:ext cx="1069384" cy="11007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mn-ea"/>
                <a:cs typeface="+mn-cs"/>
              </a:rPr>
              <a:t>1</a:t>
            </a:r>
          </a:p>
        </p:txBody>
      </p:sp>
      <p:sp>
        <p:nvSpPr>
          <p:cNvPr id="6" name="Content Placeholder 3">
            <a:extLst>
              <a:ext uri="{FF2B5EF4-FFF2-40B4-BE49-F238E27FC236}">
                <a16:creationId xmlns:a16="http://schemas.microsoft.com/office/drawing/2014/main" id="{8C6E9F04-FAA0-3F67-C9AF-17E7DAC83262}"/>
              </a:ext>
            </a:extLst>
          </p:cNvPr>
          <p:cNvSpPr txBox="1">
            <a:spLocks/>
          </p:cNvSpPr>
          <p:nvPr/>
        </p:nvSpPr>
        <p:spPr>
          <a:xfrm>
            <a:off x="4292740" y="2988353"/>
            <a:ext cx="4272026" cy="4905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F2D52"/>
                </a:solidFill>
                <a:effectLst/>
                <a:uLnTx/>
                <a:uFillTx/>
                <a:latin typeface="Arial"/>
                <a:ea typeface="+mn-ea"/>
                <a:cs typeface="+mn-cs"/>
              </a:rPr>
              <a:t>Establishing Reasonable Minimum Investment Levels &amp; State Policies to achieve the Minimums</a:t>
            </a:r>
          </a:p>
        </p:txBody>
      </p:sp>
      <p:sp>
        <p:nvSpPr>
          <p:cNvPr id="7" name="Oval 6">
            <a:extLst>
              <a:ext uri="{FF2B5EF4-FFF2-40B4-BE49-F238E27FC236}">
                <a16:creationId xmlns:a16="http://schemas.microsoft.com/office/drawing/2014/main" id="{B2438734-619D-3C7E-F925-CA18B32B72BB}"/>
              </a:ext>
            </a:extLst>
          </p:cNvPr>
          <p:cNvSpPr/>
          <p:nvPr/>
        </p:nvSpPr>
        <p:spPr>
          <a:xfrm>
            <a:off x="5676808" y="1543695"/>
            <a:ext cx="1069384" cy="110076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mn-ea"/>
                <a:cs typeface="+mn-cs"/>
              </a:rPr>
              <a:t>2</a:t>
            </a:r>
          </a:p>
        </p:txBody>
      </p:sp>
      <p:sp>
        <p:nvSpPr>
          <p:cNvPr id="8" name="Content Placeholder 3">
            <a:extLst>
              <a:ext uri="{FF2B5EF4-FFF2-40B4-BE49-F238E27FC236}">
                <a16:creationId xmlns:a16="http://schemas.microsoft.com/office/drawing/2014/main" id="{B9BEAC81-BCA4-498D-FDB8-A6E3D6B44846}"/>
              </a:ext>
            </a:extLst>
          </p:cNvPr>
          <p:cNvSpPr txBox="1">
            <a:spLocks/>
          </p:cNvSpPr>
          <p:nvPr/>
        </p:nvSpPr>
        <p:spPr>
          <a:xfrm>
            <a:off x="203575" y="3078887"/>
            <a:ext cx="3423661" cy="4905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F2D52"/>
                </a:solidFill>
                <a:effectLst/>
                <a:uLnTx/>
                <a:uFillTx/>
                <a:latin typeface="Arial"/>
                <a:ea typeface="+mn-ea"/>
                <a:cs typeface="+mn-cs"/>
              </a:rPr>
              <a:t>Water Plan Investment Criteria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F2D52"/>
                </a:solidFill>
                <a:effectLst/>
                <a:uLnTx/>
                <a:uFillTx/>
                <a:latin typeface="Arial"/>
                <a:ea typeface="+mn-ea"/>
                <a:cs typeface="+mn-cs"/>
              </a:rPr>
              <a:t>(Bracketology Exercise)</a:t>
            </a:r>
          </a:p>
        </p:txBody>
      </p:sp>
      <p:sp>
        <p:nvSpPr>
          <p:cNvPr id="9" name="Oval 8">
            <a:extLst>
              <a:ext uri="{FF2B5EF4-FFF2-40B4-BE49-F238E27FC236}">
                <a16:creationId xmlns:a16="http://schemas.microsoft.com/office/drawing/2014/main" id="{58118F72-FDFE-899E-B70D-55BE8DD750B3}"/>
              </a:ext>
            </a:extLst>
          </p:cNvPr>
          <p:cNvSpPr/>
          <p:nvPr/>
        </p:nvSpPr>
        <p:spPr>
          <a:xfrm>
            <a:off x="9597398" y="1511324"/>
            <a:ext cx="1069384" cy="110076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306664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37592" y="380289"/>
            <a:ext cx="11631135" cy="731617"/>
          </a:xfrm>
        </p:spPr>
        <p:txBody>
          <a:bodyPr/>
          <a:lstStyle/>
          <a:p>
            <a:r>
              <a:rPr lang="en-GB" b="1" dirty="0"/>
              <a:t>Summer Local Consult Participants Profile</a:t>
            </a:r>
            <a:endParaRPr lang="en-US" b="1" dirty="0"/>
          </a:p>
        </p:txBody>
      </p:sp>
      <p:graphicFrame>
        <p:nvGraphicFramePr>
          <p:cNvPr id="4" name="Chart Placeholder"/>
          <p:cNvGraphicFramePr>
            <a:graphicFrameLocks noGrp="1"/>
          </p:cNvGraphicFramePr>
          <p:nvPr>
            <p:extLst>
              <p:ext uri="{D42A27DB-BD31-4B8C-83A1-F6EECF244321}">
                <p14:modId xmlns:p14="http://schemas.microsoft.com/office/powerpoint/2010/main" val="4179755507"/>
              </p:ext>
            </p:extLst>
          </p:nvPr>
        </p:nvGraphicFramePr>
        <p:xfrm>
          <a:off x="323272" y="1399544"/>
          <a:ext cx="11545455" cy="507816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BF52-0DFA-EBDD-6938-5B57BD83BA58}"/>
              </a:ext>
            </a:extLst>
          </p:cNvPr>
          <p:cNvSpPr>
            <a:spLocks noGrp="1"/>
          </p:cNvSpPr>
          <p:nvPr>
            <p:ph type="title"/>
          </p:nvPr>
        </p:nvSpPr>
        <p:spPr/>
        <p:txBody>
          <a:bodyPr/>
          <a:lstStyle/>
          <a:p>
            <a:r>
              <a:rPr lang="en-US" dirty="0"/>
              <a:t>Why we need input in these areas</a:t>
            </a:r>
          </a:p>
        </p:txBody>
      </p:sp>
      <p:graphicFrame>
        <p:nvGraphicFramePr>
          <p:cNvPr id="4" name="Table 3">
            <a:extLst>
              <a:ext uri="{FF2B5EF4-FFF2-40B4-BE49-F238E27FC236}">
                <a16:creationId xmlns:a16="http://schemas.microsoft.com/office/drawing/2014/main" id="{49531A57-0CE3-6203-519F-3C9F1FF7E9C8}"/>
              </a:ext>
            </a:extLst>
          </p:cNvPr>
          <p:cNvGraphicFramePr>
            <a:graphicFrameLocks noGrp="1"/>
          </p:cNvGraphicFramePr>
          <p:nvPr>
            <p:extLst>
              <p:ext uri="{D42A27DB-BD31-4B8C-83A1-F6EECF244321}">
                <p14:modId xmlns:p14="http://schemas.microsoft.com/office/powerpoint/2010/main" val="1418401504"/>
              </p:ext>
            </p:extLst>
          </p:nvPr>
        </p:nvGraphicFramePr>
        <p:xfrm>
          <a:off x="281901" y="1549845"/>
          <a:ext cx="11628198" cy="4048850"/>
        </p:xfrm>
        <a:graphic>
          <a:graphicData uri="http://schemas.openxmlformats.org/drawingml/2006/table">
            <a:tbl>
              <a:tblPr firstRow="1" bandRow="1">
                <a:tableStyleId>{5C22544A-7EE6-4342-B048-85BDC9FD1C3A}</a:tableStyleId>
              </a:tblPr>
              <a:tblGrid>
                <a:gridCol w="3876066">
                  <a:extLst>
                    <a:ext uri="{9D8B030D-6E8A-4147-A177-3AD203B41FA5}">
                      <a16:colId xmlns:a16="http://schemas.microsoft.com/office/drawing/2014/main" val="213265108"/>
                    </a:ext>
                  </a:extLst>
                </a:gridCol>
                <a:gridCol w="4252107">
                  <a:extLst>
                    <a:ext uri="{9D8B030D-6E8A-4147-A177-3AD203B41FA5}">
                      <a16:colId xmlns:a16="http://schemas.microsoft.com/office/drawing/2014/main" val="1578146676"/>
                    </a:ext>
                  </a:extLst>
                </a:gridCol>
                <a:gridCol w="3500025">
                  <a:extLst>
                    <a:ext uri="{9D8B030D-6E8A-4147-A177-3AD203B41FA5}">
                      <a16:colId xmlns:a16="http://schemas.microsoft.com/office/drawing/2014/main" val="2815306940"/>
                    </a:ext>
                  </a:extLst>
                </a:gridCol>
              </a:tblGrid>
              <a:tr h="543650">
                <a:tc>
                  <a:txBody>
                    <a:bodyPr/>
                    <a:lstStyle/>
                    <a:p>
                      <a:r>
                        <a:rPr lang="en-US" sz="2800" dirty="0"/>
                        <a:t>Shared Criteria</a:t>
                      </a:r>
                    </a:p>
                  </a:txBody>
                  <a:tcPr/>
                </a:tc>
                <a:tc>
                  <a:txBody>
                    <a:bodyPr/>
                    <a:lstStyle/>
                    <a:p>
                      <a:r>
                        <a:rPr lang="en-US" sz="2800" dirty="0"/>
                        <a:t>Reasonable Minimums</a:t>
                      </a:r>
                    </a:p>
                  </a:txBody>
                  <a:tcPr>
                    <a:solidFill>
                      <a:schemeClr val="accent3"/>
                    </a:solidFill>
                  </a:tcPr>
                </a:tc>
                <a:tc>
                  <a:txBody>
                    <a:bodyPr/>
                    <a:lstStyle/>
                    <a:p>
                      <a:r>
                        <a:rPr lang="en-US" sz="2800" dirty="0"/>
                        <a:t>Revenue Sources</a:t>
                      </a:r>
                    </a:p>
                  </a:txBody>
                  <a:tcPr>
                    <a:solidFill>
                      <a:schemeClr val="accent6"/>
                    </a:solidFill>
                  </a:tcPr>
                </a:tc>
                <a:extLst>
                  <a:ext uri="{0D108BD9-81ED-4DB2-BD59-A6C34878D82A}">
                    <a16:rowId xmlns:a16="http://schemas.microsoft.com/office/drawing/2014/main" val="2401924301"/>
                  </a:ext>
                </a:extLst>
              </a:tr>
              <a:tr h="1793820">
                <a:tc>
                  <a:txBody>
                    <a:bodyPr/>
                    <a:lstStyle/>
                    <a:p>
                      <a:r>
                        <a:rPr lang="en-US" sz="2800" dirty="0"/>
                        <a:t>Needs will always exceed revenues.</a:t>
                      </a:r>
                    </a:p>
                    <a:p>
                      <a:endParaRPr lang="en-US" sz="2800" dirty="0"/>
                    </a:p>
                    <a:p>
                      <a:r>
                        <a:rPr lang="en-US" sz="2800" dirty="0"/>
                        <a:t>When choosing between investments areas, need to know what Kansans value most &amp; why.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Sets the floor of what must be achieve in 10 years to be considered a success and what policies are needed and minimum funding levels are needed.</a:t>
                      </a:r>
                    </a:p>
                    <a:p>
                      <a:endParaRPr lang="en-US" sz="2800" dirty="0"/>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Understanding of what sources have the most support to increase revenues.</a:t>
                      </a:r>
                    </a:p>
                    <a:p>
                      <a:endParaRPr lang="en-US" sz="2800" dirty="0"/>
                    </a:p>
                  </a:txBody>
                  <a:tcPr>
                    <a:solidFill>
                      <a:schemeClr val="accent6">
                        <a:lumMod val="20000"/>
                        <a:lumOff val="80000"/>
                      </a:schemeClr>
                    </a:solidFill>
                  </a:tcPr>
                </a:tc>
                <a:extLst>
                  <a:ext uri="{0D108BD9-81ED-4DB2-BD59-A6C34878D82A}">
                    <a16:rowId xmlns:a16="http://schemas.microsoft.com/office/drawing/2014/main" val="3122796360"/>
                  </a:ext>
                </a:extLst>
              </a:tr>
            </a:tbl>
          </a:graphicData>
        </a:graphic>
      </p:graphicFrame>
    </p:spTree>
    <p:extLst>
      <p:ext uri="{BB962C8B-B14F-4D97-AF65-F5344CB8AC3E}">
        <p14:creationId xmlns:p14="http://schemas.microsoft.com/office/powerpoint/2010/main" val="1948904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BF52-0DFA-EBDD-6938-5B57BD83BA58}"/>
              </a:ext>
            </a:extLst>
          </p:cNvPr>
          <p:cNvSpPr>
            <a:spLocks noGrp="1"/>
          </p:cNvSpPr>
          <p:nvPr>
            <p:ph type="title"/>
          </p:nvPr>
        </p:nvSpPr>
        <p:spPr/>
        <p:txBody>
          <a:bodyPr/>
          <a:lstStyle/>
          <a:p>
            <a:r>
              <a:rPr lang="en-US" sz="4000" dirty="0"/>
              <a:t>We need your help in advance of LC for this portion</a:t>
            </a:r>
          </a:p>
        </p:txBody>
      </p:sp>
      <p:graphicFrame>
        <p:nvGraphicFramePr>
          <p:cNvPr id="4" name="Table 3">
            <a:extLst>
              <a:ext uri="{FF2B5EF4-FFF2-40B4-BE49-F238E27FC236}">
                <a16:creationId xmlns:a16="http://schemas.microsoft.com/office/drawing/2014/main" id="{49531A57-0CE3-6203-519F-3C9F1FF7E9C8}"/>
              </a:ext>
            </a:extLst>
          </p:cNvPr>
          <p:cNvGraphicFramePr>
            <a:graphicFrameLocks noGrp="1"/>
          </p:cNvGraphicFramePr>
          <p:nvPr>
            <p:extLst>
              <p:ext uri="{D42A27DB-BD31-4B8C-83A1-F6EECF244321}">
                <p14:modId xmlns:p14="http://schemas.microsoft.com/office/powerpoint/2010/main" val="604052717"/>
              </p:ext>
            </p:extLst>
          </p:nvPr>
        </p:nvGraphicFramePr>
        <p:xfrm>
          <a:off x="281901" y="1549845"/>
          <a:ext cx="11628198" cy="4048850"/>
        </p:xfrm>
        <a:graphic>
          <a:graphicData uri="http://schemas.openxmlformats.org/drawingml/2006/table">
            <a:tbl>
              <a:tblPr firstRow="1" bandRow="1">
                <a:tableStyleId>{5C22544A-7EE6-4342-B048-85BDC9FD1C3A}</a:tableStyleId>
              </a:tblPr>
              <a:tblGrid>
                <a:gridCol w="3876066">
                  <a:extLst>
                    <a:ext uri="{9D8B030D-6E8A-4147-A177-3AD203B41FA5}">
                      <a16:colId xmlns:a16="http://schemas.microsoft.com/office/drawing/2014/main" val="213265108"/>
                    </a:ext>
                  </a:extLst>
                </a:gridCol>
                <a:gridCol w="4252107">
                  <a:extLst>
                    <a:ext uri="{9D8B030D-6E8A-4147-A177-3AD203B41FA5}">
                      <a16:colId xmlns:a16="http://schemas.microsoft.com/office/drawing/2014/main" val="1578146676"/>
                    </a:ext>
                  </a:extLst>
                </a:gridCol>
                <a:gridCol w="3500025">
                  <a:extLst>
                    <a:ext uri="{9D8B030D-6E8A-4147-A177-3AD203B41FA5}">
                      <a16:colId xmlns:a16="http://schemas.microsoft.com/office/drawing/2014/main" val="2815306940"/>
                    </a:ext>
                  </a:extLst>
                </a:gridCol>
              </a:tblGrid>
              <a:tr h="543650">
                <a:tc>
                  <a:txBody>
                    <a:bodyPr/>
                    <a:lstStyle/>
                    <a:p>
                      <a:r>
                        <a:rPr lang="en-US" sz="2800" dirty="0"/>
                        <a:t>Shared Criteria</a:t>
                      </a:r>
                    </a:p>
                  </a:txBody>
                  <a:tcPr/>
                </a:tc>
                <a:tc>
                  <a:txBody>
                    <a:bodyPr/>
                    <a:lstStyle/>
                    <a:p>
                      <a:r>
                        <a:rPr lang="en-US" sz="2800" dirty="0"/>
                        <a:t>Reasonable Minimums</a:t>
                      </a:r>
                    </a:p>
                  </a:txBody>
                  <a:tcPr>
                    <a:solidFill>
                      <a:schemeClr val="accent3"/>
                    </a:solidFill>
                  </a:tcPr>
                </a:tc>
                <a:tc>
                  <a:txBody>
                    <a:bodyPr/>
                    <a:lstStyle/>
                    <a:p>
                      <a:r>
                        <a:rPr lang="en-US" sz="2800" dirty="0"/>
                        <a:t>Revenue Sources</a:t>
                      </a:r>
                    </a:p>
                  </a:txBody>
                  <a:tcPr>
                    <a:solidFill>
                      <a:schemeClr val="accent6"/>
                    </a:solidFill>
                  </a:tcPr>
                </a:tc>
                <a:extLst>
                  <a:ext uri="{0D108BD9-81ED-4DB2-BD59-A6C34878D82A}">
                    <a16:rowId xmlns:a16="http://schemas.microsoft.com/office/drawing/2014/main" val="2401924301"/>
                  </a:ext>
                </a:extLst>
              </a:tr>
              <a:tr h="1793820">
                <a:tc>
                  <a:txBody>
                    <a:bodyPr/>
                    <a:lstStyle/>
                    <a:p>
                      <a:r>
                        <a:rPr lang="en-US" sz="2800" dirty="0"/>
                        <a:t>Needs will always exceed revenues.</a:t>
                      </a:r>
                    </a:p>
                    <a:p>
                      <a:endParaRPr lang="en-US" sz="2800" dirty="0"/>
                    </a:p>
                    <a:p>
                      <a:r>
                        <a:rPr lang="en-US" sz="2800" dirty="0"/>
                        <a:t>When choosing between investments areas, need to know what Kansans value most &amp; why.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Sets the floor of what must be achieve in 10 years to be considered a success and what policies are needed and minimum funding levels are needed.</a:t>
                      </a:r>
                    </a:p>
                    <a:p>
                      <a:endParaRPr lang="en-US" sz="2800" dirty="0"/>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Understanding of what sources have the most support to increase revenues.</a:t>
                      </a:r>
                    </a:p>
                    <a:p>
                      <a:endParaRPr lang="en-US" sz="2800" dirty="0"/>
                    </a:p>
                  </a:txBody>
                  <a:tcPr>
                    <a:solidFill>
                      <a:schemeClr val="accent6">
                        <a:lumMod val="20000"/>
                        <a:lumOff val="80000"/>
                      </a:schemeClr>
                    </a:solidFill>
                  </a:tcPr>
                </a:tc>
                <a:extLst>
                  <a:ext uri="{0D108BD9-81ED-4DB2-BD59-A6C34878D82A}">
                    <a16:rowId xmlns:a16="http://schemas.microsoft.com/office/drawing/2014/main" val="3122796360"/>
                  </a:ext>
                </a:extLst>
              </a:tr>
            </a:tbl>
          </a:graphicData>
        </a:graphic>
      </p:graphicFrame>
      <p:sp>
        <p:nvSpPr>
          <p:cNvPr id="3" name="Rectangle 2">
            <a:extLst>
              <a:ext uri="{FF2B5EF4-FFF2-40B4-BE49-F238E27FC236}">
                <a16:creationId xmlns:a16="http://schemas.microsoft.com/office/drawing/2014/main" id="{E5CBABF2-B988-AA30-EC26-10EFA9F5DE6E}"/>
              </a:ext>
            </a:extLst>
          </p:cNvPr>
          <p:cNvSpPr/>
          <p:nvPr/>
        </p:nvSpPr>
        <p:spPr>
          <a:xfrm>
            <a:off x="281901" y="1383632"/>
            <a:ext cx="3832899" cy="4812631"/>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305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FD9F-741F-BC56-C9B7-0FEA745C3B44}"/>
              </a:ext>
            </a:extLst>
          </p:cNvPr>
          <p:cNvSpPr>
            <a:spLocks noGrp="1"/>
          </p:cNvSpPr>
          <p:nvPr>
            <p:ph type="title"/>
          </p:nvPr>
        </p:nvSpPr>
        <p:spPr>
          <a:xfrm>
            <a:off x="281901" y="223835"/>
            <a:ext cx="10506172" cy="781051"/>
          </a:xfrm>
        </p:spPr>
        <p:txBody>
          <a:bodyPr/>
          <a:lstStyle/>
          <a:p>
            <a:r>
              <a:rPr lang="en-US" dirty="0"/>
              <a:t>Guiding Principles &amp; Proposed Objectives</a:t>
            </a:r>
          </a:p>
        </p:txBody>
      </p:sp>
      <p:graphicFrame>
        <p:nvGraphicFramePr>
          <p:cNvPr id="4" name="Table 3">
            <a:extLst>
              <a:ext uri="{FF2B5EF4-FFF2-40B4-BE49-F238E27FC236}">
                <a16:creationId xmlns:a16="http://schemas.microsoft.com/office/drawing/2014/main" id="{CA9DE980-7E55-5AA0-E1FE-C9B93618B193}"/>
              </a:ext>
            </a:extLst>
          </p:cNvPr>
          <p:cNvGraphicFramePr>
            <a:graphicFrameLocks noGrp="1"/>
          </p:cNvGraphicFramePr>
          <p:nvPr>
            <p:extLst>
              <p:ext uri="{D42A27DB-BD31-4B8C-83A1-F6EECF244321}">
                <p14:modId xmlns:p14="http://schemas.microsoft.com/office/powerpoint/2010/main" val="217567797"/>
              </p:ext>
            </p:extLst>
          </p:nvPr>
        </p:nvGraphicFramePr>
        <p:xfrm>
          <a:off x="506994" y="1226658"/>
          <a:ext cx="11497901" cy="4641095"/>
        </p:xfrm>
        <a:graphic>
          <a:graphicData uri="http://schemas.openxmlformats.org/drawingml/2006/table">
            <a:tbl>
              <a:tblPr firstRow="1" bandRow="1">
                <a:tableStyleId>{5C22544A-7EE6-4342-B048-85BDC9FD1C3A}</a:tableStyleId>
              </a:tblPr>
              <a:tblGrid>
                <a:gridCol w="3440553">
                  <a:extLst>
                    <a:ext uri="{9D8B030D-6E8A-4147-A177-3AD203B41FA5}">
                      <a16:colId xmlns:a16="http://schemas.microsoft.com/office/drawing/2014/main" val="1245225766"/>
                    </a:ext>
                  </a:extLst>
                </a:gridCol>
                <a:gridCol w="8057348">
                  <a:extLst>
                    <a:ext uri="{9D8B030D-6E8A-4147-A177-3AD203B41FA5}">
                      <a16:colId xmlns:a16="http://schemas.microsoft.com/office/drawing/2014/main" val="3086834893"/>
                    </a:ext>
                  </a:extLst>
                </a:gridCol>
              </a:tblGrid>
              <a:tr h="1196855">
                <a:tc>
                  <a:txBody>
                    <a:bodyPr/>
                    <a:lstStyle/>
                    <a:p>
                      <a:r>
                        <a:rPr lang="en-US" sz="2800" dirty="0">
                          <a:solidFill>
                            <a:schemeClr val="tx1"/>
                          </a:solidFill>
                        </a:rPr>
                        <a:t>Guiding Principles</a:t>
                      </a:r>
                    </a:p>
                    <a:p>
                      <a:r>
                        <a:rPr lang="en-US" sz="2000" b="0" dirty="0">
                          <a:solidFill>
                            <a:schemeClr val="tx1"/>
                          </a:solidFill>
                        </a:rPr>
                        <a:t>Long-term/ongoing goals we’re trying to achieve </a:t>
                      </a:r>
                    </a:p>
                  </a:txBody>
                  <a:tcPr/>
                </a:tc>
                <a:tc>
                  <a:txBody>
                    <a:bodyPr/>
                    <a:lstStyle/>
                    <a:p>
                      <a:r>
                        <a:rPr lang="en-US" sz="2800" dirty="0">
                          <a:solidFill>
                            <a:schemeClr val="tx1"/>
                          </a:solidFill>
                        </a:rPr>
                        <a:t>Measurable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What we need to do in the next 10 years to be on-track to meeting the Guiding Principles</a:t>
                      </a:r>
                      <a:endParaRPr lang="en-US" sz="2000" b="1" dirty="0">
                        <a:solidFill>
                          <a:schemeClr val="tx1"/>
                        </a:solidFill>
                      </a:endParaRPr>
                    </a:p>
                  </a:txBody>
                  <a:tcPr/>
                </a:tc>
                <a:extLst>
                  <a:ext uri="{0D108BD9-81ED-4DB2-BD59-A6C34878D82A}">
                    <a16:rowId xmlns:a16="http://schemas.microsoft.com/office/drawing/2014/main" val="2719095175"/>
                  </a:ext>
                </a:extLst>
              </a:tr>
              <a:tr h="560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venir Next"/>
                          <a:ea typeface="Times New Roman" panose="02020603050405020304" pitchFamily="18" charset="0"/>
                          <a:cs typeface="Times New Roman" panose="02020603050405020304" pitchFamily="18" charset="0"/>
                        </a:rPr>
                        <a:t>Conserve and Extend the High Plains </a:t>
                      </a:r>
                      <a:r>
                        <a:rPr lang="en-US" sz="2000" b="1" kern="0" dirty="0">
                          <a:effectLst/>
                          <a:latin typeface="Avenir Next"/>
                          <a:ea typeface="Times New Roman" panose="02020603050405020304" pitchFamily="18" charset="0"/>
                          <a:cs typeface="Times New Roman" panose="02020603050405020304" pitchFamily="18" charset="0"/>
                        </a:rPr>
                        <a:t>Aquifer</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Provide irrigation system audits and technology upgrades for 50-75% of irrigation systems in Kansas, saving 15% or more in water use while maintaining profitability.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Provide grants for </a:t>
                      </a:r>
                      <a:r>
                        <a:rPr lang="en-US" sz="1600" b="0" kern="1200" dirty="0">
                          <a:solidFill>
                            <a:schemeClr val="dk1"/>
                          </a:solidFill>
                          <a:effectLst/>
                          <a:latin typeface="+mn-lt"/>
                          <a:ea typeface="+mn-ea"/>
                          <a:cs typeface="+mn-cs"/>
                        </a:rPr>
                        <a:t>at least 30 communities to purchase water rights </a:t>
                      </a:r>
                      <a:r>
                        <a:rPr lang="en-US" sz="1600" kern="1200" dirty="0">
                          <a:solidFill>
                            <a:schemeClr val="dk1"/>
                          </a:solidFill>
                          <a:effectLst/>
                          <a:latin typeface="+mn-lt"/>
                          <a:ea typeface="+mn-ea"/>
                          <a:cs typeface="+mn-cs"/>
                        </a:rPr>
                        <a:t>to secure water sources in areas with 50 years or less of useable life.</a:t>
                      </a:r>
                    </a:p>
                  </a:txBody>
                  <a:tcPr/>
                </a:tc>
                <a:extLst>
                  <a:ext uri="{0D108BD9-81ED-4DB2-BD59-A6C34878D82A}">
                    <a16:rowId xmlns:a16="http://schemas.microsoft.com/office/drawing/2014/main" val="873011447"/>
                  </a:ext>
                </a:extLst>
              </a:tr>
              <a:tr h="560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venir Next"/>
                          <a:ea typeface="Times New Roman" panose="02020603050405020304" pitchFamily="18" charset="0"/>
                          <a:cs typeface="Times New Roman" panose="02020603050405020304" pitchFamily="18" charset="0"/>
                        </a:rPr>
                        <a:t>Secure, Protect and Restore Our </a:t>
                      </a:r>
                      <a:br>
                        <a:rPr lang="en-US" sz="1800" kern="0" dirty="0">
                          <a:effectLst/>
                          <a:latin typeface="Avenir Next"/>
                          <a:ea typeface="Times New Roman" panose="02020603050405020304" pitchFamily="18" charset="0"/>
                          <a:cs typeface="Times New Roman" panose="02020603050405020304" pitchFamily="18" charset="0"/>
                        </a:rPr>
                      </a:br>
                      <a:r>
                        <a:rPr lang="en-US" sz="1800" kern="0" dirty="0">
                          <a:effectLst/>
                          <a:latin typeface="Avenir Next"/>
                          <a:ea typeface="Times New Roman" panose="02020603050405020304" pitchFamily="18" charset="0"/>
                          <a:cs typeface="Times New Roman" panose="02020603050405020304" pitchFamily="18" charset="0"/>
                        </a:rPr>
                        <a:t>Kansas </a:t>
                      </a:r>
                      <a:r>
                        <a:rPr lang="en-US" sz="2000" b="1" kern="0" dirty="0">
                          <a:effectLst/>
                          <a:latin typeface="Avenir Next"/>
                          <a:ea typeface="Times New Roman" panose="02020603050405020304" pitchFamily="18" charset="0"/>
                          <a:cs typeface="Times New Roman" panose="02020603050405020304" pitchFamily="18" charset="0"/>
                        </a:rPr>
                        <a:t>Reservoirs</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en-US" sz="1600" kern="1200" dirty="0">
                          <a:solidFill>
                            <a:schemeClr val="dk1"/>
                          </a:solidFill>
                          <a:effectLst/>
                          <a:latin typeface="+mn-lt"/>
                          <a:ea typeface="+mn-ea"/>
                          <a:cs typeface="+mn-cs"/>
                        </a:rPr>
                        <a:t>Establish 100% in-reservoir sediment managed in Tuttle Creek by 2030, John Redmond and </a:t>
                      </a:r>
                      <a:r>
                        <a:rPr lang="en-US" sz="1600" kern="1200" dirty="0" err="1">
                          <a:solidFill>
                            <a:schemeClr val="dk1"/>
                          </a:solidFill>
                          <a:effectLst/>
                          <a:latin typeface="+mn-lt"/>
                          <a:ea typeface="+mn-ea"/>
                          <a:cs typeface="+mn-cs"/>
                        </a:rPr>
                        <a:t>Kanopolis</a:t>
                      </a:r>
                      <a:r>
                        <a:rPr lang="en-US" sz="1600" kern="1200" dirty="0">
                          <a:solidFill>
                            <a:schemeClr val="dk1"/>
                          </a:solidFill>
                          <a:effectLst/>
                          <a:latin typeface="+mn-lt"/>
                          <a:ea typeface="+mn-ea"/>
                          <a:cs typeface="+mn-cs"/>
                        </a:rPr>
                        <a:t> by 2031, and Council Grove, Elk City, and Perry by 2032.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Secure water supply for up to 350,000 people through regional interconnection projects for rural water districts, water assurance or access districts, and small to mid-sized cities to avoid water crises during times of drought and ensure capacity for economic development.</a:t>
                      </a:r>
                    </a:p>
                  </a:txBody>
                  <a:tcPr/>
                </a:tc>
                <a:extLst>
                  <a:ext uri="{0D108BD9-81ED-4DB2-BD59-A6C34878D82A}">
                    <a16:rowId xmlns:a16="http://schemas.microsoft.com/office/drawing/2014/main" val="3372482375"/>
                  </a:ext>
                </a:extLst>
              </a:tr>
              <a:tr h="560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venir Next"/>
                          <a:ea typeface="Times New Roman" panose="02020603050405020304" pitchFamily="18" charset="0"/>
                          <a:cs typeface="Times New Roman" panose="02020603050405020304" pitchFamily="18" charset="0"/>
                        </a:rPr>
                        <a:t>Improve the State’s </a:t>
                      </a:r>
                      <a:r>
                        <a:rPr lang="en-US" sz="2000" b="1" kern="0" dirty="0">
                          <a:effectLst/>
                          <a:latin typeface="Avenir Next"/>
                          <a:ea typeface="Times New Roman" panose="02020603050405020304" pitchFamily="18" charset="0"/>
                          <a:cs typeface="Times New Roman" panose="02020603050405020304" pitchFamily="18" charset="0"/>
                        </a:rPr>
                        <a:t>Water Quality</a:t>
                      </a:r>
                      <a:endParaRPr lang="en-US" dirty="0"/>
                    </a:p>
                  </a:txBody>
                  <a:tcPr/>
                </a:tc>
                <a:tc>
                  <a:txBody>
                    <a:bodyPr/>
                    <a:lstStyle/>
                    <a:p>
                      <a:pPr marL="285750" indent="-285750">
                        <a:buFont typeface="Arial" panose="020B0604020202020204" pitchFamily="34" charset="0"/>
                        <a:buChar char="•"/>
                      </a:pPr>
                      <a:r>
                        <a:rPr lang="en-US" sz="1600" kern="1200" dirty="0">
                          <a:solidFill>
                            <a:schemeClr val="dk1"/>
                          </a:solidFill>
                          <a:effectLst/>
                          <a:latin typeface="+mn-lt"/>
                          <a:ea typeface="+mn-ea"/>
                          <a:cs typeface="+mn-cs"/>
                        </a:rPr>
                        <a:t>Ensure that 99% of all drinking water systems in Kansas meet federal standards. </a:t>
                      </a:r>
                    </a:p>
                    <a:p>
                      <a:pPr marL="285750" indent="-285750">
                        <a:buFont typeface="Arial" panose="020B0604020202020204" pitchFamily="34" charset="0"/>
                        <a:buChar char="•"/>
                      </a:pPr>
                      <a:r>
                        <a:rPr lang="en-US" sz="1600" kern="1200" dirty="0">
                          <a:solidFill>
                            <a:schemeClr val="dk1"/>
                          </a:solidFill>
                          <a:effectLst/>
                          <a:latin typeface="+mn-lt"/>
                          <a:ea typeface="+mn-ea"/>
                          <a:cs typeface="+mn-cs"/>
                        </a:rPr>
                        <a:t>Ensure that 95% of all wastewater discharges meet federal standards. </a:t>
                      </a:r>
                    </a:p>
                    <a:p>
                      <a:pPr marL="285750" indent="-285750">
                        <a:buFont typeface="Arial" panose="020B0604020202020204" pitchFamily="34" charset="0"/>
                        <a:buChar char="•"/>
                      </a:pPr>
                      <a:r>
                        <a:rPr lang="en-US" sz="1600" kern="1200" dirty="0">
                          <a:solidFill>
                            <a:schemeClr val="dk1"/>
                          </a:solidFill>
                          <a:effectLst/>
                          <a:latin typeface="+mn-lt"/>
                          <a:ea typeface="+mn-ea"/>
                          <a:cs typeface="+mn-cs"/>
                        </a:rPr>
                        <a:t>35% of all orphan contaminated sites will be closed and remediated. </a:t>
                      </a:r>
                      <a:endParaRPr lang="en-US" sz="1600" dirty="0"/>
                    </a:p>
                  </a:txBody>
                  <a:tcPr/>
                </a:tc>
                <a:extLst>
                  <a:ext uri="{0D108BD9-81ED-4DB2-BD59-A6C34878D82A}">
                    <a16:rowId xmlns:a16="http://schemas.microsoft.com/office/drawing/2014/main" val="3108443811"/>
                  </a:ext>
                </a:extLst>
              </a:tr>
            </a:tbl>
          </a:graphicData>
        </a:graphic>
      </p:graphicFrame>
    </p:spTree>
    <p:extLst>
      <p:ext uri="{BB962C8B-B14F-4D97-AF65-F5344CB8AC3E}">
        <p14:creationId xmlns:p14="http://schemas.microsoft.com/office/powerpoint/2010/main" val="4190950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FB380D-7D80-B03B-F02B-D9148ADB5FC3}"/>
              </a:ext>
            </a:extLst>
          </p:cNvPr>
          <p:cNvSpPr/>
          <p:nvPr/>
        </p:nvSpPr>
        <p:spPr>
          <a:xfrm>
            <a:off x="0" y="2572994"/>
            <a:ext cx="12192000" cy="1962950"/>
          </a:xfrm>
          <a:prstGeom prst="rect">
            <a:avLst/>
          </a:prstGeom>
          <a:solidFill>
            <a:schemeClr val="tx1">
              <a:lumMod val="10000"/>
              <a:lumOff val="9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descr="A blue square with a blue drop and yellow and blue background&#10;&#10;Description automatically generated">
            <a:extLst>
              <a:ext uri="{FF2B5EF4-FFF2-40B4-BE49-F238E27FC236}">
                <a16:creationId xmlns:a16="http://schemas.microsoft.com/office/drawing/2014/main" id="{A365F63F-59E7-520E-88B9-32B67EC2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409" y="180697"/>
            <a:ext cx="1072314" cy="1097694"/>
          </a:xfrm>
          <a:prstGeom prst="rect">
            <a:avLst/>
          </a:prstGeom>
        </p:spPr>
      </p:pic>
      <p:sp>
        <p:nvSpPr>
          <p:cNvPr id="6" name="TextBox 5">
            <a:extLst>
              <a:ext uri="{FF2B5EF4-FFF2-40B4-BE49-F238E27FC236}">
                <a16:creationId xmlns:a16="http://schemas.microsoft.com/office/drawing/2014/main" id="{326DC0F9-6849-3ECA-14C4-DFAFE98EC30D}"/>
              </a:ext>
            </a:extLst>
          </p:cNvPr>
          <p:cNvSpPr txBox="1"/>
          <p:nvPr/>
        </p:nvSpPr>
        <p:spPr>
          <a:xfrm>
            <a:off x="2844687" y="1194766"/>
            <a:ext cx="2333896" cy="1344663"/>
          </a:xfrm>
          <a:prstGeom prst="rect">
            <a:avLst/>
          </a:prstGeom>
          <a:noFill/>
        </p:spPr>
        <p:txBody>
          <a:bodyPr wrap="square">
            <a:spAutoFit/>
          </a:bodyPr>
          <a:lstStyle/>
          <a:p>
            <a:pPr marR="0" lvl="0">
              <a:lnSpc>
                <a:spcPct val="115000"/>
              </a:lnSpc>
              <a:spcBef>
                <a:spcPts val="1800"/>
              </a:spcBef>
              <a:spcAft>
                <a:spcPts val="900"/>
              </a:spcAft>
            </a:pPr>
            <a:r>
              <a:rPr lang="en-US" sz="2400" kern="0" dirty="0">
                <a:effectLst/>
                <a:latin typeface="Avenir Next"/>
                <a:ea typeface="Times New Roman" panose="02020603050405020304" pitchFamily="18" charset="0"/>
                <a:cs typeface="Times New Roman" panose="02020603050405020304" pitchFamily="18" charset="0"/>
              </a:rPr>
              <a:t>Conserve and Extend the High </a:t>
            </a:r>
            <a:br>
              <a:rPr lang="en-US" sz="2400" kern="0" dirty="0">
                <a:effectLst/>
                <a:latin typeface="Avenir Next"/>
                <a:ea typeface="Times New Roman" panose="02020603050405020304" pitchFamily="18" charset="0"/>
                <a:cs typeface="Times New Roman" panose="02020603050405020304" pitchFamily="18" charset="0"/>
              </a:rPr>
            </a:br>
            <a:r>
              <a:rPr lang="en-US" sz="2400" kern="0" dirty="0">
                <a:effectLst/>
                <a:latin typeface="Avenir Next"/>
                <a:ea typeface="Times New Roman" panose="02020603050405020304" pitchFamily="18" charset="0"/>
                <a:cs typeface="Times New Roman" panose="02020603050405020304" pitchFamily="18" charset="0"/>
              </a:rPr>
              <a:t>Plains </a:t>
            </a:r>
            <a:r>
              <a:rPr lang="en-US" sz="2400" b="1" kern="0" dirty="0">
                <a:effectLst/>
                <a:latin typeface="Avenir Next"/>
                <a:ea typeface="Times New Roman" panose="02020603050405020304" pitchFamily="18" charset="0"/>
                <a:cs typeface="Times New Roman" panose="02020603050405020304" pitchFamily="18" charset="0"/>
              </a:rPr>
              <a:t>Aquifer</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2DF768C-57EB-CA0E-9E3A-F9B603FB34DD}"/>
              </a:ext>
            </a:extLst>
          </p:cNvPr>
          <p:cNvSpPr txBox="1"/>
          <p:nvPr/>
        </p:nvSpPr>
        <p:spPr>
          <a:xfrm>
            <a:off x="5546647" y="1161196"/>
            <a:ext cx="2783940" cy="1411797"/>
          </a:xfrm>
          <a:prstGeom prst="rect">
            <a:avLst/>
          </a:prstGeom>
          <a:noFill/>
        </p:spPr>
        <p:txBody>
          <a:bodyPr wrap="square">
            <a:spAutoFit/>
          </a:bodyPr>
          <a:lstStyle/>
          <a:p>
            <a:pPr marR="0" lvl="0">
              <a:lnSpc>
                <a:spcPct val="115000"/>
              </a:lnSpc>
              <a:spcBef>
                <a:spcPts val="1800"/>
              </a:spcBef>
              <a:spcAft>
                <a:spcPts val="900"/>
              </a:spcAft>
            </a:pPr>
            <a:r>
              <a:rPr lang="en-US" sz="2400" kern="0" dirty="0">
                <a:effectLst/>
                <a:latin typeface="Avenir Next"/>
                <a:ea typeface="Times New Roman" panose="02020603050405020304" pitchFamily="18" charset="0"/>
                <a:cs typeface="Times New Roman" panose="02020603050405020304" pitchFamily="18" charset="0"/>
              </a:rPr>
              <a:t>Secure, Protect and Restore Our </a:t>
            </a:r>
            <a:br>
              <a:rPr lang="en-US" sz="2400" kern="0" dirty="0">
                <a:effectLst/>
                <a:latin typeface="Avenir Next"/>
                <a:ea typeface="Times New Roman" panose="02020603050405020304" pitchFamily="18" charset="0"/>
                <a:cs typeface="Times New Roman" panose="02020603050405020304" pitchFamily="18" charset="0"/>
              </a:rPr>
            </a:br>
            <a:r>
              <a:rPr lang="en-US" sz="2400" kern="0" dirty="0">
                <a:effectLst/>
                <a:latin typeface="Avenir Next"/>
                <a:ea typeface="Times New Roman" panose="02020603050405020304" pitchFamily="18" charset="0"/>
                <a:cs typeface="Times New Roman" panose="02020603050405020304" pitchFamily="18" charset="0"/>
              </a:rPr>
              <a:t>Kansas </a:t>
            </a:r>
            <a:r>
              <a:rPr lang="en-US" sz="2800" b="1" kern="0" dirty="0">
                <a:effectLst/>
                <a:latin typeface="Avenir Next"/>
                <a:ea typeface="Times New Roman" panose="02020603050405020304" pitchFamily="18" charset="0"/>
                <a:cs typeface="Times New Roman" panose="02020603050405020304" pitchFamily="18" charset="0"/>
              </a:rPr>
              <a:t>Reservoirs</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 blue square with a white sailboat and water&#10;&#10;Description automatically generated">
            <a:extLst>
              <a:ext uri="{FF2B5EF4-FFF2-40B4-BE49-F238E27FC236}">
                <a16:creationId xmlns:a16="http://schemas.microsoft.com/office/drawing/2014/main" id="{E8E696C7-00B9-BD91-175A-FAB007A47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05" y="158803"/>
            <a:ext cx="1088176" cy="1081831"/>
          </a:xfrm>
          <a:prstGeom prst="rect">
            <a:avLst/>
          </a:prstGeom>
        </p:spPr>
      </p:pic>
      <p:sp>
        <p:nvSpPr>
          <p:cNvPr id="11" name="TextBox 10">
            <a:extLst>
              <a:ext uri="{FF2B5EF4-FFF2-40B4-BE49-F238E27FC236}">
                <a16:creationId xmlns:a16="http://schemas.microsoft.com/office/drawing/2014/main" id="{DFE3B5C8-05D7-879B-0CB2-6361C5429124}"/>
              </a:ext>
            </a:extLst>
          </p:cNvPr>
          <p:cNvSpPr txBox="1"/>
          <p:nvPr/>
        </p:nvSpPr>
        <p:spPr>
          <a:xfrm>
            <a:off x="8698650" y="1194766"/>
            <a:ext cx="2919742" cy="987065"/>
          </a:xfrm>
          <a:prstGeom prst="rect">
            <a:avLst/>
          </a:prstGeom>
          <a:noFill/>
        </p:spPr>
        <p:txBody>
          <a:bodyPr wrap="square">
            <a:spAutoFit/>
          </a:bodyPr>
          <a:lstStyle/>
          <a:p>
            <a:pPr marR="0" lvl="0">
              <a:lnSpc>
                <a:spcPct val="115000"/>
              </a:lnSpc>
              <a:spcBef>
                <a:spcPts val="1800"/>
              </a:spcBef>
              <a:spcAft>
                <a:spcPts val="900"/>
              </a:spcAft>
            </a:pPr>
            <a:r>
              <a:rPr lang="en-US" sz="2400" kern="0" dirty="0">
                <a:effectLst/>
                <a:latin typeface="Avenir Next"/>
                <a:ea typeface="Times New Roman" panose="02020603050405020304" pitchFamily="18" charset="0"/>
                <a:cs typeface="Times New Roman" panose="02020603050405020304" pitchFamily="18" charset="0"/>
              </a:rPr>
              <a:t>Improve the State’s </a:t>
            </a:r>
            <a:r>
              <a:rPr lang="en-US" sz="2800" b="1" kern="0" dirty="0">
                <a:effectLst/>
                <a:latin typeface="Avenir Next"/>
                <a:ea typeface="Times New Roman" panose="02020603050405020304" pitchFamily="18" charset="0"/>
                <a:cs typeface="Times New Roman" panose="02020603050405020304" pitchFamily="18" charset="0"/>
              </a:rPr>
              <a:t>Water Quality</a:t>
            </a:r>
            <a:endParaRPr lang="en-US" sz="1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square with a clipboard and a drop of water&#10;&#10;Description automatically generated">
            <a:extLst>
              <a:ext uri="{FF2B5EF4-FFF2-40B4-BE49-F238E27FC236}">
                <a16:creationId xmlns:a16="http://schemas.microsoft.com/office/drawing/2014/main" id="{4FE9D053-B907-5AC2-885D-0A5627067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511" y="188629"/>
            <a:ext cx="1091349" cy="1097694"/>
          </a:xfrm>
          <a:prstGeom prst="rect">
            <a:avLst/>
          </a:prstGeom>
        </p:spPr>
      </p:pic>
      <p:cxnSp>
        <p:nvCxnSpPr>
          <p:cNvPr id="14" name="Straight Connector 13">
            <a:extLst>
              <a:ext uri="{FF2B5EF4-FFF2-40B4-BE49-F238E27FC236}">
                <a16:creationId xmlns:a16="http://schemas.microsoft.com/office/drawing/2014/main" id="{26262E9C-FD3E-1BAF-C07C-DC515F5D9F53}"/>
              </a:ext>
            </a:extLst>
          </p:cNvPr>
          <p:cNvCxnSpPr>
            <a:cxnSpLocks/>
          </p:cNvCxnSpPr>
          <p:nvPr/>
        </p:nvCxnSpPr>
        <p:spPr>
          <a:xfrm>
            <a:off x="5178583" y="588479"/>
            <a:ext cx="0" cy="36185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2D896E-AAD6-18E4-C7D2-4F866F820A0B}"/>
              </a:ext>
            </a:extLst>
          </p:cNvPr>
          <p:cNvCxnSpPr>
            <a:cxnSpLocks/>
          </p:cNvCxnSpPr>
          <p:nvPr/>
        </p:nvCxnSpPr>
        <p:spPr>
          <a:xfrm>
            <a:off x="8445375" y="588478"/>
            <a:ext cx="0" cy="3618579"/>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C8098E4-314B-21DC-1457-D88DE71CE360}"/>
              </a:ext>
            </a:extLst>
          </p:cNvPr>
          <p:cNvSpPr txBox="1"/>
          <p:nvPr/>
        </p:nvSpPr>
        <p:spPr>
          <a:xfrm>
            <a:off x="364803" y="2748240"/>
            <a:ext cx="2346741" cy="1631216"/>
          </a:xfrm>
          <a:prstGeom prst="rect">
            <a:avLst/>
          </a:prstGeom>
          <a:noFill/>
        </p:spPr>
        <p:txBody>
          <a:bodyPr wrap="square" rtlCol="0">
            <a:spAutoFit/>
          </a:bodyPr>
          <a:lstStyle/>
          <a:p>
            <a:r>
              <a:rPr lang="en-US" sz="2000" b="1" dirty="0"/>
              <a:t>Examples of metrics unique to each principle to track progress toward objectives</a:t>
            </a:r>
          </a:p>
        </p:txBody>
      </p:sp>
      <p:sp>
        <p:nvSpPr>
          <p:cNvPr id="18" name="TextBox 17">
            <a:extLst>
              <a:ext uri="{FF2B5EF4-FFF2-40B4-BE49-F238E27FC236}">
                <a16:creationId xmlns:a16="http://schemas.microsoft.com/office/drawing/2014/main" id="{F4AE93ED-842A-78ED-9FE3-CC2A53397E7D}"/>
              </a:ext>
            </a:extLst>
          </p:cNvPr>
          <p:cNvSpPr txBox="1"/>
          <p:nvPr/>
        </p:nvSpPr>
        <p:spPr>
          <a:xfrm>
            <a:off x="2605995" y="2770361"/>
            <a:ext cx="2421801" cy="1015663"/>
          </a:xfrm>
          <a:prstGeom prst="rect">
            <a:avLst/>
          </a:prstGeom>
          <a:noFill/>
        </p:spPr>
        <p:txBody>
          <a:bodyPr wrap="square" rtlCol="0">
            <a:spAutoFit/>
          </a:bodyPr>
          <a:lstStyle/>
          <a:p>
            <a:pPr algn="ctr"/>
            <a:r>
              <a:rPr lang="en-US" sz="2000" b="1" dirty="0"/>
              <a:t># of communities &lt;50 years of useable water life</a:t>
            </a:r>
          </a:p>
        </p:txBody>
      </p:sp>
      <p:sp>
        <p:nvSpPr>
          <p:cNvPr id="19" name="TextBox 18">
            <a:extLst>
              <a:ext uri="{FF2B5EF4-FFF2-40B4-BE49-F238E27FC236}">
                <a16:creationId xmlns:a16="http://schemas.microsoft.com/office/drawing/2014/main" id="{97FE2A11-1A19-6C96-9080-1941E0A376B3}"/>
              </a:ext>
            </a:extLst>
          </p:cNvPr>
          <p:cNvSpPr txBox="1"/>
          <p:nvPr/>
        </p:nvSpPr>
        <p:spPr>
          <a:xfrm>
            <a:off x="5745512" y="2786851"/>
            <a:ext cx="2186997" cy="1015663"/>
          </a:xfrm>
          <a:prstGeom prst="rect">
            <a:avLst/>
          </a:prstGeom>
          <a:noFill/>
        </p:spPr>
        <p:txBody>
          <a:bodyPr wrap="square" rtlCol="0">
            <a:spAutoFit/>
          </a:bodyPr>
          <a:lstStyle/>
          <a:p>
            <a:pPr algn="ctr"/>
            <a:r>
              <a:rPr lang="en-US" sz="2000" b="1" dirty="0"/>
              <a:t>% of sediment managed in reservoirs</a:t>
            </a:r>
          </a:p>
        </p:txBody>
      </p:sp>
      <p:sp>
        <p:nvSpPr>
          <p:cNvPr id="20" name="TextBox 19">
            <a:extLst>
              <a:ext uri="{FF2B5EF4-FFF2-40B4-BE49-F238E27FC236}">
                <a16:creationId xmlns:a16="http://schemas.microsoft.com/office/drawing/2014/main" id="{4A40E56A-6BF1-9D9C-4C50-12659114D2F7}"/>
              </a:ext>
            </a:extLst>
          </p:cNvPr>
          <p:cNvSpPr txBox="1"/>
          <p:nvPr/>
        </p:nvSpPr>
        <p:spPr>
          <a:xfrm>
            <a:off x="9062935" y="2743201"/>
            <a:ext cx="2191171" cy="1323439"/>
          </a:xfrm>
          <a:prstGeom prst="rect">
            <a:avLst/>
          </a:prstGeom>
          <a:noFill/>
        </p:spPr>
        <p:txBody>
          <a:bodyPr wrap="square" rtlCol="0">
            <a:spAutoFit/>
          </a:bodyPr>
          <a:lstStyle/>
          <a:p>
            <a:pPr algn="ctr"/>
            <a:r>
              <a:rPr lang="en-US" sz="2000" b="1" dirty="0"/>
              <a:t>% of drinking water systems meeting federal standards</a:t>
            </a:r>
          </a:p>
        </p:txBody>
      </p:sp>
      <p:sp>
        <p:nvSpPr>
          <p:cNvPr id="30" name="TextBox 29">
            <a:extLst>
              <a:ext uri="{FF2B5EF4-FFF2-40B4-BE49-F238E27FC236}">
                <a16:creationId xmlns:a16="http://schemas.microsoft.com/office/drawing/2014/main" id="{CD9CD5A7-1E30-F52D-7E22-114B605202A0}"/>
              </a:ext>
            </a:extLst>
          </p:cNvPr>
          <p:cNvSpPr txBox="1"/>
          <p:nvPr/>
        </p:nvSpPr>
        <p:spPr>
          <a:xfrm>
            <a:off x="727790" y="4733311"/>
            <a:ext cx="10880874" cy="1569660"/>
          </a:xfrm>
          <a:prstGeom prst="rect">
            <a:avLst/>
          </a:prstGeom>
          <a:noFill/>
        </p:spPr>
        <p:txBody>
          <a:bodyPr wrap="square" rtlCol="0">
            <a:spAutoFit/>
          </a:bodyPr>
          <a:lstStyle/>
          <a:p>
            <a:r>
              <a:rPr lang="en-US" sz="2400" dirty="0"/>
              <a:t>All 3 principles can evaluate the </a:t>
            </a:r>
            <a:r>
              <a:rPr lang="en-US" sz="2400" b="1" dirty="0"/>
              <a:t>cost-effectiveness </a:t>
            </a:r>
            <a:r>
              <a:rPr lang="en-US" sz="2400" dirty="0"/>
              <a:t>of the strategies they’re doing to make progress in the metrics above and by having </a:t>
            </a:r>
            <a:r>
              <a:rPr lang="en-US" sz="2400" b="1" dirty="0"/>
              <a:t>shared criteria </a:t>
            </a:r>
            <a:r>
              <a:rPr lang="en-US" sz="2400" dirty="0"/>
              <a:t>across all 3 principles (and within bundled programs), the State will be able to manage its complete portfolio of water investments more efficiently.</a:t>
            </a:r>
          </a:p>
        </p:txBody>
      </p:sp>
    </p:spTree>
    <p:extLst>
      <p:ext uri="{BB962C8B-B14F-4D97-AF65-F5344CB8AC3E}">
        <p14:creationId xmlns:p14="http://schemas.microsoft.com/office/powerpoint/2010/main" val="240613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179-E6A6-6D95-7508-ADD0E731DF06}"/>
              </a:ext>
            </a:extLst>
          </p:cNvPr>
          <p:cNvSpPr>
            <a:spLocks noGrp="1"/>
          </p:cNvSpPr>
          <p:nvPr>
            <p:ph type="title"/>
          </p:nvPr>
        </p:nvSpPr>
        <p:spPr/>
        <p:txBody>
          <a:bodyPr/>
          <a:lstStyle/>
          <a:p>
            <a:r>
              <a:rPr lang="en-US" dirty="0"/>
              <a:t>What do we mean by shared criteria? </a:t>
            </a:r>
          </a:p>
        </p:txBody>
      </p:sp>
      <p:graphicFrame>
        <p:nvGraphicFramePr>
          <p:cNvPr id="4" name="Table 3">
            <a:extLst>
              <a:ext uri="{FF2B5EF4-FFF2-40B4-BE49-F238E27FC236}">
                <a16:creationId xmlns:a16="http://schemas.microsoft.com/office/drawing/2014/main" id="{254F3885-DACB-5C3D-2B4F-EDC255070A07}"/>
              </a:ext>
            </a:extLst>
          </p:cNvPr>
          <p:cNvGraphicFramePr>
            <a:graphicFrameLocks noGrp="1"/>
          </p:cNvGraphicFramePr>
          <p:nvPr/>
        </p:nvGraphicFramePr>
        <p:xfrm>
          <a:off x="298764" y="1271926"/>
          <a:ext cx="11611335" cy="4724400"/>
        </p:xfrm>
        <a:graphic>
          <a:graphicData uri="http://schemas.openxmlformats.org/drawingml/2006/table">
            <a:tbl>
              <a:tblPr firstRow="1" bandRow="1">
                <a:tableStyleId>{5C22544A-7EE6-4342-B048-85BDC9FD1C3A}</a:tableStyleId>
              </a:tblPr>
              <a:tblGrid>
                <a:gridCol w="7695446">
                  <a:extLst>
                    <a:ext uri="{9D8B030D-6E8A-4147-A177-3AD203B41FA5}">
                      <a16:colId xmlns:a16="http://schemas.microsoft.com/office/drawing/2014/main" val="2277345928"/>
                    </a:ext>
                  </a:extLst>
                </a:gridCol>
                <a:gridCol w="3915889">
                  <a:extLst>
                    <a:ext uri="{9D8B030D-6E8A-4147-A177-3AD203B41FA5}">
                      <a16:colId xmlns:a16="http://schemas.microsoft.com/office/drawing/2014/main" val="2188687867"/>
                    </a:ext>
                  </a:extLst>
                </a:gridCol>
              </a:tblGrid>
              <a:tr h="370840">
                <a:tc>
                  <a:txBody>
                    <a:bodyPr/>
                    <a:lstStyle/>
                    <a:p>
                      <a:r>
                        <a:rPr lang="en-US" sz="2000" dirty="0">
                          <a:solidFill>
                            <a:schemeClr val="tx1"/>
                          </a:solidFill>
                        </a:rPr>
                        <a:t>Example Criterion &amp; Why It Could Be Helpful</a:t>
                      </a:r>
                    </a:p>
                  </a:txBody>
                  <a:tcPr anchor="ctr"/>
                </a:tc>
                <a:tc>
                  <a:txBody>
                    <a:bodyPr/>
                    <a:lstStyle/>
                    <a:p>
                      <a:r>
                        <a:rPr lang="en-US" sz="2000" dirty="0">
                          <a:solidFill>
                            <a:schemeClr val="tx1"/>
                          </a:solidFill>
                        </a:rPr>
                        <a:t>Example(s) of how it could be measured/applied:</a:t>
                      </a:r>
                    </a:p>
                  </a:txBody>
                  <a:tcPr/>
                </a:tc>
                <a:extLst>
                  <a:ext uri="{0D108BD9-81ED-4DB2-BD59-A6C34878D82A}">
                    <a16:rowId xmlns:a16="http://schemas.microsoft.com/office/drawing/2014/main" val="849703844"/>
                  </a:ext>
                </a:extLst>
              </a:tr>
              <a:tr h="370840">
                <a:tc>
                  <a:txBody>
                    <a:bodyPr/>
                    <a:lstStyle/>
                    <a:p>
                      <a:r>
                        <a:rPr lang="en-US" sz="1600" b="1" dirty="0"/>
                        <a:t>Number of Guiding Principles Impacted</a:t>
                      </a:r>
                      <a:r>
                        <a:rPr lang="en-US" sz="1600" dirty="0"/>
                        <a:t>: In Summer Local Consult, participants asked for more “</a:t>
                      </a:r>
                      <a:r>
                        <a:rPr lang="en-US" sz="1600" b="0" dirty="0"/>
                        <a:t>stackable programs”</a:t>
                      </a:r>
                      <a:r>
                        <a:rPr lang="en-US" sz="1600" dirty="0"/>
                        <a:t>, which include investments that serve more than one guiding principle. This would be a good way to emphasize getting more bang for your buck.</a:t>
                      </a:r>
                    </a:p>
                  </a:txBody>
                  <a:tcPr/>
                </a:tc>
                <a:tc>
                  <a:txBody>
                    <a:bodyPr/>
                    <a:lstStyle/>
                    <a:p>
                      <a:pPr marL="285750" indent="-285750">
                        <a:buFont typeface="Arial" panose="020B0604020202020204" pitchFamily="34" charset="0"/>
                        <a:buChar char="•"/>
                      </a:pPr>
                      <a:r>
                        <a:rPr lang="en-US" sz="1600" dirty="0"/>
                        <a:t>Points based on the number of how many guiding principles the strategy significantly impacts.</a:t>
                      </a:r>
                    </a:p>
                  </a:txBody>
                  <a:tcPr/>
                </a:tc>
                <a:extLst>
                  <a:ext uri="{0D108BD9-81ED-4DB2-BD59-A6C34878D82A}">
                    <a16:rowId xmlns:a16="http://schemas.microsoft.com/office/drawing/2014/main" val="2388490738"/>
                  </a:ext>
                </a:extLst>
              </a:tr>
              <a:tr h="370840">
                <a:tc>
                  <a:txBody>
                    <a:bodyPr/>
                    <a:lstStyle/>
                    <a:p>
                      <a:r>
                        <a:rPr lang="en-US" sz="1600" b="1" dirty="0"/>
                        <a:t>Stakeholder Input:</a:t>
                      </a:r>
                      <a:r>
                        <a:rPr lang="en-US" sz="1600" dirty="0"/>
                        <a:t> In Summer Local Consult, participants emphasized that local input needed to play a role in decision-making. It’s helpful to have the people most impacted by decision have a role in shaping it.</a:t>
                      </a:r>
                      <a:endParaRPr lang="en-US" sz="1600" b="1" dirty="0"/>
                    </a:p>
                  </a:txBody>
                  <a:tcPr/>
                </a:tc>
                <a:tc>
                  <a:txBody>
                    <a:bodyPr/>
                    <a:lstStyle/>
                    <a:p>
                      <a:pPr marL="285750" indent="-285750">
                        <a:buFont typeface="Arial" panose="020B0604020202020204" pitchFamily="34" charset="0"/>
                        <a:buChar char="•"/>
                      </a:pPr>
                      <a:r>
                        <a:rPr lang="en-US" sz="1600" dirty="0"/>
                        <a:t>Points for strategies identified as regional priorities at Local Consult.</a:t>
                      </a:r>
                    </a:p>
                  </a:txBody>
                  <a:tcPr/>
                </a:tc>
                <a:extLst>
                  <a:ext uri="{0D108BD9-81ED-4DB2-BD59-A6C34878D82A}">
                    <a16:rowId xmlns:a16="http://schemas.microsoft.com/office/drawing/2014/main" val="1139852222"/>
                  </a:ext>
                </a:extLst>
              </a:tr>
              <a:tr h="370840">
                <a:tc>
                  <a:txBody>
                    <a:bodyPr/>
                    <a:lstStyle/>
                    <a:p>
                      <a:r>
                        <a:rPr lang="en-US" sz="1600" b="1" dirty="0"/>
                        <a:t>Economic Impact: </a:t>
                      </a:r>
                      <a:r>
                        <a:rPr lang="en-US" sz="1600" dirty="0"/>
                        <a:t>In Summer Local Consult, participants identified clean, secure, assessable water is an economic necessity. It’s important to account for positive or negative economic impact an investment or policy change may have on a region or the state.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Forecasting changes in income, GDP or employment to create an economic score </a:t>
                      </a:r>
                    </a:p>
                    <a:p>
                      <a:endParaRPr lang="en-US" sz="1600" dirty="0"/>
                    </a:p>
                  </a:txBody>
                  <a:tcPr/>
                </a:tc>
                <a:extLst>
                  <a:ext uri="{0D108BD9-81ED-4DB2-BD59-A6C34878D82A}">
                    <a16:rowId xmlns:a16="http://schemas.microsoft.com/office/drawing/2014/main" val="1663887141"/>
                  </a:ext>
                </a:extLst>
              </a:tr>
              <a:tr h="370840">
                <a:tc>
                  <a:txBody>
                    <a:bodyPr/>
                    <a:lstStyle/>
                    <a:p>
                      <a:r>
                        <a:rPr lang="en-US" sz="1600" b="1" dirty="0"/>
                        <a:t>Cost Effectiveness: </a:t>
                      </a:r>
                      <a:r>
                        <a:rPr lang="en-US" sz="1600" dirty="0"/>
                        <a:t>In Summer Local Consult, participants wanted the state to have a </a:t>
                      </a:r>
                      <a:r>
                        <a:rPr lang="en-US" sz="1600" b="0" dirty="0"/>
                        <a:t>sustainable</a:t>
                      </a:r>
                      <a:r>
                        <a:rPr lang="en-US" sz="1600" dirty="0"/>
                        <a:t> long-term investment strategy and measuring how cost-effective strategies can be helpful to maximize the value of investments and so that in lean years, the state can continue to invest in the most beneficial strategies.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Perceived benefit of the strategy divided by the total cost</a:t>
                      </a:r>
                    </a:p>
                    <a:p>
                      <a:endParaRPr lang="en-US" sz="1600" dirty="0"/>
                    </a:p>
                  </a:txBody>
                  <a:tcPr/>
                </a:tc>
                <a:extLst>
                  <a:ext uri="{0D108BD9-81ED-4DB2-BD59-A6C34878D82A}">
                    <a16:rowId xmlns:a16="http://schemas.microsoft.com/office/drawing/2014/main" val="1710024352"/>
                  </a:ext>
                </a:extLst>
              </a:tr>
            </a:tbl>
          </a:graphicData>
        </a:graphic>
      </p:graphicFrame>
    </p:spTree>
    <p:extLst>
      <p:ext uri="{BB962C8B-B14F-4D97-AF65-F5344CB8AC3E}">
        <p14:creationId xmlns:p14="http://schemas.microsoft.com/office/powerpoint/2010/main" val="2627503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FD9F-741F-BC56-C9B7-0FEA745C3B44}"/>
              </a:ext>
            </a:extLst>
          </p:cNvPr>
          <p:cNvSpPr>
            <a:spLocks noGrp="1"/>
          </p:cNvSpPr>
          <p:nvPr>
            <p:ph type="title"/>
          </p:nvPr>
        </p:nvSpPr>
        <p:spPr>
          <a:xfrm>
            <a:off x="281900" y="223835"/>
            <a:ext cx="11586827" cy="781051"/>
          </a:xfrm>
        </p:spPr>
        <p:txBody>
          <a:bodyPr/>
          <a:lstStyle/>
          <a:p>
            <a:r>
              <a:rPr lang="en-US" dirty="0"/>
              <a:t>Why establishing shared criteria can be helpful</a:t>
            </a:r>
          </a:p>
        </p:txBody>
      </p:sp>
      <p:sp>
        <p:nvSpPr>
          <p:cNvPr id="3" name="TextBox 2">
            <a:extLst>
              <a:ext uri="{FF2B5EF4-FFF2-40B4-BE49-F238E27FC236}">
                <a16:creationId xmlns:a16="http://schemas.microsoft.com/office/drawing/2014/main" id="{89492D9C-8BB3-0100-DA11-84DFA9C71973}"/>
              </a:ext>
            </a:extLst>
          </p:cNvPr>
          <p:cNvSpPr txBox="1"/>
          <p:nvPr/>
        </p:nvSpPr>
        <p:spPr>
          <a:xfrm>
            <a:off x="433159" y="1278853"/>
            <a:ext cx="11586826"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a:t>Multiple programs/strategies can be implemented to achieve these goals and outcomes.  Shared criteria is a way to </a:t>
            </a:r>
            <a:r>
              <a:rPr lang="en-US" sz="2400" b="1" dirty="0"/>
              <a:t>evaluate and compare programs/strategies that do different things </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Having shared criteria across all principles; helps ensure some </a:t>
            </a:r>
            <a:r>
              <a:rPr lang="en-US" sz="2400" b="1" dirty="0"/>
              <a:t>consistency in implementation across all 3 agencies.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a:t>
            </a:r>
            <a:r>
              <a:rPr lang="en-US" sz="2400" b="1" u="sng" dirty="0"/>
              <a:t>does not</a:t>
            </a:r>
            <a:r>
              <a:rPr lang="en-US" sz="2400" b="1" dirty="0"/>
              <a:t> </a:t>
            </a:r>
            <a:r>
              <a:rPr lang="en-US" sz="2400" dirty="0"/>
              <a:t>mean that all programs/strategies would be evaluated the exact same.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20339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763EFD-B28D-1319-CDCB-6552A83754EF}"/>
              </a:ext>
            </a:extLst>
          </p:cNvPr>
          <p:cNvSpPr>
            <a:spLocks noGrp="1"/>
          </p:cNvSpPr>
          <p:nvPr>
            <p:ph type="title"/>
          </p:nvPr>
        </p:nvSpPr>
        <p:spPr>
          <a:xfrm>
            <a:off x="281902" y="290511"/>
            <a:ext cx="11628198" cy="781051"/>
          </a:xfrm>
        </p:spPr>
        <p:txBody>
          <a:bodyPr/>
          <a:lstStyle/>
          <a:p>
            <a:r>
              <a:rPr lang="en-US" dirty="0"/>
              <a:t>Example of how this could work…</a:t>
            </a:r>
          </a:p>
        </p:txBody>
      </p:sp>
      <p:sp>
        <p:nvSpPr>
          <p:cNvPr id="6" name="Content Placeholder 5">
            <a:extLst>
              <a:ext uri="{FF2B5EF4-FFF2-40B4-BE49-F238E27FC236}">
                <a16:creationId xmlns:a16="http://schemas.microsoft.com/office/drawing/2014/main" id="{C3D04CAB-26A9-CA88-6390-EE789D633B2D}"/>
              </a:ext>
            </a:extLst>
          </p:cNvPr>
          <p:cNvSpPr>
            <a:spLocks noGrp="1"/>
          </p:cNvSpPr>
          <p:nvPr>
            <p:ph idx="1"/>
          </p:nvPr>
        </p:nvSpPr>
        <p:spPr>
          <a:xfrm>
            <a:off x="560180" y="1279830"/>
            <a:ext cx="3615844" cy="870989"/>
          </a:xfrm>
        </p:spPr>
        <p:txBody>
          <a:bodyPr/>
          <a:lstStyle/>
          <a:p>
            <a:pPr marL="0" indent="0">
              <a:buNone/>
            </a:pPr>
            <a:r>
              <a:rPr lang="en-US" sz="2400" b="1" dirty="0"/>
              <a:t>Shared criteria established through Local Consult:</a:t>
            </a:r>
          </a:p>
          <a:p>
            <a:pPr marL="0" indent="0">
              <a:buNone/>
            </a:pPr>
            <a:endParaRPr lang="en-US" dirty="0"/>
          </a:p>
        </p:txBody>
      </p:sp>
      <p:sp>
        <p:nvSpPr>
          <p:cNvPr id="7" name="Rectangle 6">
            <a:extLst>
              <a:ext uri="{FF2B5EF4-FFF2-40B4-BE49-F238E27FC236}">
                <a16:creationId xmlns:a16="http://schemas.microsoft.com/office/drawing/2014/main" id="{A5A2B246-820D-B1F2-5D15-89A530234EAF}"/>
              </a:ext>
            </a:extLst>
          </p:cNvPr>
          <p:cNvSpPr/>
          <p:nvPr/>
        </p:nvSpPr>
        <p:spPr>
          <a:xfrm>
            <a:off x="731410" y="2511194"/>
            <a:ext cx="2419196" cy="471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Cost- Effectiveness</a:t>
            </a:r>
          </a:p>
        </p:txBody>
      </p:sp>
      <p:sp>
        <p:nvSpPr>
          <p:cNvPr id="11" name="Arrow: Right 10">
            <a:extLst>
              <a:ext uri="{FF2B5EF4-FFF2-40B4-BE49-F238E27FC236}">
                <a16:creationId xmlns:a16="http://schemas.microsoft.com/office/drawing/2014/main" id="{43928709-C59C-8A77-4851-439913DBE7F6}"/>
              </a:ext>
            </a:extLst>
          </p:cNvPr>
          <p:cNvSpPr/>
          <p:nvPr/>
        </p:nvSpPr>
        <p:spPr>
          <a:xfrm>
            <a:off x="3897745" y="1351682"/>
            <a:ext cx="556559" cy="7113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05C1B465-A41C-783F-1EE4-C03046E2CD37}"/>
              </a:ext>
            </a:extLst>
          </p:cNvPr>
          <p:cNvSpPr txBox="1">
            <a:spLocks/>
          </p:cNvSpPr>
          <p:nvPr/>
        </p:nvSpPr>
        <p:spPr>
          <a:xfrm>
            <a:off x="4580789" y="1271846"/>
            <a:ext cx="4228233" cy="870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Agencies tailor the weights of the criteria to fit specific programs/strategies</a:t>
            </a:r>
          </a:p>
          <a:p>
            <a:pPr marL="0" indent="0">
              <a:buFont typeface="Arial" panose="020B0604020202020204" pitchFamily="34" charset="0"/>
              <a:buNone/>
            </a:pPr>
            <a:endParaRPr lang="en-US" dirty="0"/>
          </a:p>
        </p:txBody>
      </p:sp>
      <p:graphicFrame>
        <p:nvGraphicFramePr>
          <p:cNvPr id="13" name="Chart 12">
            <a:extLst>
              <a:ext uri="{FF2B5EF4-FFF2-40B4-BE49-F238E27FC236}">
                <a16:creationId xmlns:a16="http://schemas.microsoft.com/office/drawing/2014/main" id="{0FA607F3-AE98-E10B-9779-3E5B2B030CD9}"/>
              </a:ext>
            </a:extLst>
          </p:cNvPr>
          <p:cNvGraphicFramePr>
            <a:graphicFrameLocks/>
          </p:cNvGraphicFramePr>
          <p:nvPr/>
        </p:nvGraphicFramePr>
        <p:xfrm>
          <a:off x="3897745" y="2351103"/>
          <a:ext cx="2849465" cy="1967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695D6DA-3B16-CE7F-140E-2ED5A9F74772}"/>
              </a:ext>
            </a:extLst>
          </p:cNvPr>
          <p:cNvGraphicFramePr>
            <a:graphicFrameLocks/>
          </p:cNvGraphicFramePr>
          <p:nvPr/>
        </p:nvGraphicFramePr>
        <p:xfrm>
          <a:off x="5522615" y="2353039"/>
          <a:ext cx="2849465" cy="196787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114E0568-828A-50D9-38BC-EA046686BAEE}"/>
              </a:ext>
            </a:extLst>
          </p:cNvPr>
          <p:cNvSpPr txBox="1"/>
          <p:nvPr/>
        </p:nvSpPr>
        <p:spPr>
          <a:xfrm>
            <a:off x="4657874" y="4074603"/>
            <a:ext cx="2037031" cy="369332"/>
          </a:xfrm>
          <a:prstGeom prst="rect">
            <a:avLst/>
          </a:prstGeom>
          <a:noFill/>
        </p:spPr>
        <p:txBody>
          <a:bodyPr wrap="square" rtlCol="0">
            <a:spAutoFit/>
          </a:bodyPr>
          <a:lstStyle/>
          <a:p>
            <a:r>
              <a:rPr lang="en-US" b="1" dirty="0"/>
              <a:t>Program A</a:t>
            </a:r>
          </a:p>
        </p:txBody>
      </p:sp>
      <p:sp>
        <p:nvSpPr>
          <p:cNvPr id="16" name="TextBox 15">
            <a:extLst>
              <a:ext uri="{FF2B5EF4-FFF2-40B4-BE49-F238E27FC236}">
                <a16:creationId xmlns:a16="http://schemas.microsoft.com/office/drawing/2014/main" id="{063DE25A-3AB6-6982-88E9-3A564C9010C7}"/>
              </a:ext>
            </a:extLst>
          </p:cNvPr>
          <p:cNvSpPr txBox="1"/>
          <p:nvPr/>
        </p:nvSpPr>
        <p:spPr>
          <a:xfrm>
            <a:off x="6385215" y="4077377"/>
            <a:ext cx="2037031" cy="369332"/>
          </a:xfrm>
          <a:prstGeom prst="rect">
            <a:avLst/>
          </a:prstGeom>
          <a:noFill/>
        </p:spPr>
        <p:txBody>
          <a:bodyPr wrap="square" rtlCol="0">
            <a:spAutoFit/>
          </a:bodyPr>
          <a:lstStyle/>
          <a:p>
            <a:r>
              <a:rPr lang="en-US" b="1" dirty="0"/>
              <a:t>Program B</a:t>
            </a:r>
          </a:p>
        </p:txBody>
      </p:sp>
      <p:sp>
        <p:nvSpPr>
          <p:cNvPr id="17" name="Arrow: Right 16">
            <a:extLst>
              <a:ext uri="{FF2B5EF4-FFF2-40B4-BE49-F238E27FC236}">
                <a16:creationId xmlns:a16="http://schemas.microsoft.com/office/drawing/2014/main" id="{2A39CF77-4EB1-A905-93C1-7B034192E34F}"/>
              </a:ext>
            </a:extLst>
          </p:cNvPr>
          <p:cNvSpPr/>
          <p:nvPr/>
        </p:nvSpPr>
        <p:spPr>
          <a:xfrm>
            <a:off x="8668394" y="1464626"/>
            <a:ext cx="556559" cy="7113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5">
            <a:extLst>
              <a:ext uri="{FF2B5EF4-FFF2-40B4-BE49-F238E27FC236}">
                <a16:creationId xmlns:a16="http://schemas.microsoft.com/office/drawing/2014/main" id="{55E50C62-923D-B9B1-BA44-9DFA31AC31CE}"/>
              </a:ext>
            </a:extLst>
          </p:cNvPr>
          <p:cNvSpPr txBox="1">
            <a:spLocks/>
          </p:cNvSpPr>
          <p:nvPr/>
        </p:nvSpPr>
        <p:spPr>
          <a:xfrm>
            <a:off x="9224953" y="1277160"/>
            <a:ext cx="2978212" cy="870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Some criteria will not be included for every program and </a:t>
            </a:r>
            <a:r>
              <a:rPr lang="en-US" sz="2400" b="1" u="sng" dirty="0"/>
              <a:t>additional criteria</a:t>
            </a:r>
            <a:r>
              <a:rPr lang="en-US" sz="2400" b="1" dirty="0"/>
              <a:t> will be considered too</a:t>
            </a:r>
          </a:p>
          <a:p>
            <a:pPr marL="0" indent="0">
              <a:buFont typeface="Arial" panose="020B0604020202020204" pitchFamily="34" charset="0"/>
              <a:buNone/>
            </a:pPr>
            <a:endParaRPr lang="en-US" dirty="0"/>
          </a:p>
        </p:txBody>
      </p:sp>
      <p:graphicFrame>
        <p:nvGraphicFramePr>
          <p:cNvPr id="19" name="Chart 18">
            <a:extLst>
              <a:ext uri="{FF2B5EF4-FFF2-40B4-BE49-F238E27FC236}">
                <a16:creationId xmlns:a16="http://schemas.microsoft.com/office/drawing/2014/main" id="{94EB9171-1B19-2D1D-824D-E74DFB1E6C31}"/>
              </a:ext>
            </a:extLst>
          </p:cNvPr>
          <p:cNvGraphicFramePr>
            <a:graphicFrameLocks/>
          </p:cNvGraphicFramePr>
          <p:nvPr/>
        </p:nvGraphicFramePr>
        <p:xfrm>
          <a:off x="9877337" y="3259252"/>
          <a:ext cx="2525843" cy="16042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105B5F90-55B2-BEB1-52E5-084E561C618A}"/>
              </a:ext>
            </a:extLst>
          </p:cNvPr>
          <p:cNvGraphicFramePr>
            <a:graphicFrameLocks/>
          </p:cNvGraphicFramePr>
          <p:nvPr/>
        </p:nvGraphicFramePr>
        <p:xfrm>
          <a:off x="8427823" y="3280327"/>
          <a:ext cx="2525843" cy="1604202"/>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a:extLst>
              <a:ext uri="{FF2B5EF4-FFF2-40B4-BE49-F238E27FC236}">
                <a16:creationId xmlns:a16="http://schemas.microsoft.com/office/drawing/2014/main" id="{EFBEB1DC-3721-270A-CD8E-EF1507760F91}"/>
              </a:ext>
            </a:extLst>
          </p:cNvPr>
          <p:cNvSpPr txBox="1"/>
          <p:nvPr/>
        </p:nvSpPr>
        <p:spPr>
          <a:xfrm>
            <a:off x="8950724" y="4747249"/>
            <a:ext cx="2037031" cy="369332"/>
          </a:xfrm>
          <a:prstGeom prst="rect">
            <a:avLst/>
          </a:prstGeom>
          <a:noFill/>
        </p:spPr>
        <p:txBody>
          <a:bodyPr wrap="square" rtlCol="0">
            <a:spAutoFit/>
          </a:bodyPr>
          <a:lstStyle/>
          <a:p>
            <a:r>
              <a:rPr lang="en-US" b="1" dirty="0"/>
              <a:t>Program C</a:t>
            </a:r>
          </a:p>
        </p:txBody>
      </p:sp>
      <p:sp>
        <p:nvSpPr>
          <p:cNvPr id="22" name="TextBox 21">
            <a:extLst>
              <a:ext uri="{FF2B5EF4-FFF2-40B4-BE49-F238E27FC236}">
                <a16:creationId xmlns:a16="http://schemas.microsoft.com/office/drawing/2014/main" id="{66F3C935-77E3-6E0A-CD04-5548CA5E1733}"/>
              </a:ext>
            </a:extLst>
          </p:cNvPr>
          <p:cNvSpPr txBox="1"/>
          <p:nvPr/>
        </p:nvSpPr>
        <p:spPr>
          <a:xfrm>
            <a:off x="10571422" y="4763799"/>
            <a:ext cx="2037031" cy="369332"/>
          </a:xfrm>
          <a:prstGeom prst="rect">
            <a:avLst/>
          </a:prstGeom>
          <a:noFill/>
        </p:spPr>
        <p:txBody>
          <a:bodyPr wrap="square" rtlCol="0">
            <a:spAutoFit/>
          </a:bodyPr>
          <a:lstStyle/>
          <a:p>
            <a:r>
              <a:rPr lang="en-US" b="1" dirty="0"/>
              <a:t>Program D</a:t>
            </a:r>
          </a:p>
        </p:txBody>
      </p:sp>
      <p:sp>
        <p:nvSpPr>
          <p:cNvPr id="23" name="Title 4">
            <a:extLst>
              <a:ext uri="{FF2B5EF4-FFF2-40B4-BE49-F238E27FC236}">
                <a16:creationId xmlns:a16="http://schemas.microsoft.com/office/drawing/2014/main" id="{EFDC0CC2-EF09-B105-64F7-31A98FF1A8AC}"/>
              </a:ext>
            </a:extLst>
          </p:cNvPr>
          <p:cNvSpPr txBox="1">
            <a:spLocks/>
          </p:cNvSpPr>
          <p:nvPr/>
        </p:nvSpPr>
        <p:spPr>
          <a:xfrm>
            <a:off x="560180" y="5733062"/>
            <a:ext cx="9742664" cy="460750"/>
          </a:xfrm>
          <a:prstGeom prst="rect">
            <a:avLst/>
          </a:prstGeom>
          <a:solidFill>
            <a:schemeClr val="accent1">
              <a:lumMod val="20000"/>
              <a:lumOff val="80000"/>
            </a:schemeClr>
          </a:solidFill>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2800" dirty="0"/>
              <a:t>Goal: All programs/strategies use at least X of the shared criteria</a:t>
            </a:r>
          </a:p>
        </p:txBody>
      </p:sp>
      <p:sp>
        <p:nvSpPr>
          <p:cNvPr id="27" name="TextBox 26">
            <a:extLst>
              <a:ext uri="{FF2B5EF4-FFF2-40B4-BE49-F238E27FC236}">
                <a16:creationId xmlns:a16="http://schemas.microsoft.com/office/drawing/2014/main" id="{4CD78C2D-1E51-A8A8-1F84-35A35512B4AC}"/>
              </a:ext>
            </a:extLst>
          </p:cNvPr>
          <p:cNvSpPr txBox="1"/>
          <p:nvPr/>
        </p:nvSpPr>
        <p:spPr>
          <a:xfrm rot="19914204">
            <a:off x="11265446" y="4097882"/>
            <a:ext cx="744959" cy="523220"/>
          </a:xfrm>
          <a:prstGeom prst="rect">
            <a:avLst/>
          </a:prstGeom>
          <a:noFill/>
        </p:spPr>
        <p:txBody>
          <a:bodyPr wrap="square" rtlCol="0">
            <a:spAutoFit/>
          </a:bodyPr>
          <a:lstStyle/>
          <a:p>
            <a:r>
              <a:rPr lang="en-US" sz="2800" b="1" dirty="0">
                <a:solidFill>
                  <a:schemeClr val="bg1"/>
                </a:solidFill>
              </a:rPr>
              <a:t>*</a:t>
            </a:r>
          </a:p>
        </p:txBody>
      </p:sp>
      <p:sp>
        <p:nvSpPr>
          <p:cNvPr id="28" name="TextBox 27">
            <a:extLst>
              <a:ext uri="{FF2B5EF4-FFF2-40B4-BE49-F238E27FC236}">
                <a16:creationId xmlns:a16="http://schemas.microsoft.com/office/drawing/2014/main" id="{C5D4998B-8E4A-5C3E-C5A1-7EE52AE77A5C}"/>
              </a:ext>
            </a:extLst>
          </p:cNvPr>
          <p:cNvSpPr txBox="1"/>
          <p:nvPr/>
        </p:nvSpPr>
        <p:spPr>
          <a:xfrm>
            <a:off x="8905434" y="5161934"/>
            <a:ext cx="3497746" cy="307777"/>
          </a:xfrm>
          <a:prstGeom prst="rect">
            <a:avLst/>
          </a:prstGeom>
          <a:noFill/>
        </p:spPr>
        <p:txBody>
          <a:bodyPr wrap="square" rtlCol="0">
            <a:spAutoFit/>
          </a:bodyPr>
          <a:lstStyle/>
          <a:p>
            <a:r>
              <a:rPr lang="en-US" sz="1400" b="1" dirty="0">
                <a:solidFill>
                  <a:srgbClr val="00B0F0"/>
                </a:solidFill>
              </a:rPr>
              <a:t>*Criterion unique to that program</a:t>
            </a:r>
          </a:p>
        </p:txBody>
      </p:sp>
      <p:sp>
        <p:nvSpPr>
          <p:cNvPr id="29" name="TextBox 28">
            <a:extLst>
              <a:ext uri="{FF2B5EF4-FFF2-40B4-BE49-F238E27FC236}">
                <a16:creationId xmlns:a16="http://schemas.microsoft.com/office/drawing/2014/main" id="{BC7FDA7B-AEFD-D599-E82C-1114ED782A43}"/>
              </a:ext>
            </a:extLst>
          </p:cNvPr>
          <p:cNvSpPr txBox="1"/>
          <p:nvPr/>
        </p:nvSpPr>
        <p:spPr>
          <a:xfrm rot="19914204">
            <a:off x="10939744" y="4195294"/>
            <a:ext cx="744959" cy="523220"/>
          </a:xfrm>
          <a:prstGeom prst="rect">
            <a:avLst/>
          </a:prstGeom>
          <a:noFill/>
        </p:spPr>
        <p:txBody>
          <a:bodyPr wrap="square" rtlCol="0">
            <a:spAutoFit/>
          </a:bodyPr>
          <a:lstStyle/>
          <a:p>
            <a:r>
              <a:rPr lang="en-US" sz="2800" b="1" dirty="0">
                <a:solidFill>
                  <a:schemeClr val="bg1"/>
                </a:solidFill>
              </a:rPr>
              <a:t>*</a:t>
            </a:r>
          </a:p>
        </p:txBody>
      </p:sp>
      <p:sp>
        <p:nvSpPr>
          <p:cNvPr id="30" name="TextBox 29">
            <a:extLst>
              <a:ext uri="{FF2B5EF4-FFF2-40B4-BE49-F238E27FC236}">
                <a16:creationId xmlns:a16="http://schemas.microsoft.com/office/drawing/2014/main" id="{EE28086A-F62B-1FFD-D6DA-4F1BFCAB03D1}"/>
              </a:ext>
            </a:extLst>
          </p:cNvPr>
          <p:cNvSpPr txBox="1"/>
          <p:nvPr/>
        </p:nvSpPr>
        <p:spPr>
          <a:xfrm rot="19914204">
            <a:off x="11464362" y="3834374"/>
            <a:ext cx="744959" cy="523220"/>
          </a:xfrm>
          <a:prstGeom prst="rect">
            <a:avLst/>
          </a:prstGeom>
          <a:noFill/>
        </p:spPr>
        <p:txBody>
          <a:bodyPr wrap="square" rtlCol="0">
            <a:spAutoFit/>
          </a:bodyPr>
          <a:lstStyle/>
          <a:p>
            <a:r>
              <a:rPr lang="en-US" sz="2800" b="1" dirty="0">
                <a:solidFill>
                  <a:schemeClr val="bg1"/>
                </a:solidFill>
              </a:rPr>
              <a:t>*</a:t>
            </a:r>
          </a:p>
        </p:txBody>
      </p:sp>
      <p:sp>
        <p:nvSpPr>
          <p:cNvPr id="31" name="TextBox 30">
            <a:extLst>
              <a:ext uri="{FF2B5EF4-FFF2-40B4-BE49-F238E27FC236}">
                <a16:creationId xmlns:a16="http://schemas.microsoft.com/office/drawing/2014/main" id="{648735BC-7BF5-6B50-0E44-0EF3BD51B527}"/>
              </a:ext>
            </a:extLst>
          </p:cNvPr>
          <p:cNvSpPr txBox="1"/>
          <p:nvPr/>
        </p:nvSpPr>
        <p:spPr>
          <a:xfrm rot="19914204">
            <a:off x="10614737" y="3574902"/>
            <a:ext cx="744959" cy="523220"/>
          </a:xfrm>
          <a:prstGeom prst="rect">
            <a:avLst/>
          </a:prstGeom>
          <a:noFill/>
        </p:spPr>
        <p:txBody>
          <a:bodyPr wrap="square" rtlCol="0">
            <a:spAutoFit/>
          </a:bodyPr>
          <a:lstStyle/>
          <a:p>
            <a:r>
              <a:rPr lang="en-US" sz="2800" b="1" dirty="0">
                <a:solidFill>
                  <a:schemeClr val="bg1"/>
                </a:solidFill>
              </a:rPr>
              <a:t>*</a:t>
            </a:r>
          </a:p>
        </p:txBody>
      </p:sp>
      <p:sp>
        <p:nvSpPr>
          <p:cNvPr id="32" name="TextBox 31">
            <a:extLst>
              <a:ext uri="{FF2B5EF4-FFF2-40B4-BE49-F238E27FC236}">
                <a16:creationId xmlns:a16="http://schemas.microsoft.com/office/drawing/2014/main" id="{3E3D837E-4A5A-0069-5D1C-8EF64C6EF35F}"/>
              </a:ext>
            </a:extLst>
          </p:cNvPr>
          <p:cNvSpPr txBox="1"/>
          <p:nvPr/>
        </p:nvSpPr>
        <p:spPr>
          <a:xfrm rot="19914204">
            <a:off x="9919926" y="3521231"/>
            <a:ext cx="744959" cy="523220"/>
          </a:xfrm>
          <a:prstGeom prst="rect">
            <a:avLst/>
          </a:prstGeom>
          <a:noFill/>
        </p:spPr>
        <p:txBody>
          <a:bodyPr wrap="square" rtlCol="0">
            <a:spAutoFit/>
          </a:bodyPr>
          <a:lstStyle/>
          <a:p>
            <a:r>
              <a:rPr lang="en-US" sz="2800" b="1" dirty="0">
                <a:solidFill>
                  <a:schemeClr val="bg1"/>
                </a:solidFill>
              </a:rPr>
              <a:t>*</a:t>
            </a:r>
          </a:p>
        </p:txBody>
      </p:sp>
      <p:sp>
        <p:nvSpPr>
          <p:cNvPr id="33" name="TextBox 32">
            <a:extLst>
              <a:ext uri="{FF2B5EF4-FFF2-40B4-BE49-F238E27FC236}">
                <a16:creationId xmlns:a16="http://schemas.microsoft.com/office/drawing/2014/main" id="{5533C38E-B028-F4E0-59B7-8634380FB207}"/>
              </a:ext>
            </a:extLst>
          </p:cNvPr>
          <p:cNvSpPr txBox="1"/>
          <p:nvPr/>
        </p:nvSpPr>
        <p:spPr>
          <a:xfrm rot="19914204">
            <a:off x="9410018" y="4084667"/>
            <a:ext cx="744959" cy="523220"/>
          </a:xfrm>
          <a:prstGeom prst="rect">
            <a:avLst/>
          </a:prstGeom>
          <a:noFill/>
        </p:spPr>
        <p:txBody>
          <a:bodyPr wrap="square" rtlCol="0">
            <a:spAutoFit/>
          </a:bodyPr>
          <a:lstStyle/>
          <a:p>
            <a:r>
              <a:rPr lang="en-US" sz="2800" b="1" dirty="0">
                <a:solidFill>
                  <a:schemeClr val="bg1"/>
                </a:solidFill>
              </a:rPr>
              <a:t>*</a:t>
            </a:r>
          </a:p>
        </p:txBody>
      </p:sp>
      <p:sp>
        <p:nvSpPr>
          <p:cNvPr id="2" name="Rectangle 1">
            <a:extLst>
              <a:ext uri="{FF2B5EF4-FFF2-40B4-BE49-F238E27FC236}">
                <a16:creationId xmlns:a16="http://schemas.microsoft.com/office/drawing/2014/main" id="{9D15C2BD-4971-3124-1803-4070C175502C}"/>
              </a:ext>
            </a:extLst>
          </p:cNvPr>
          <p:cNvSpPr/>
          <p:nvPr/>
        </p:nvSpPr>
        <p:spPr>
          <a:xfrm>
            <a:off x="725921" y="3085455"/>
            <a:ext cx="2419196" cy="4710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Economic Impact</a:t>
            </a:r>
          </a:p>
        </p:txBody>
      </p:sp>
      <p:sp>
        <p:nvSpPr>
          <p:cNvPr id="3" name="Rectangle 2">
            <a:extLst>
              <a:ext uri="{FF2B5EF4-FFF2-40B4-BE49-F238E27FC236}">
                <a16:creationId xmlns:a16="http://schemas.microsoft.com/office/drawing/2014/main" id="{0C4667D0-A606-36AA-3173-B9936D34ADED}"/>
              </a:ext>
            </a:extLst>
          </p:cNvPr>
          <p:cNvSpPr/>
          <p:nvPr/>
        </p:nvSpPr>
        <p:spPr>
          <a:xfrm>
            <a:off x="723023" y="3681357"/>
            <a:ext cx="2419196" cy="471055"/>
          </a:xfrm>
          <a:prstGeom prst="rect">
            <a:avLst/>
          </a:prstGeom>
          <a:solidFill>
            <a:srgbClr val="27A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Stakeholder Input</a:t>
            </a:r>
          </a:p>
        </p:txBody>
      </p:sp>
      <p:sp>
        <p:nvSpPr>
          <p:cNvPr id="4" name="Rectangle 3">
            <a:extLst>
              <a:ext uri="{FF2B5EF4-FFF2-40B4-BE49-F238E27FC236}">
                <a16:creationId xmlns:a16="http://schemas.microsoft.com/office/drawing/2014/main" id="{18AF5287-FD3B-1324-8942-801A849672D4}"/>
              </a:ext>
            </a:extLst>
          </p:cNvPr>
          <p:cNvSpPr/>
          <p:nvPr/>
        </p:nvSpPr>
        <p:spPr>
          <a:xfrm>
            <a:off x="741193" y="4292744"/>
            <a:ext cx="2419196" cy="471055"/>
          </a:xfrm>
          <a:prstGeom prst="rect">
            <a:avLst/>
          </a:prstGeom>
          <a:solidFill>
            <a:srgbClr val="0F2D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 Guiding Principles</a:t>
            </a:r>
          </a:p>
        </p:txBody>
      </p:sp>
    </p:spTree>
    <p:extLst>
      <p:ext uri="{BB962C8B-B14F-4D97-AF65-F5344CB8AC3E}">
        <p14:creationId xmlns:p14="http://schemas.microsoft.com/office/powerpoint/2010/main" val="2400751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FF45-5E96-55A3-CA35-C0060EBC1A94}"/>
              </a:ext>
            </a:extLst>
          </p:cNvPr>
          <p:cNvSpPr>
            <a:spLocks noGrp="1"/>
          </p:cNvSpPr>
          <p:nvPr>
            <p:ph type="title"/>
          </p:nvPr>
        </p:nvSpPr>
        <p:spPr/>
        <p:txBody>
          <a:bodyPr/>
          <a:lstStyle/>
          <a:p>
            <a:r>
              <a:rPr lang="en-US" dirty="0"/>
              <a:t>Shared Criteria Benefits for Kansans  </a:t>
            </a:r>
          </a:p>
        </p:txBody>
      </p:sp>
      <p:sp>
        <p:nvSpPr>
          <p:cNvPr id="3" name="Content Placeholder 2">
            <a:extLst>
              <a:ext uri="{FF2B5EF4-FFF2-40B4-BE49-F238E27FC236}">
                <a16:creationId xmlns:a16="http://schemas.microsoft.com/office/drawing/2014/main" id="{FAE38F8F-5F38-2824-5575-6F4B77E717CC}"/>
              </a:ext>
            </a:extLst>
          </p:cNvPr>
          <p:cNvSpPr>
            <a:spLocks noGrp="1"/>
          </p:cNvSpPr>
          <p:nvPr>
            <p:ph idx="1"/>
          </p:nvPr>
        </p:nvSpPr>
        <p:spPr>
          <a:xfrm>
            <a:off x="281902" y="1271847"/>
            <a:ext cx="11272790" cy="4905116"/>
          </a:xfrm>
        </p:spPr>
        <p:txBody>
          <a:bodyPr/>
          <a:lstStyle/>
          <a:p>
            <a:r>
              <a:rPr lang="en-US" dirty="0"/>
              <a:t>Makes it </a:t>
            </a:r>
            <a:r>
              <a:rPr lang="en-US" b="1" dirty="0"/>
              <a:t>clear how and where local input </a:t>
            </a:r>
            <a:r>
              <a:rPr lang="en-US" dirty="0"/>
              <a:t>informs decision-making by increasing transparency and accountability</a:t>
            </a:r>
          </a:p>
          <a:p>
            <a:endParaRPr lang="en-US" dirty="0"/>
          </a:p>
          <a:p>
            <a:r>
              <a:rPr lang="en-US" dirty="0"/>
              <a:t>Provides additional metrics for reporting and evaluating progress at Local Consult every 2 years based on the </a:t>
            </a:r>
            <a:r>
              <a:rPr lang="en-US" b="1" dirty="0"/>
              <a:t>factors Kansans most care about.</a:t>
            </a:r>
          </a:p>
          <a:p>
            <a:endParaRPr lang="en-US" dirty="0"/>
          </a:p>
          <a:p>
            <a:r>
              <a:rPr lang="en-US" dirty="0"/>
              <a:t>Allows the overall water </a:t>
            </a:r>
            <a:r>
              <a:rPr lang="en-US" b="1" dirty="0"/>
              <a:t>program to be more dynamic </a:t>
            </a:r>
            <a:r>
              <a:rPr lang="en-US" dirty="0"/>
              <a:t>by providing more data/reasoning to demonstrate why it may be important to increase funding in one area and reduce/eliminate it in another</a:t>
            </a:r>
          </a:p>
          <a:p>
            <a:endParaRPr lang="en-US" dirty="0"/>
          </a:p>
        </p:txBody>
      </p:sp>
    </p:spTree>
    <p:extLst>
      <p:ext uri="{BB962C8B-B14F-4D97-AF65-F5344CB8AC3E}">
        <p14:creationId xmlns:p14="http://schemas.microsoft.com/office/powerpoint/2010/main" val="4197398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351B29-B7DD-716E-1F6D-E6AACA949DE1}"/>
              </a:ext>
            </a:extLst>
          </p:cNvPr>
          <p:cNvSpPr>
            <a:spLocks noGrp="1"/>
          </p:cNvSpPr>
          <p:nvPr>
            <p:ph sz="half" idx="1"/>
          </p:nvPr>
        </p:nvSpPr>
        <p:spPr/>
        <p:txBody>
          <a:bodyPr/>
          <a:lstStyle/>
          <a:p>
            <a:r>
              <a:rPr lang="en-US" sz="3200" dirty="0"/>
              <a:t>The focus would be to understand what criteria is the most important to Kansans and why.</a:t>
            </a:r>
          </a:p>
        </p:txBody>
      </p:sp>
      <p:sp>
        <p:nvSpPr>
          <p:cNvPr id="6" name="Content Placeholder 5">
            <a:extLst>
              <a:ext uri="{FF2B5EF4-FFF2-40B4-BE49-F238E27FC236}">
                <a16:creationId xmlns:a16="http://schemas.microsoft.com/office/drawing/2014/main" id="{7401F08F-AE8F-1EB5-6050-954DC93A4E65}"/>
              </a:ext>
            </a:extLst>
          </p:cNvPr>
          <p:cNvSpPr>
            <a:spLocks noGrp="1"/>
          </p:cNvSpPr>
          <p:nvPr>
            <p:ph sz="half" idx="2"/>
          </p:nvPr>
        </p:nvSpPr>
        <p:spPr/>
        <p:txBody>
          <a:bodyPr/>
          <a:lstStyle/>
          <a:p>
            <a:r>
              <a:rPr lang="en-US" dirty="0"/>
              <a:t>It’s </a:t>
            </a:r>
            <a:r>
              <a:rPr lang="en-US" b="1" u="sng" dirty="0"/>
              <a:t>not</a:t>
            </a:r>
            <a:r>
              <a:rPr lang="en-US" b="1" dirty="0"/>
              <a:t> </a:t>
            </a:r>
            <a:r>
              <a:rPr lang="en-US" dirty="0"/>
              <a:t>to decide how to measure each criterion. </a:t>
            </a:r>
          </a:p>
          <a:p>
            <a:endParaRPr lang="en-US" dirty="0"/>
          </a:p>
          <a:p>
            <a:r>
              <a:rPr lang="en-US" dirty="0"/>
              <a:t>We can provide examples of how criteria could be measured for context, but more internal analysis and discussion will be needed to determine the exact metrics and weighting.</a:t>
            </a:r>
          </a:p>
        </p:txBody>
      </p:sp>
      <p:sp>
        <p:nvSpPr>
          <p:cNvPr id="4" name="Title 3">
            <a:extLst>
              <a:ext uri="{FF2B5EF4-FFF2-40B4-BE49-F238E27FC236}">
                <a16:creationId xmlns:a16="http://schemas.microsoft.com/office/drawing/2014/main" id="{EA597685-A9B8-4BD3-DECD-83DB4E449B5D}"/>
              </a:ext>
            </a:extLst>
          </p:cNvPr>
          <p:cNvSpPr>
            <a:spLocks noGrp="1"/>
          </p:cNvSpPr>
          <p:nvPr>
            <p:ph type="title"/>
          </p:nvPr>
        </p:nvSpPr>
        <p:spPr/>
        <p:txBody>
          <a:bodyPr/>
          <a:lstStyle/>
          <a:p>
            <a:r>
              <a:rPr lang="en-US" dirty="0"/>
              <a:t>For Local Consult Breakouts…</a:t>
            </a:r>
          </a:p>
        </p:txBody>
      </p:sp>
      <p:cxnSp>
        <p:nvCxnSpPr>
          <p:cNvPr id="8" name="Straight Connector 7">
            <a:extLst>
              <a:ext uri="{FF2B5EF4-FFF2-40B4-BE49-F238E27FC236}">
                <a16:creationId xmlns:a16="http://schemas.microsoft.com/office/drawing/2014/main" id="{000A724D-15CE-09EB-CA5D-A77CD69432D4}"/>
              </a:ext>
            </a:extLst>
          </p:cNvPr>
          <p:cNvCxnSpPr>
            <a:cxnSpLocks/>
          </p:cNvCxnSpPr>
          <p:nvPr/>
        </p:nvCxnSpPr>
        <p:spPr>
          <a:xfrm>
            <a:off x="5597236" y="1271844"/>
            <a:ext cx="0" cy="46394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177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1B7B97-A20D-0A7C-00C5-0D6B4241C5CD}"/>
              </a:ext>
            </a:extLst>
          </p:cNvPr>
          <p:cNvSpPr>
            <a:spLocks noGrp="1"/>
          </p:cNvSpPr>
          <p:nvPr>
            <p:ph type="title"/>
          </p:nvPr>
        </p:nvSpPr>
        <p:spPr/>
        <p:txBody>
          <a:bodyPr/>
          <a:lstStyle/>
          <a:p>
            <a:r>
              <a:rPr lang="en-US" dirty="0"/>
              <a:t>What we need from you…</a:t>
            </a:r>
          </a:p>
        </p:txBody>
      </p:sp>
      <p:sp>
        <p:nvSpPr>
          <p:cNvPr id="5" name="Content Placeholder 4">
            <a:extLst>
              <a:ext uri="{FF2B5EF4-FFF2-40B4-BE49-F238E27FC236}">
                <a16:creationId xmlns:a16="http://schemas.microsoft.com/office/drawing/2014/main" id="{0609ED1A-3E37-068A-26D3-C5EFD3C9500E}"/>
              </a:ext>
            </a:extLst>
          </p:cNvPr>
          <p:cNvSpPr>
            <a:spLocks noGrp="1"/>
          </p:cNvSpPr>
          <p:nvPr>
            <p:ph idx="1"/>
          </p:nvPr>
        </p:nvSpPr>
        <p:spPr>
          <a:xfrm>
            <a:off x="281901" y="1271847"/>
            <a:ext cx="11292478" cy="4905116"/>
          </a:xfrm>
        </p:spPr>
        <p:txBody>
          <a:bodyPr/>
          <a:lstStyle/>
          <a:p>
            <a:r>
              <a:rPr lang="en-US" dirty="0"/>
              <a:t>Review the handout of potential criteria distributed with survey.</a:t>
            </a:r>
          </a:p>
          <a:p>
            <a:endParaRPr lang="en-US" dirty="0"/>
          </a:p>
          <a:p>
            <a:r>
              <a:rPr lang="en-US" dirty="0"/>
              <a:t>Rank your top 10 criteria via a survey distributed tomorrow.</a:t>
            </a:r>
          </a:p>
          <a:p>
            <a:endParaRPr lang="en-US" dirty="0"/>
          </a:p>
          <a:p>
            <a:r>
              <a:rPr lang="en-US" dirty="0"/>
              <a:t>Don’t stress about your responses; we will do prioritization exercise at the </a:t>
            </a:r>
            <a:r>
              <a:rPr lang="en-US" dirty="0">
                <a:highlight>
                  <a:srgbClr val="FFFF00"/>
                </a:highlight>
              </a:rPr>
              <a:t>Sept. 11</a:t>
            </a:r>
            <a:r>
              <a:rPr lang="en-US" baseline="30000" dirty="0">
                <a:highlight>
                  <a:srgbClr val="FFFF00"/>
                </a:highlight>
              </a:rPr>
              <a:t>th</a:t>
            </a:r>
            <a:r>
              <a:rPr lang="en-US" dirty="0">
                <a:highlight>
                  <a:srgbClr val="FFFF00"/>
                </a:highlight>
              </a:rPr>
              <a:t> webinar</a:t>
            </a:r>
            <a:r>
              <a:rPr lang="en-US" dirty="0"/>
              <a:t> as a group.</a:t>
            </a:r>
          </a:p>
          <a:p>
            <a:endParaRPr lang="en-US" dirty="0"/>
          </a:p>
          <a:p>
            <a:r>
              <a:rPr lang="en-US" dirty="0"/>
              <a:t>Your input from the webinar will inform the Local Consult prioritization exercise</a:t>
            </a:r>
          </a:p>
          <a:p>
            <a:endParaRPr lang="en-US" dirty="0"/>
          </a:p>
        </p:txBody>
      </p:sp>
    </p:spTree>
    <p:extLst>
      <p:ext uri="{BB962C8B-B14F-4D97-AF65-F5344CB8AC3E}">
        <p14:creationId xmlns:p14="http://schemas.microsoft.com/office/powerpoint/2010/main" val="326180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5E54CDF-25EB-B58A-7EA3-CDA248C97EBB}"/>
              </a:ext>
            </a:extLst>
          </p:cNvPr>
          <p:cNvSpPr/>
          <p:nvPr/>
        </p:nvSpPr>
        <p:spPr>
          <a:xfrm>
            <a:off x="584790" y="3126927"/>
            <a:ext cx="7644809" cy="12291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0F60AE-00F8-1D97-0071-AFE0911F3E31}"/>
              </a:ext>
            </a:extLst>
          </p:cNvPr>
          <p:cNvSpPr/>
          <p:nvPr/>
        </p:nvSpPr>
        <p:spPr>
          <a:xfrm>
            <a:off x="584789" y="4404159"/>
            <a:ext cx="7644809" cy="11392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3653E7-B2CE-5CCC-8E3A-DD78C5B6B56C}"/>
              </a:ext>
            </a:extLst>
          </p:cNvPr>
          <p:cNvSpPr/>
          <p:nvPr/>
        </p:nvSpPr>
        <p:spPr>
          <a:xfrm>
            <a:off x="584791" y="1850065"/>
            <a:ext cx="7644809" cy="12291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C4BB555-F2D8-72D2-021C-401D77A73E96}"/>
              </a:ext>
            </a:extLst>
          </p:cNvPr>
          <p:cNvSpPr>
            <a:spLocks noGrp="1" noChangeArrowheads="1"/>
          </p:cNvSpPr>
          <p:nvPr>
            <p:ph type="title"/>
          </p:nvPr>
        </p:nvSpPr>
        <p:spPr>
          <a:xfrm>
            <a:off x="368180" y="224758"/>
            <a:ext cx="11823819" cy="1325562"/>
          </a:xfrm>
        </p:spPr>
        <p:txBody>
          <a:bodyPr/>
          <a:lstStyle/>
          <a:p>
            <a:pPr eaLnBrk="1" hangingPunct="1"/>
            <a:r>
              <a:rPr lang="en-US" altLang="en-US">
                <a:solidFill>
                  <a:srgbClr val="0F2D52"/>
                </a:solidFill>
              </a:rPr>
              <a:t>Kansas Water Plan Vision: 5 Guiding Principles</a:t>
            </a:r>
            <a:endParaRPr lang="en-US" altLang="en-US" b="1">
              <a:solidFill>
                <a:srgbClr val="0F2D52"/>
              </a:solidFill>
            </a:endParaRPr>
          </a:p>
        </p:txBody>
      </p:sp>
      <p:sp>
        <p:nvSpPr>
          <p:cNvPr id="7" name="TextBox 6">
            <a:extLst>
              <a:ext uri="{FF2B5EF4-FFF2-40B4-BE49-F238E27FC236}">
                <a16:creationId xmlns:a16="http://schemas.microsoft.com/office/drawing/2014/main" id="{879D234A-30F1-6173-1A17-C598BA9E5BDF}"/>
              </a:ext>
            </a:extLst>
          </p:cNvPr>
          <p:cNvSpPr txBox="1"/>
          <p:nvPr/>
        </p:nvSpPr>
        <p:spPr>
          <a:xfrm>
            <a:off x="2381692" y="2006939"/>
            <a:ext cx="6119431" cy="3095335"/>
          </a:xfrm>
          <a:prstGeom prst="rect">
            <a:avLst/>
          </a:prstGeom>
          <a:noFill/>
        </p:spPr>
        <p:txBody>
          <a:bodyPr wrap="square">
            <a:spAutoFit/>
          </a:bodyPr>
          <a:lstStyle/>
          <a:p>
            <a:pPr marL="342900" marR="0" lvl="0" indent="-342900">
              <a:lnSpc>
                <a:spcPct val="115000"/>
              </a:lnSpc>
              <a:spcBef>
                <a:spcPts val="1800"/>
              </a:spcBef>
              <a:spcAft>
                <a:spcPts val="900"/>
              </a:spcAft>
              <a:buFont typeface="+mj-lt"/>
              <a:buAutoNum type="arabicPeriod"/>
            </a:pPr>
            <a:r>
              <a:rPr lang="en-US" sz="2400" kern="0" dirty="0">
                <a:effectLst/>
                <a:latin typeface="Avenir Next"/>
                <a:ea typeface="Times New Roman" panose="02020603050405020304" pitchFamily="18" charset="0"/>
                <a:cs typeface="Times New Roman" panose="02020603050405020304" pitchFamily="18" charset="0"/>
              </a:rPr>
              <a:t>Conserve and Extend the High </a:t>
            </a:r>
            <a:br>
              <a:rPr lang="en-US" sz="2400" kern="0" dirty="0">
                <a:effectLst/>
                <a:latin typeface="Avenir Next"/>
                <a:ea typeface="Times New Roman" panose="02020603050405020304" pitchFamily="18" charset="0"/>
                <a:cs typeface="Times New Roman" panose="02020603050405020304" pitchFamily="18" charset="0"/>
              </a:rPr>
            </a:br>
            <a:r>
              <a:rPr lang="en-US" sz="2400" kern="0" dirty="0">
                <a:effectLst/>
                <a:latin typeface="Avenir Next"/>
                <a:ea typeface="Times New Roman" panose="02020603050405020304" pitchFamily="18" charset="0"/>
                <a:cs typeface="Times New Roman" panose="02020603050405020304" pitchFamily="18" charset="0"/>
              </a:rPr>
              <a:t>Plains </a:t>
            </a:r>
            <a:r>
              <a:rPr lang="en-US" sz="2800" b="1" kern="0" dirty="0">
                <a:effectLst/>
                <a:latin typeface="Avenir Next"/>
                <a:ea typeface="Times New Roman" panose="02020603050405020304" pitchFamily="18" charset="0"/>
                <a:cs typeface="Times New Roman" panose="02020603050405020304" pitchFamily="18" charset="0"/>
              </a:rPr>
              <a:t>Aquifer</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1800"/>
              </a:spcBef>
              <a:spcAft>
                <a:spcPts val="900"/>
              </a:spcAft>
              <a:buFont typeface="+mj-lt"/>
              <a:buAutoNum type="arabicPeriod"/>
            </a:pPr>
            <a:r>
              <a:rPr lang="en-US" sz="2400" kern="0" dirty="0">
                <a:effectLst/>
                <a:latin typeface="Avenir Next"/>
                <a:ea typeface="Times New Roman" panose="02020603050405020304" pitchFamily="18" charset="0"/>
                <a:cs typeface="Times New Roman" panose="02020603050405020304" pitchFamily="18" charset="0"/>
              </a:rPr>
              <a:t>Secure, Protect and Restore Our </a:t>
            </a:r>
            <a:br>
              <a:rPr lang="en-US" sz="2400" kern="0" dirty="0">
                <a:effectLst/>
                <a:latin typeface="Avenir Next"/>
                <a:ea typeface="Times New Roman" panose="02020603050405020304" pitchFamily="18" charset="0"/>
                <a:cs typeface="Times New Roman" panose="02020603050405020304" pitchFamily="18" charset="0"/>
              </a:rPr>
            </a:br>
            <a:r>
              <a:rPr lang="en-US" sz="2400" kern="0" dirty="0">
                <a:effectLst/>
                <a:latin typeface="Avenir Next"/>
                <a:ea typeface="Times New Roman" panose="02020603050405020304" pitchFamily="18" charset="0"/>
                <a:cs typeface="Times New Roman" panose="02020603050405020304" pitchFamily="18" charset="0"/>
              </a:rPr>
              <a:t>Kansas </a:t>
            </a:r>
            <a:r>
              <a:rPr lang="en-US" sz="2800" b="1" kern="0" dirty="0">
                <a:effectLst/>
                <a:latin typeface="Avenir Next"/>
                <a:ea typeface="Times New Roman" panose="02020603050405020304" pitchFamily="18" charset="0"/>
                <a:cs typeface="Times New Roman" panose="02020603050405020304" pitchFamily="18" charset="0"/>
              </a:rPr>
              <a:t>Reservoirs</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1800"/>
              </a:spcBef>
              <a:spcAft>
                <a:spcPts val="900"/>
              </a:spcAft>
              <a:buFont typeface="+mj-lt"/>
              <a:buAutoNum type="arabicPeriod"/>
            </a:pPr>
            <a:r>
              <a:rPr lang="en-US" sz="2400" kern="0" dirty="0">
                <a:effectLst/>
                <a:latin typeface="Avenir Next"/>
                <a:ea typeface="Times New Roman" panose="02020603050405020304" pitchFamily="18" charset="0"/>
                <a:cs typeface="Times New Roman" panose="02020603050405020304" pitchFamily="18" charset="0"/>
              </a:rPr>
              <a:t>Improve the State’s </a:t>
            </a:r>
            <a:r>
              <a:rPr lang="en-US" sz="2800" b="1" kern="0" dirty="0">
                <a:effectLst/>
                <a:latin typeface="Avenir Next"/>
                <a:ea typeface="Times New Roman" panose="02020603050405020304" pitchFamily="18" charset="0"/>
                <a:cs typeface="Times New Roman" panose="02020603050405020304" pitchFamily="18" charset="0"/>
              </a:rPr>
              <a:t>Water Quality</a:t>
            </a:r>
            <a:endParaRPr lang="en-US" sz="1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025BE113-BF01-9EFD-5B17-5501A7F7ED77}"/>
              </a:ext>
            </a:extLst>
          </p:cNvPr>
          <p:cNvSpPr txBox="1"/>
          <p:nvPr/>
        </p:nvSpPr>
        <p:spPr>
          <a:xfrm>
            <a:off x="8501123" y="1850065"/>
            <a:ext cx="3343626" cy="3570208"/>
          </a:xfrm>
          <a:prstGeom prst="rect">
            <a:avLst/>
          </a:prstGeom>
          <a:solidFill>
            <a:schemeClr val="bg2"/>
          </a:solidFill>
        </p:spPr>
        <p:txBody>
          <a:bodyPr wrap="square" rtlCol="0">
            <a:spAutoFit/>
          </a:bodyPr>
          <a:lstStyle/>
          <a:p>
            <a:endParaRPr lang="en-US" dirty="0"/>
          </a:p>
          <a:p>
            <a:endParaRPr lang="en-US" dirty="0"/>
          </a:p>
          <a:p>
            <a:endParaRPr lang="en-US" dirty="0"/>
          </a:p>
          <a:p>
            <a:endParaRPr lang="en-US" dirty="0"/>
          </a:p>
          <a:p>
            <a:endParaRPr lang="en-US" dirty="0"/>
          </a:p>
          <a:p>
            <a:r>
              <a:rPr lang="en-US" sz="2000" dirty="0"/>
              <a:t>4. Reduce Our Vulnerability to Extreme Events</a:t>
            </a:r>
          </a:p>
          <a:p>
            <a:endParaRPr lang="en-US" sz="2000" dirty="0"/>
          </a:p>
          <a:p>
            <a:r>
              <a:rPr lang="en-US" sz="2000" dirty="0"/>
              <a:t>5. Increased Awareness of Kansas Water Resources </a:t>
            </a:r>
          </a:p>
          <a:p>
            <a:endParaRPr lang="en-US" dirty="0"/>
          </a:p>
          <a:p>
            <a:pPr algn="ctr"/>
            <a:r>
              <a:rPr lang="en-US" b="1" dirty="0"/>
              <a:t>Embedded within these 3.</a:t>
            </a:r>
          </a:p>
        </p:txBody>
      </p:sp>
      <p:sp>
        <p:nvSpPr>
          <p:cNvPr id="6" name="TextBox 5">
            <a:extLst>
              <a:ext uri="{FF2B5EF4-FFF2-40B4-BE49-F238E27FC236}">
                <a16:creationId xmlns:a16="http://schemas.microsoft.com/office/drawing/2014/main" id="{2D69CC24-B4DD-D0EF-A44F-2B320C1520DF}"/>
              </a:ext>
            </a:extLst>
          </p:cNvPr>
          <p:cNvSpPr txBox="1"/>
          <p:nvPr/>
        </p:nvSpPr>
        <p:spPr>
          <a:xfrm>
            <a:off x="858081" y="5587133"/>
            <a:ext cx="7098223" cy="584775"/>
          </a:xfrm>
          <a:prstGeom prst="rect">
            <a:avLst/>
          </a:prstGeom>
          <a:noFill/>
        </p:spPr>
        <p:txBody>
          <a:bodyPr wrap="square" rtlCol="0">
            <a:spAutoFit/>
          </a:bodyPr>
          <a:lstStyle/>
          <a:p>
            <a:r>
              <a:rPr lang="en-US" sz="3200" b="1" dirty="0"/>
              <a:t>We are organizing around the big 3</a:t>
            </a:r>
          </a:p>
        </p:txBody>
      </p:sp>
      <p:pic>
        <p:nvPicPr>
          <p:cNvPr id="3" name="Picture 2" descr="A blue square with a blue drop and yellow and blue background&#10;&#10;Description automatically generated">
            <a:extLst>
              <a:ext uri="{FF2B5EF4-FFF2-40B4-BE49-F238E27FC236}">
                <a16:creationId xmlns:a16="http://schemas.microsoft.com/office/drawing/2014/main" id="{C0729427-1724-D642-8A12-E44E2FD24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85" y="1943602"/>
            <a:ext cx="1072314" cy="1097694"/>
          </a:xfrm>
          <a:prstGeom prst="rect">
            <a:avLst/>
          </a:prstGeom>
        </p:spPr>
      </p:pic>
      <p:pic>
        <p:nvPicPr>
          <p:cNvPr id="4" name="Picture 3" descr="A blue square with a white sailboat and water&#10;&#10;Description automatically generated">
            <a:extLst>
              <a:ext uri="{FF2B5EF4-FFF2-40B4-BE49-F238E27FC236}">
                <a16:creationId xmlns:a16="http://schemas.microsoft.com/office/drawing/2014/main" id="{7F056DF6-28B7-C82B-6FDC-8C22B6417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58" y="3200748"/>
            <a:ext cx="1088176" cy="1081831"/>
          </a:xfrm>
          <a:prstGeom prst="rect">
            <a:avLst/>
          </a:prstGeom>
        </p:spPr>
      </p:pic>
      <p:pic>
        <p:nvPicPr>
          <p:cNvPr id="9" name="Picture 8" descr="A blue square with a clipboard and a drop of water&#10;&#10;Description automatically generated">
            <a:extLst>
              <a:ext uri="{FF2B5EF4-FFF2-40B4-BE49-F238E27FC236}">
                <a16:creationId xmlns:a16="http://schemas.microsoft.com/office/drawing/2014/main" id="{7A828DE0-7830-B720-8AC0-2ADD05CCD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785" y="4447908"/>
            <a:ext cx="1091349" cy="1097694"/>
          </a:xfrm>
          <a:prstGeom prst="rect">
            <a:avLst/>
          </a:prstGeom>
        </p:spPr>
      </p:pic>
      <p:pic>
        <p:nvPicPr>
          <p:cNvPr id="11" name="Picture 10" descr="A blue and white logo with a drop of water&#10;&#10;Description automatically generated">
            <a:extLst>
              <a:ext uri="{FF2B5EF4-FFF2-40B4-BE49-F238E27FC236}">
                <a16:creationId xmlns:a16="http://schemas.microsoft.com/office/drawing/2014/main" id="{A560012F-474B-5200-6BB3-5B9E5819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5856" y="1943602"/>
            <a:ext cx="1132230" cy="1112424"/>
          </a:xfrm>
          <a:prstGeom prst="rect">
            <a:avLst/>
          </a:prstGeom>
        </p:spPr>
      </p:pic>
    </p:spTree>
    <p:extLst>
      <p:ext uri="{BB962C8B-B14F-4D97-AF65-F5344CB8AC3E}">
        <p14:creationId xmlns:p14="http://schemas.microsoft.com/office/powerpoint/2010/main" val="3507901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C3AD04-C014-8E2D-4B53-63FFC4EE1707}"/>
              </a:ext>
            </a:extLst>
          </p:cNvPr>
          <p:cNvSpPr>
            <a:spLocks noGrp="1"/>
          </p:cNvSpPr>
          <p:nvPr>
            <p:ph type="title"/>
          </p:nvPr>
        </p:nvSpPr>
        <p:spPr/>
        <p:txBody>
          <a:bodyPr/>
          <a:lstStyle/>
          <a:p>
            <a:r>
              <a:rPr lang="en-US" dirty="0"/>
              <a:t>Questions?</a:t>
            </a:r>
          </a:p>
        </p:txBody>
      </p:sp>
      <p:sp>
        <p:nvSpPr>
          <p:cNvPr id="5" name="Text Placeholder 4">
            <a:extLst>
              <a:ext uri="{FF2B5EF4-FFF2-40B4-BE49-F238E27FC236}">
                <a16:creationId xmlns:a16="http://schemas.microsoft.com/office/drawing/2014/main" id="{90C19E94-1BE2-79CC-E52D-1779803FE9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48652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7779-431A-AC4D-D3DF-1C0337FC2F6B}"/>
              </a:ext>
            </a:extLst>
          </p:cNvPr>
          <p:cNvSpPr>
            <a:spLocks noGrp="1"/>
          </p:cNvSpPr>
          <p:nvPr>
            <p:ph type="title" idx="4294967295"/>
          </p:nvPr>
        </p:nvSpPr>
        <p:spPr>
          <a:xfrm>
            <a:off x="0" y="167640"/>
            <a:ext cx="12192000" cy="837248"/>
          </a:xfrm>
          <a:prstGeom prst="rect">
            <a:avLst/>
          </a:prstGeom>
        </p:spPr>
        <p:txBody>
          <a:bodyPr/>
          <a:lstStyle/>
          <a:p>
            <a:r>
              <a:rPr lang="en-US" dirty="0"/>
              <a:t>    Fall Local Consult</a:t>
            </a:r>
          </a:p>
        </p:txBody>
      </p:sp>
      <p:pic>
        <p:nvPicPr>
          <p:cNvPr id="5" name="Picture 4" descr="A screenshot of a computer&#10;&#10;Description automatically generated">
            <a:extLst>
              <a:ext uri="{FF2B5EF4-FFF2-40B4-BE49-F238E27FC236}">
                <a16:creationId xmlns:a16="http://schemas.microsoft.com/office/drawing/2014/main" id="{9FC51629-516F-05C4-8EB8-6AB884C7619D}"/>
              </a:ext>
            </a:extLst>
          </p:cNvPr>
          <p:cNvPicPr>
            <a:picLocks noChangeAspect="1"/>
          </p:cNvPicPr>
          <p:nvPr/>
        </p:nvPicPr>
        <p:blipFill rotWithShape="1">
          <a:blip r:embed="rId3">
            <a:extLst>
              <a:ext uri="{28A0092B-C50C-407E-A947-70E740481C1C}">
                <a14:useLocalDpi xmlns:a14="http://schemas.microsoft.com/office/drawing/2010/main" val="0"/>
              </a:ext>
            </a:extLst>
          </a:blip>
          <a:srcRect l="38191" t="29489" r="3981" b="10847"/>
          <a:stretch/>
        </p:blipFill>
        <p:spPr>
          <a:xfrm>
            <a:off x="457404" y="874295"/>
            <a:ext cx="10142017" cy="5706368"/>
          </a:xfrm>
          <a:prstGeom prst="rect">
            <a:avLst/>
          </a:prstGeom>
        </p:spPr>
      </p:pic>
      <p:sp>
        <p:nvSpPr>
          <p:cNvPr id="6" name="Rectangle 5">
            <a:extLst>
              <a:ext uri="{FF2B5EF4-FFF2-40B4-BE49-F238E27FC236}">
                <a16:creationId xmlns:a16="http://schemas.microsoft.com/office/drawing/2014/main" id="{CF0E19B7-94BB-5031-3A11-E498B97D06D7}"/>
              </a:ext>
            </a:extLst>
          </p:cNvPr>
          <p:cNvSpPr/>
          <p:nvPr/>
        </p:nvSpPr>
        <p:spPr>
          <a:xfrm>
            <a:off x="281901" y="5486400"/>
            <a:ext cx="849067" cy="649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7FF8D121-AB18-EB47-33B6-2BCFDC4550FF}"/>
              </a:ext>
            </a:extLst>
          </p:cNvPr>
          <p:cNvSpPr/>
          <p:nvPr/>
        </p:nvSpPr>
        <p:spPr>
          <a:xfrm rot="7560000">
            <a:off x="10398053" y="5257800"/>
            <a:ext cx="849067" cy="8372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5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C15A92-5B37-1B34-4754-67092DD3BA10}"/>
              </a:ext>
            </a:extLst>
          </p:cNvPr>
          <p:cNvSpPr>
            <a:spLocks noGrp="1"/>
          </p:cNvSpPr>
          <p:nvPr>
            <p:ph type="ctrTitle"/>
          </p:nvPr>
        </p:nvSpPr>
        <p:spPr/>
        <p:txBody>
          <a:bodyPr/>
          <a:lstStyle/>
          <a:p>
            <a:r>
              <a:rPr lang="en-US" dirty="0"/>
              <a:t>Thank you</a:t>
            </a:r>
          </a:p>
        </p:txBody>
      </p:sp>
      <p:pic>
        <p:nvPicPr>
          <p:cNvPr id="6" name="Graphic 5">
            <a:extLst>
              <a:ext uri="{FF2B5EF4-FFF2-40B4-BE49-F238E27FC236}">
                <a16:creationId xmlns:a16="http://schemas.microsoft.com/office/drawing/2014/main" id="{4B93A47A-81C4-1290-2E12-800491F534EE}"/>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815481" y="4548891"/>
            <a:ext cx="1671860" cy="1671860"/>
          </a:xfrm>
          <a:prstGeom prst="rect">
            <a:avLst/>
          </a:prstGeom>
        </p:spPr>
      </p:pic>
    </p:spTree>
    <p:extLst>
      <p:ext uri="{BB962C8B-B14F-4D97-AF65-F5344CB8AC3E}">
        <p14:creationId xmlns:p14="http://schemas.microsoft.com/office/powerpoint/2010/main" val="143302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5C095-8E68-AC80-3B9E-4A7E5A97E4FA}"/>
              </a:ext>
            </a:extLst>
          </p:cNvPr>
          <p:cNvSpPr>
            <a:spLocks noGrp="1"/>
          </p:cNvSpPr>
          <p:nvPr>
            <p:ph type="title"/>
          </p:nvPr>
        </p:nvSpPr>
        <p:spPr>
          <a:xfrm>
            <a:off x="397401" y="263475"/>
            <a:ext cx="11628198" cy="781051"/>
          </a:xfrm>
        </p:spPr>
        <p:txBody>
          <a:bodyPr/>
          <a:lstStyle/>
          <a:p>
            <a:r>
              <a:rPr lang="en-US" dirty="0"/>
              <a:t>Input Sought in These 3 Areas at the Meetings</a:t>
            </a:r>
          </a:p>
        </p:txBody>
      </p:sp>
      <p:sp>
        <p:nvSpPr>
          <p:cNvPr id="4" name="Content Placeholder 3">
            <a:extLst>
              <a:ext uri="{FF2B5EF4-FFF2-40B4-BE49-F238E27FC236}">
                <a16:creationId xmlns:a16="http://schemas.microsoft.com/office/drawing/2014/main" id="{A59849DA-2C90-641D-40DD-6C9DC24B15DD}"/>
              </a:ext>
            </a:extLst>
          </p:cNvPr>
          <p:cNvSpPr>
            <a:spLocks noGrp="1"/>
          </p:cNvSpPr>
          <p:nvPr>
            <p:ph idx="1"/>
          </p:nvPr>
        </p:nvSpPr>
        <p:spPr>
          <a:xfrm>
            <a:off x="8420259" y="2642974"/>
            <a:ext cx="3423661" cy="4905116"/>
          </a:xfrm>
        </p:spPr>
        <p:txBody>
          <a:bodyPr/>
          <a:lstStyle/>
          <a:p>
            <a:pPr marL="0" indent="0" algn="ctr">
              <a:buNone/>
            </a:pPr>
            <a:r>
              <a:rPr lang="en-US" b="1" dirty="0"/>
              <a:t>Performance</a:t>
            </a:r>
          </a:p>
          <a:p>
            <a:pPr algn="ctr"/>
            <a:r>
              <a:rPr lang="en-US" dirty="0"/>
              <a:t>How are we managing water in the state?  Where could we improve our programs?</a:t>
            </a:r>
          </a:p>
        </p:txBody>
      </p:sp>
      <p:sp>
        <p:nvSpPr>
          <p:cNvPr id="5" name="Oval 4">
            <a:extLst>
              <a:ext uri="{FF2B5EF4-FFF2-40B4-BE49-F238E27FC236}">
                <a16:creationId xmlns:a16="http://schemas.microsoft.com/office/drawing/2014/main" id="{187F7E39-636C-748D-BBE1-577DCB25EF25}"/>
              </a:ext>
            </a:extLst>
          </p:cNvPr>
          <p:cNvSpPr/>
          <p:nvPr/>
        </p:nvSpPr>
        <p:spPr>
          <a:xfrm>
            <a:off x="1430332" y="1543695"/>
            <a:ext cx="1069384" cy="11007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1</a:t>
            </a:r>
          </a:p>
        </p:txBody>
      </p:sp>
      <p:sp>
        <p:nvSpPr>
          <p:cNvPr id="6" name="Content Placeholder 3">
            <a:extLst>
              <a:ext uri="{FF2B5EF4-FFF2-40B4-BE49-F238E27FC236}">
                <a16:creationId xmlns:a16="http://schemas.microsoft.com/office/drawing/2014/main" id="{8C6E9F04-FAA0-3F67-C9AF-17E7DAC83262}"/>
              </a:ext>
            </a:extLst>
          </p:cNvPr>
          <p:cNvSpPr txBox="1">
            <a:spLocks/>
          </p:cNvSpPr>
          <p:nvPr/>
        </p:nvSpPr>
        <p:spPr>
          <a:xfrm>
            <a:off x="4134167" y="2644459"/>
            <a:ext cx="4154665" cy="4905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Investment Prioritization</a:t>
            </a:r>
          </a:p>
          <a:p>
            <a:pPr algn="ctr"/>
            <a:r>
              <a:rPr lang="en-US" dirty="0"/>
              <a:t>Why do you value investments in one Guiding Principle over another if forced to choose?</a:t>
            </a:r>
          </a:p>
        </p:txBody>
      </p:sp>
      <p:sp>
        <p:nvSpPr>
          <p:cNvPr id="7" name="Oval 6">
            <a:extLst>
              <a:ext uri="{FF2B5EF4-FFF2-40B4-BE49-F238E27FC236}">
                <a16:creationId xmlns:a16="http://schemas.microsoft.com/office/drawing/2014/main" id="{B2438734-619D-3C7E-F925-CA18B32B72BB}"/>
              </a:ext>
            </a:extLst>
          </p:cNvPr>
          <p:cNvSpPr/>
          <p:nvPr/>
        </p:nvSpPr>
        <p:spPr>
          <a:xfrm>
            <a:off x="5676808" y="1543695"/>
            <a:ext cx="1069384" cy="110076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a:t>2</a:t>
            </a:r>
          </a:p>
        </p:txBody>
      </p:sp>
      <p:sp>
        <p:nvSpPr>
          <p:cNvPr id="8" name="Content Placeholder 3">
            <a:extLst>
              <a:ext uri="{FF2B5EF4-FFF2-40B4-BE49-F238E27FC236}">
                <a16:creationId xmlns:a16="http://schemas.microsoft.com/office/drawing/2014/main" id="{B9BEAC81-BCA4-498D-FDB8-A6E3D6B44846}"/>
              </a:ext>
            </a:extLst>
          </p:cNvPr>
          <p:cNvSpPr txBox="1">
            <a:spLocks/>
          </p:cNvSpPr>
          <p:nvPr/>
        </p:nvSpPr>
        <p:spPr>
          <a:xfrm>
            <a:off x="316114" y="2665821"/>
            <a:ext cx="3423661" cy="4905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Regional Goals</a:t>
            </a:r>
          </a:p>
          <a:p>
            <a:pPr algn="ctr"/>
            <a:r>
              <a:rPr lang="en-US" dirty="0"/>
              <a:t>Where is there alignment within your region and across the state?</a:t>
            </a:r>
          </a:p>
        </p:txBody>
      </p:sp>
      <p:sp>
        <p:nvSpPr>
          <p:cNvPr id="9" name="Oval 8">
            <a:extLst>
              <a:ext uri="{FF2B5EF4-FFF2-40B4-BE49-F238E27FC236}">
                <a16:creationId xmlns:a16="http://schemas.microsoft.com/office/drawing/2014/main" id="{58118F72-FDFE-899E-B70D-55BE8DD750B3}"/>
              </a:ext>
            </a:extLst>
          </p:cNvPr>
          <p:cNvSpPr/>
          <p:nvPr/>
        </p:nvSpPr>
        <p:spPr>
          <a:xfrm>
            <a:off x="9597398" y="1511324"/>
            <a:ext cx="1069384" cy="110076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800" b="1"/>
              <a:t>3</a:t>
            </a:r>
          </a:p>
        </p:txBody>
      </p:sp>
      <p:sp>
        <p:nvSpPr>
          <p:cNvPr id="2" name="TextBox 1">
            <a:extLst>
              <a:ext uri="{FF2B5EF4-FFF2-40B4-BE49-F238E27FC236}">
                <a16:creationId xmlns:a16="http://schemas.microsoft.com/office/drawing/2014/main" id="{F6DA2B74-CDF0-9962-1ABC-2571C62CFA31}"/>
              </a:ext>
            </a:extLst>
          </p:cNvPr>
          <p:cNvSpPr txBox="1"/>
          <p:nvPr/>
        </p:nvSpPr>
        <p:spPr>
          <a:xfrm>
            <a:off x="720350" y="4815616"/>
            <a:ext cx="2933700" cy="1200329"/>
          </a:xfrm>
          <a:prstGeom prst="rect">
            <a:avLst/>
          </a:prstGeom>
          <a:noFill/>
        </p:spPr>
        <p:txBody>
          <a:bodyPr wrap="square" rtlCol="0">
            <a:spAutoFit/>
          </a:bodyPr>
          <a:lstStyle/>
          <a:p>
            <a:r>
              <a:rPr lang="en-US" sz="2400" b="1" dirty="0">
                <a:solidFill>
                  <a:schemeClr val="bg2">
                    <a:lumMod val="50000"/>
                  </a:schemeClr>
                </a:solidFill>
              </a:rPr>
              <a:t>Finding Summary: </a:t>
            </a:r>
            <a:r>
              <a:rPr lang="en-US" sz="2400" dirty="0">
                <a:solidFill>
                  <a:schemeClr val="bg2">
                    <a:lumMod val="50000"/>
                  </a:schemeClr>
                </a:solidFill>
              </a:rPr>
              <a:t>Strong agreement on the goals</a:t>
            </a:r>
          </a:p>
        </p:txBody>
      </p:sp>
      <p:sp>
        <p:nvSpPr>
          <p:cNvPr id="11" name="TextBox 10">
            <a:extLst>
              <a:ext uri="{FF2B5EF4-FFF2-40B4-BE49-F238E27FC236}">
                <a16:creationId xmlns:a16="http://schemas.microsoft.com/office/drawing/2014/main" id="{349FB4B4-0C92-9909-766B-FBA3FA6CEE5A}"/>
              </a:ext>
            </a:extLst>
          </p:cNvPr>
          <p:cNvSpPr txBox="1"/>
          <p:nvPr/>
        </p:nvSpPr>
        <p:spPr>
          <a:xfrm>
            <a:off x="5676808" y="5554280"/>
            <a:ext cx="5693439" cy="461665"/>
          </a:xfrm>
          <a:prstGeom prst="rect">
            <a:avLst/>
          </a:prstGeom>
          <a:noFill/>
        </p:spPr>
        <p:txBody>
          <a:bodyPr wrap="square" rtlCol="0">
            <a:spAutoFit/>
          </a:bodyPr>
          <a:lstStyle/>
          <a:p>
            <a:r>
              <a:rPr lang="en-US" sz="2400" b="1" dirty="0">
                <a:solidFill>
                  <a:schemeClr val="bg2">
                    <a:lumMod val="50000"/>
                  </a:schemeClr>
                </a:solidFill>
              </a:rPr>
              <a:t>Will share highlights of these today </a:t>
            </a:r>
            <a:endParaRPr lang="en-US" sz="2400" dirty="0">
              <a:solidFill>
                <a:schemeClr val="bg2">
                  <a:lumMod val="50000"/>
                </a:schemeClr>
              </a:solidFill>
            </a:endParaRPr>
          </a:p>
        </p:txBody>
      </p:sp>
      <p:sp>
        <p:nvSpPr>
          <p:cNvPr id="12" name="Rectangle 11">
            <a:extLst>
              <a:ext uri="{FF2B5EF4-FFF2-40B4-BE49-F238E27FC236}">
                <a16:creationId xmlns:a16="http://schemas.microsoft.com/office/drawing/2014/main" id="{4F08AFB5-A7A0-E054-786F-4D42A144C81D}"/>
              </a:ext>
            </a:extLst>
          </p:cNvPr>
          <p:cNvSpPr/>
          <p:nvPr/>
        </p:nvSpPr>
        <p:spPr>
          <a:xfrm>
            <a:off x="4371975" y="1297420"/>
            <a:ext cx="7400925" cy="49051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20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9224-28FE-376B-AFD2-AC6EEB071301}"/>
              </a:ext>
            </a:extLst>
          </p:cNvPr>
          <p:cNvSpPr>
            <a:spLocks noGrp="1"/>
          </p:cNvSpPr>
          <p:nvPr>
            <p:ph type="title"/>
          </p:nvPr>
        </p:nvSpPr>
        <p:spPr/>
        <p:txBody>
          <a:bodyPr/>
          <a:lstStyle/>
          <a:p>
            <a:r>
              <a:rPr lang="en-US" dirty="0"/>
              <a:t>Investment Scenario Menu &amp; Feedback</a:t>
            </a:r>
          </a:p>
        </p:txBody>
      </p:sp>
      <p:graphicFrame>
        <p:nvGraphicFramePr>
          <p:cNvPr id="10" name="Table 9">
            <a:extLst>
              <a:ext uri="{FF2B5EF4-FFF2-40B4-BE49-F238E27FC236}">
                <a16:creationId xmlns:a16="http://schemas.microsoft.com/office/drawing/2014/main" id="{3FA6542E-FD14-E93C-984B-C7BBD4C50A0C}"/>
              </a:ext>
            </a:extLst>
          </p:cNvPr>
          <p:cNvGraphicFramePr>
            <a:graphicFrameLocks noGrp="1"/>
          </p:cNvGraphicFramePr>
          <p:nvPr>
            <p:extLst>
              <p:ext uri="{D42A27DB-BD31-4B8C-83A1-F6EECF244321}">
                <p14:modId xmlns:p14="http://schemas.microsoft.com/office/powerpoint/2010/main" val="802876863"/>
              </p:ext>
            </p:extLst>
          </p:nvPr>
        </p:nvGraphicFramePr>
        <p:xfrm>
          <a:off x="353176" y="1134345"/>
          <a:ext cx="11628198" cy="5361481"/>
        </p:xfrm>
        <a:graphic>
          <a:graphicData uri="http://schemas.openxmlformats.org/drawingml/2006/table">
            <a:tbl>
              <a:tblPr firstRow="1" bandRow="1">
                <a:tableStyleId>{22838BEF-8BB2-4498-84A7-C5851F593DF1}</a:tableStyleId>
              </a:tblPr>
              <a:tblGrid>
                <a:gridCol w="4061499">
                  <a:extLst>
                    <a:ext uri="{9D8B030D-6E8A-4147-A177-3AD203B41FA5}">
                      <a16:colId xmlns:a16="http://schemas.microsoft.com/office/drawing/2014/main" val="1523303080"/>
                    </a:ext>
                  </a:extLst>
                </a:gridCol>
                <a:gridCol w="3690633">
                  <a:extLst>
                    <a:ext uri="{9D8B030D-6E8A-4147-A177-3AD203B41FA5}">
                      <a16:colId xmlns:a16="http://schemas.microsoft.com/office/drawing/2014/main" val="3516212395"/>
                    </a:ext>
                  </a:extLst>
                </a:gridCol>
                <a:gridCol w="3876066">
                  <a:extLst>
                    <a:ext uri="{9D8B030D-6E8A-4147-A177-3AD203B41FA5}">
                      <a16:colId xmlns:a16="http://schemas.microsoft.com/office/drawing/2014/main" val="2431219189"/>
                    </a:ext>
                  </a:extLst>
                </a:gridCol>
              </a:tblGrid>
              <a:tr h="51516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85C232"/>
                    </a:solidFill>
                  </a:tcPr>
                </a:tc>
                <a:extLst>
                  <a:ext uri="{0D108BD9-81ED-4DB2-BD59-A6C34878D82A}">
                    <a16:rowId xmlns:a16="http://schemas.microsoft.com/office/drawing/2014/main" val="2666571747"/>
                  </a:ext>
                </a:extLst>
              </a:tr>
              <a:tr h="521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Make major water usages </a:t>
                      </a:r>
                      <a:r>
                        <a:rPr lang="en-US" sz="1800" dirty="0"/>
                        <a:t>(irrigation, feedlots, municipal systems) </a:t>
                      </a:r>
                      <a:r>
                        <a:rPr lang="en-US" sz="1800" b="1" dirty="0"/>
                        <a:t>more efficient </a:t>
                      </a:r>
                      <a:r>
                        <a:rPr lang="en-US" sz="1800" dirty="0"/>
                        <a:t>through </a:t>
                      </a:r>
                      <a:r>
                        <a:rPr lang="en-US" sz="1800" b="1" dirty="0"/>
                        <a:t>technology upgrades/reuse systems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Sediment reduction </a:t>
                      </a:r>
                      <a:r>
                        <a:rPr lang="en-US" sz="1800" b="1" dirty="0"/>
                        <a:t>increasing storage capacity at reservoirs</a:t>
                      </a:r>
                    </a:p>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Infrastructure grants to communities to </a:t>
                      </a:r>
                      <a:r>
                        <a:rPr lang="en-US" sz="1800" b="1" dirty="0"/>
                        <a:t>improve water and sewer systems to save water and meet health compliance standards</a:t>
                      </a:r>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6950174"/>
                  </a:ext>
                </a:extLst>
              </a:tr>
              <a:tr h="457866">
                <a:tc>
                  <a:txBody>
                    <a:bodyPr/>
                    <a:lstStyle/>
                    <a:p>
                      <a:r>
                        <a:rPr lang="en-US" sz="1800" dirty="0"/>
                        <a:t>Enhanced </a:t>
                      </a:r>
                      <a:r>
                        <a:rPr lang="en-US" sz="1800" b="1" dirty="0"/>
                        <a:t>monitoring of water conditions </a:t>
                      </a:r>
                      <a:r>
                        <a:rPr lang="en-US" sz="1800" dirty="0"/>
                        <a:t>lets us track usage better and make effective decisions</a:t>
                      </a:r>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Protecting watersheds </a:t>
                      </a:r>
                      <a:r>
                        <a:rPr lang="en-US" sz="1800" b="1" dirty="0"/>
                        <a:t>prevents sediment from reaching the reservoirs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Protecting watersheds from pollution and stormwater runoff</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718316236"/>
                  </a:ext>
                </a:extLst>
              </a:tr>
              <a:tr h="45786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Addressing nitrates in drinking water and groundwater</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896139463"/>
                  </a:ext>
                </a:extLst>
              </a:tr>
              <a:tr h="45786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Regional interconnection projects connect communities to multiple water sources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8B2"/>
                    </a:solidFill>
                  </a:tcPr>
                </a:tc>
                <a:extLst>
                  <a:ext uri="{0D108BD9-81ED-4DB2-BD59-A6C34878D82A}">
                    <a16:rowId xmlns:a16="http://schemas.microsoft.com/office/drawing/2014/main" val="1112860166"/>
                  </a:ext>
                </a:extLst>
              </a:tr>
              <a:tr h="457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Local Consult Participants</a:t>
                      </a:r>
                      <a:r>
                        <a:rPr lang="en-US" b="1" dirty="0"/>
                        <a:t> Rejected: </a:t>
                      </a:r>
                      <a:r>
                        <a:rPr lang="en-US" sz="1800" dirty="0"/>
                        <a:t>Limiting water usage by the </a:t>
                      </a:r>
                      <a:r>
                        <a:rPr lang="en-US" sz="1800" b="1" dirty="0"/>
                        <a:t>State purchasing (large-scale) water rights.</a:t>
                      </a:r>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2">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0981986"/>
                  </a:ext>
                </a:extLst>
              </a:tr>
            </a:tbl>
          </a:graphicData>
        </a:graphic>
      </p:graphicFrame>
      <p:pic>
        <p:nvPicPr>
          <p:cNvPr id="11" name="Picture 10" descr="A blue square with a blue drop and yellow and blue background&#10;&#10;Description automatically generated">
            <a:extLst>
              <a:ext uri="{FF2B5EF4-FFF2-40B4-BE49-F238E27FC236}">
                <a16:creationId xmlns:a16="http://schemas.microsoft.com/office/drawing/2014/main" id="{BD52326B-A6DF-C375-D87C-2FACFA564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40" y="1129939"/>
            <a:ext cx="520114" cy="532424"/>
          </a:xfrm>
          <a:prstGeom prst="rect">
            <a:avLst/>
          </a:prstGeom>
        </p:spPr>
      </p:pic>
      <p:sp>
        <p:nvSpPr>
          <p:cNvPr id="12" name="TextBox 11">
            <a:extLst>
              <a:ext uri="{FF2B5EF4-FFF2-40B4-BE49-F238E27FC236}">
                <a16:creationId xmlns:a16="http://schemas.microsoft.com/office/drawing/2014/main" id="{B0D26623-C6A3-C4C9-BDA0-8A195619AC51}"/>
              </a:ext>
            </a:extLst>
          </p:cNvPr>
          <p:cNvSpPr txBox="1"/>
          <p:nvPr/>
        </p:nvSpPr>
        <p:spPr>
          <a:xfrm>
            <a:off x="1160700" y="1162140"/>
            <a:ext cx="2698607" cy="523220"/>
          </a:xfrm>
          <a:prstGeom prst="rect">
            <a:avLst/>
          </a:prstGeom>
          <a:noFill/>
        </p:spPr>
        <p:txBody>
          <a:bodyPr wrap="square" rtlCol="0">
            <a:spAutoFit/>
          </a:bodyPr>
          <a:lstStyle/>
          <a:p>
            <a:r>
              <a:rPr lang="en-US" sz="2800" b="1" dirty="0"/>
              <a:t>Aquifer</a:t>
            </a:r>
          </a:p>
        </p:txBody>
      </p:sp>
      <p:pic>
        <p:nvPicPr>
          <p:cNvPr id="13" name="Picture 12" descr="A blue square with a white sailboat and water&#10;&#10;Description automatically generated">
            <a:extLst>
              <a:ext uri="{FF2B5EF4-FFF2-40B4-BE49-F238E27FC236}">
                <a16:creationId xmlns:a16="http://schemas.microsoft.com/office/drawing/2014/main" id="{62F78C72-D238-DE06-15F4-866FA62D1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544" y="1132008"/>
            <a:ext cx="520114" cy="517082"/>
          </a:xfrm>
          <a:prstGeom prst="rect">
            <a:avLst/>
          </a:prstGeom>
        </p:spPr>
      </p:pic>
      <p:sp>
        <p:nvSpPr>
          <p:cNvPr id="14" name="TextBox 13">
            <a:extLst>
              <a:ext uri="{FF2B5EF4-FFF2-40B4-BE49-F238E27FC236}">
                <a16:creationId xmlns:a16="http://schemas.microsoft.com/office/drawing/2014/main" id="{0F80DB65-EE71-1E5E-1256-E968D76B39C0}"/>
              </a:ext>
            </a:extLst>
          </p:cNvPr>
          <p:cNvSpPr txBox="1"/>
          <p:nvPr/>
        </p:nvSpPr>
        <p:spPr>
          <a:xfrm>
            <a:off x="5108440" y="1139143"/>
            <a:ext cx="2698607" cy="523220"/>
          </a:xfrm>
          <a:prstGeom prst="rect">
            <a:avLst/>
          </a:prstGeom>
          <a:noFill/>
        </p:spPr>
        <p:txBody>
          <a:bodyPr wrap="square" rtlCol="0">
            <a:spAutoFit/>
          </a:bodyPr>
          <a:lstStyle/>
          <a:p>
            <a:r>
              <a:rPr lang="en-US" sz="2800" b="1" dirty="0"/>
              <a:t>Reservoir</a:t>
            </a:r>
          </a:p>
        </p:txBody>
      </p:sp>
      <p:pic>
        <p:nvPicPr>
          <p:cNvPr id="15" name="Picture 14" descr="A blue square with a clipboard and a drop of water&#10;&#10;Description automatically generated">
            <a:extLst>
              <a:ext uri="{FF2B5EF4-FFF2-40B4-BE49-F238E27FC236}">
                <a16:creationId xmlns:a16="http://schemas.microsoft.com/office/drawing/2014/main" id="{D130C08C-5E48-4BD5-5A8B-2F6E01261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496" y="1139143"/>
            <a:ext cx="520114" cy="523138"/>
          </a:xfrm>
          <a:prstGeom prst="rect">
            <a:avLst/>
          </a:prstGeom>
        </p:spPr>
      </p:pic>
      <p:sp>
        <p:nvSpPr>
          <p:cNvPr id="16" name="TextBox 15">
            <a:extLst>
              <a:ext uri="{FF2B5EF4-FFF2-40B4-BE49-F238E27FC236}">
                <a16:creationId xmlns:a16="http://schemas.microsoft.com/office/drawing/2014/main" id="{EF38F699-6448-9143-5A5D-9E34E203DBEC}"/>
              </a:ext>
            </a:extLst>
          </p:cNvPr>
          <p:cNvSpPr txBox="1"/>
          <p:nvPr/>
        </p:nvSpPr>
        <p:spPr>
          <a:xfrm>
            <a:off x="8965684" y="1162140"/>
            <a:ext cx="3105663" cy="523220"/>
          </a:xfrm>
          <a:prstGeom prst="rect">
            <a:avLst/>
          </a:prstGeom>
          <a:noFill/>
        </p:spPr>
        <p:txBody>
          <a:bodyPr wrap="square" rtlCol="0">
            <a:spAutoFit/>
          </a:bodyPr>
          <a:lstStyle/>
          <a:p>
            <a:r>
              <a:rPr lang="en-US" sz="2800" b="1" dirty="0"/>
              <a:t>Water Quality</a:t>
            </a:r>
          </a:p>
        </p:txBody>
      </p:sp>
      <p:cxnSp>
        <p:nvCxnSpPr>
          <p:cNvPr id="18" name="Straight Connector 17">
            <a:extLst>
              <a:ext uri="{FF2B5EF4-FFF2-40B4-BE49-F238E27FC236}">
                <a16:creationId xmlns:a16="http://schemas.microsoft.com/office/drawing/2014/main" id="{729B0C5E-0273-1641-CD6D-702A654AC442}"/>
              </a:ext>
            </a:extLst>
          </p:cNvPr>
          <p:cNvCxnSpPr/>
          <p:nvPr/>
        </p:nvCxnSpPr>
        <p:spPr>
          <a:xfrm>
            <a:off x="353176" y="5290857"/>
            <a:ext cx="11628198" cy="0"/>
          </a:xfrm>
          <a:prstGeom prst="line">
            <a:avLst/>
          </a:prstGeom>
          <a:ln w="57150"/>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0040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2DE-9BF6-1E53-4ED8-6C22DD75C9D2}"/>
              </a:ext>
            </a:extLst>
          </p:cNvPr>
          <p:cNvSpPr>
            <a:spLocks noGrp="1"/>
          </p:cNvSpPr>
          <p:nvPr>
            <p:ph type="title"/>
          </p:nvPr>
        </p:nvSpPr>
        <p:spPr>
          <a:xfrm>
            <a:off x="218052" y="122421"/>
            <a:ext cx="11628198" cy="781051"/>
          </a:xfrm>
        </p:spPr>
        <p:txBody>
          <a:bodyPr/>
          <a:lstStyle/>
          <a:p>
            <a:r>
              <a:rPr lang="en-US"/>
              <a:t>Investment Scenario with Strongest Support</a:t>
            </a:r>
          </a:p>
        </p:txBody>
      </p:sp>
      <p:pic>
        <p:nvPicPr>
          <p:cNvPr id="4" name="Picture 3">
            <a:extLst>
              <a:ext uri="{FF2B5EF4-FFF2-40B4-BE49-F238E27FC236}">
                <a16:creationId xmlns:a16="http://schemas.microsoft.com/office/drawing/2014/main" id="{4F90B048-3EB1-2F8B-12D5-1720836F3703}"/>
              </a:ext>
            </a:extLst>
          </p:cNvPr>
          <p:cNvPicPr>
            <a:picLocks noChangeAspect="1"/>
          </p:cNvPicPr>
          <p:nvPr/>
        </p:nvPicPr>
        <p:blipFill rotWithShape="1">
          <a:blip r:embed="rId3">
            <a:extLst>
              <a:ext uri="{28A0092B-C50C-407E-A947-70E740481C1C}">
                <a14:useLocalDpi xmlns:a14="http://schemas.microsoft.com/office/drawing/2010/main" val="0"/>
              </a:ext>
            </a:extLst>
          </a:blip>
          <a:srcRect t="12754"/>
          <a:stretch/>
        </p:blipFill>
        <p:spPr>
          <a:xfrm>
            <a:off x="-1264758" y="1235063"/>
            <a:ext cx="12191999" cy="5983325"/>
          </a:xfrm>
          <a:prstGeom prst="rect">
            <a:avLst/>
          </a:prstGeom>
        </p:spPr>
      </p:pic>
      <p:pic>
        <p:nvPicPr>
          <p:cNvPr id="5" name="Picture 4" descr="A blue square with a blue drop and yellow and blue background&#10;&#10;Description automatically generated">
            <a:extLst>
              <a:ext uri="{FF2B5EF4-FFF2-40B4-BE49-F238E27FC236}">
                <a16:creationId xmlns:a16="http://schemas.microsoft.com/office/drawing/2014/main" id="{B8862CFD-CA40-AC2C-42CA-C43CDB9A8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8" y="2128026"/>
            <a:ext cx="1072314" cy="1097694"/>
          </a:xfrm>
          <a:prstGeom prst="rect">
            <a:avLst/>
          </a:prstGeom>
        </p:spPr>
      </p:pic>
      <p:pic>
        <p:nvPicPr>
          <p:cNvPr id="6" name="Picture 5" descr="A blue square with a white sailboat and water&#10;&#10;Description automatically generated">
            <a:extLst>
              <a:ext uri="{FF2B5EF4-FFF2-40B4-BE49-F238E27FC236}">
                <a16:creationId xmlns:a16="http://schemas.microsoft.com/office/drawing/2014/main" id="{C35C0D99-BE9F-0B5A-EB0C-B84FEDFDA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741" y="4541106"/>
            <a:ext cx="1088176" cy="1081831"/>
          </a:xfrm>
          <a:prstGeom prst="rect">
            <a:avLst/>
          </a:prstGeom>
        </p:spPr>
      </p:pic>
      <p:pic>
        <p:nvPicPr>
          <p:cNvPr id="7" name="Picture 6" descr="A blue square with a clipboard and a drop of water&#10;&#10;Description automatically generated">
            <a:extLst>
              <a:ext uri="{FF2B5EF4-FFF2-40B4-BE49-F238E27FC236}">
                <a16:creationId xmlns:a16="http://schemas.microsoft.com/office/drawing/2014/main" id="{24A857EE-7838-A276-CCAE-A2BBA420B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7416" y="4533174"/>
            <a:ext cx="1091349" cy="1097694"/>
          </a:xfrm>
          <a:prstGeom prst="rect">
            <a:avLst/>
          </a:prstGeom>
        </p:spPr>
      </p:pic>
      <p:pic>
        <p:nvPicPr>
          <p:cNvPr id="8" name="Picture 7" descr="A blue square with a blue drop and yellow and blue background&#10;&#10;Description automatically generated">
            <a:extLst>
              <a:ext uri="{FF2B5EF4-FFF2-40B4-BE49-F238E27FC236}">
                <a16:creationId xmlns:a16="http://schemas.microsoft.com/office/drawing/2014/main" id="{EA751E8E-0010-7C4E-DCA4-55362B62D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18" y="4541106"/>
            <a:ext cx="1072314" cy="1097694"/>
          </a:xfrm>
          <a:prstGeom prst="rect">
            <a:avLst/>
          </a:prstGeom>
        </p:spPr>
      </p:pic>
      <p:pic>
        <p:nvPicPr>
          <p:cNvPr id="9" name="Picture 8" descr="A blue square with a clipboard and a drop of water&#10;&#10;Description automatically generated">
            <a:extLst>
              <a:ext uri="{FF2B5EF4-FFF2-40B4-BE49-F238E27FC236}">
                <a16:creationId xmlns:a16="http://schemas.microsoft.com/office/drawing/2014/main" id="{10C763AC-EB14-28F4-A4D9-A8CAFC8E0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7416" y="2128026"/>
            <a:ext cx="1091349" cy="1097694"/>
          </a:xfrm>
          <a:prstGeom prst="rect">
            <a:avLst/>
          </a:prstGeom>
        </p:spPr>
      </p:pic>
      <p:pic>
        <p:nvPicPr>
          <p:cNvPr id="10" name="Picture 9" descr="A blue square with a clipboard and a drop of water&#10;&#10;Description automatically generated">
            <a:extLst>
              <a:ext uri="{FF2B5EF4-FFF2-40B4-BE49-F238E27FC236}">
                <a16:creationId xmlns:a16="http://schemas.microsoft.com/office/drawing/2014/main" id="{BA5D2B50-12F6-7673-11FD-C472BA4E9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5986" y="2112995"/>
            <a:ext cx="1091349" cy="1097694"/>
          </a:xfrm>
          <a:prstGeom prst="rect">
            <a:avLst/>
          </a:prstGeom>
        </p:spPr>
      </p:pic>
      <p:pic>
        <p:nvPicPr>
          <p:cNvPr id="11" name="Picture 10" descr="A blue square with a white sailboat and water&#10;&#10;Description automatically generated">
            <a:extLst>
              <a:ext uri="{FF2B5EF4-FFF2-40B4-BE49-F238E27FC236}">
                <a16:creationId xmlns:a16="http://schemas.microsoft.com/office/drawing/2014/main" id="{AF381F53-8FC7-0C32-3008-912388920A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27" y="2108398"/>
            <a:ext cx="1088176" cy="1081831"/>
          </a:xfrm>
          <a:prstGeom prst="rect">
            <a:avLst/>
          </a:prstGeom>
        </p:spPr>
      </p:pic>
      <p:sp>
        <p:nvSpPr>
          <p:cNvPr id="13" name="Rectangle 12">
            <a:extLst>
              <a:ext uri="{FF2B5EF4-FFF2-40B4-BE49-F238E27FC236}">
                <a16:creationId xmlns:a16="http://schemas.microsoft.com/office/drawing/2014/main" id="{074CA654-9BDA-0CF1-0198-27B55A67B103}"/>
              </a:ext>
            </a:extLst>
          </p:cNvPr>
          <p:cNvSpPr/>
          <p:nvPr/>
        </p:nvSpPr>
        <p:spPr>
          <a:xfrm>
            <a:off x="7570177" y="2128026"/>
            <a:ext cx="641838" cy="20955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Tie</a:t>
            </a:r>
          </a:p>
        </p:txBody>
      </p:sp>
      <p:pic>
        <p:nvPicPr>
          <p:cNvPr id="14" name="Picture 13" descr="A blue square with a blue drop and yellow and blue background&#10;&#10;Description automatically generated">
            <a:extLst>
              <a:ext uri="{FF2B5EF4-FFF2-40B4-BE49-F238E27FC236}">
                <a16:creationId xmlns:a16="http://schemas.microsoft.com/office/drawing/2014/main" id="{6A55EEF1-A42A-4B89-90A4-9F2C26F79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392" y="1492240"/>
            <a:ext cx="825791" cy="845336"/>
          </a:xfrm>
          <a:prstGeom prst="rect">
            <a:avLst/>
          </a:prstGeom>
        </p:spPr>
      </p:pic>
      <p:sp>
        <p:nvSpPr>
          <p:cNvPr id="15" name="TextBox 14">
            <a:extLst>
              <a:ext uri="{FF2B5EF4-FFF2-40B4-BE49-F238E27FC236}">
                <a16:creationId xmlns:a16="http://schemas.microsoft.com/office/drawing/2014/main" id="{98884397-92E0-00C5-8744-7F60C65A3320}"/>
              </a:ext>
            </a:extLst>
          </p:cNvPr>
          <p:cNvSpPr txBox="1"/>
          <p:nvPr/>
        </p:nvSpPr>
        <p:spPr>
          <a:xfrm>
            <a:off x="10245967" y="1637029"/>
            <a:ext cx="1480119" cy="523220"/>
          </a:xfrm>
          <a:prstGeom prst="rect">
            <a:avLst/>
          </a:prstGeom>
          <a:noFill/>
        </p:spPr>
        <p:txBody>
          <a:bodyPr wrap="square" rtlCol="0">
            <a:spAutoFit/>
          </a:bodyPr>
          <a:lstStyle/>
          <a:p>
            <a:r>
              <a:rPr lang="en-US" sz="2800" b="1"/>
              <a:t>Aquifer</a:t>
            </a:r>
          </a:p>
        </p:txBody>
      </p:sp>
      <p:pic>
        <p:nvPicPr>
          <p:cNvPr id="16" name="Picture 15" descr="A blue square with a white sailboat and water&#10;&#10;Description automatically generated">
            <a:extLst>
              <a:ext uri="{FF2B5EF4-FFF2-40B4-BE49-F238E27FC236}">
                <a16:creationId xmlns:a16="http://schemas.microsoft.com/office/drawing/2014/main" id="{56F33514-6744-C5F1-95DD-9E8F77623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7140" y="2290363"/>
            <a:ext cx="850294" cy="845336"/>
          </a:xfrm>
          <a:prstGeom prst="rect">
            <a:avLst/>
          </a:prstGeom>
        </p:spPr>
      </p:pic>
      <p:sp>
        <p:nvSpPr>
          <p:cNvPr id="17" name="TextBox 16">
            <a:extLst>
              <a:ext uri="{FF2B5EF4-FFF2-40B4-BE49-F238E27FC236}">
                <a16:creationId xmlns:a16="http://schemas.microsoft.com/office/drawing/2014/main" id="{ADA85004-EA3F-5227-6E24-2FBE5705B70E}"/>
              </a:ext>
            </a:extLst>
          </p:cNvPr>
          <p:cNvSpPr txBox="1"/>
          <p:nvPr/>
        </p:nvSpPr>
        <p:spPr>
          <a:xfrm>
            <a:off x="10245967" y="2459876"/>
            <a:ext cx="1886817" cy="523220"/>
          </a:xfrm>
          <a:prstGeom prst="rect">
            <a:avLst/>
          </a:prstGeom>
          <a:noFill/>
        </p:spPr>
        <p:txBody>
          <a:bodyPr wrap="square" rtlCol="0">
            <a:spAutoFit/>
          </a:bodyPr>
          <a:lstStyle/>
          <a:p>
            <a:r>
              <a:rPr lang="en-US" sz="2800" b="1"/>
              <a:t>Reservoir</a:t>
            </a:r>
          </a:p>
        </p:txBody>
      </p:sp>
      <p:pic>
        <p:nvPicPr>
          <p:cNvPr id="18" name="Picture 17" descr="A blue square with a clipboard and a drop of water&#10;&#10;Description automatically generated">
            <a:extLst>
              <a:ext uri="{FF2B5EF4-FFF2-40B4-BE49-F238E27FC236}">
                <a16:creationId xmlns:a16="http://schemas.microsoft.com/office/drawing/2014/main" id="{3DB7E73A-3DDA-646D-B6AB-A1A787E39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4732" y="3152047"/>
            <a:ext cx="840451" cy="845337"/>
          </a:xfrm>
          <a:prstGeom prst="rect">
            <a:avLst/>
          </a:prstGeom>
        </p:spPr>
      </p:pic>
      <p:sp>
        <p:nvSpPr>
          <p:cNvPr id="19" name="TextBox 18">
            <a:extLst>
              <a:ext uri="{FF2B5EF4-FFF2-40B4-BE49-F238E27FC236}">
                <a16:creationId xmlns:a16="http://schemas.microsoft.com/office/drawing/2014/main" id="{DBB824EF-2C95-E7EB-8793-5F9F5C686841}"/>
              </a:ext>
            </a:extLst>
          </p:cNvPr>
          <p:cNvSpPr txBox="1"/>
          <p:nvPr/>
        </p:nvSpPr>
        <p:spPr>
          <a:xfrm>
            <a:off x="10317434" y="3272618"/>
            <a:ext cx="1886817" cy="954107"/>
          </a:xfrm>
          <a:prstGeom prst="rect">
            <a:avLst/>
          </a:prstGeom>
          <a:noFill/>
        </p:spPr>
        <p:txBody>
          <a:bodyPr wrap="square" rtlCol="0">
            <a:spAutoFit/>
          </a:bodyPr>
          <a:lstStyle/>
          <a:p>
            <a:r>
              <a:rPr lang="en-US" sz="2800" b="1"/>
              <a:t>Water Quality</a:t>
            </a:r>
          </a:p>
        </p:txBody>
      </p:sp>
      <p:sp>
        <p:nvSpPr>
          <p:cNvPr id="21" name="Rectangle: Rounded Corners 20">
            <a:extLst>
              <a:ext uri="{FF2B5EF4-FFF2-40B4-BE49-F238E27FC236}">
                <a16:creationId xmlns:a16="http://schemas.microsoft.com/office/drawing/2014/main" id="{AA4E8D5D-3BBB-76F0-1E6A-B636C61D2837}"/>
              </a:ext>
            </a:extLst>
          </p:cNvPr>
          <p:cNvSpPr/>
          <p:nvPr/>
        </p:nvSpPr>
        <p:spPr>
          <a:xfrm>
            <a:off x="3921369" y="4541106"/>
            <a:ext cx="942594" cy="1006840"/>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27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C289-119C-E143-C389-CE72F9A6A0D4}"/>
              </a:ext>
            </a:extLst>
          </p:cNvPr>
          <p:cNvSpPr>
            <a:spLocks noGrp="1"/>
          </p:cNvSpPr>
          <p:nvPr>
            <p:ph type="title"/>
          </p:nvPr>
        </p:nvSpPr>
        <p:spPr/>
        <p:txBody>
          <a:bodyPr/>
          <a:lstStyle/>
          <a:p>
            <a:r>
              <a:rPr lang="en-US"/>
              <a:t>Takeaways related to the Big 3 Guiding Principles</a:t>
            </a:r>
          </a:p>
        </p:txBody>
      </p:sp>
      <p:sp>
        <p:nvSpPr>
          <p:cNvPr id="3" name="Content Placeholder 2">
            <a:extLst>
              <a:ext uri="{FF2B5EF4-FFF2-40B4-BE49-F238E27FC236}">
                <a16:creationId xmlns:a16="http://schemas.microsoft.com/office/drawing/2014/main" id="{7A2332A5-0F9D-3CFC-2875-28937CD07D04}"/>
              </a:ext>
            </a:extLst>
          </p:cNvPr>
          <p:cNvSpPr>
            <a:spLocks noGrp="1"/>
          </p:cNvSpPr>
          <p:nvPr>
            <p:ph idx="1"/>
          </p:nvPr>
        </p:nvSpPr>
        <p:spPr>
          <a:xfrm>
            <a:off x="1057050" y="1462990"/>
            <a:ext cx="11134950" cy="4905116"/>
          </a:xfrm>
        </p:spPr>
        <p:txBody>
          <a:bodyPr/>
          <a:lstStyle/>
          <a:p>
            <a:pPr marL="0" indent="0">
              <a:buNone/>
            </a:pPr>
            <a:r>
              <a:rPr lang="en-US" b="1" dirty="0"/>
              <a:t>Aquifer</a:t>
            </a:r>
            <a:r>
              <a:rPr lang="en-US" dirty="0"/>
              <a:t>: </a:t>
            </a:r>
            <a:r>
              <a:rPr lang="en-US" sz="2400" dirty="0"/>
              <a:t>Strong support for about the need to reach sustainability of High Plains Aquifer </a:t>
            </a:r>
            <a:r>
              <a:rPr lang="en-US" sz="2400" b="1" dirty="0"/>
              <a:t>by using multiple tools </a:t>
            </a:r>
            <a:r>
              <a:rPr lang="en-US" sz="2400" dirty="0"/>
              <a:t>like irrigation technologies, cropping practices, water reuse</a:t>
            </a:r>
          </a:p>
          <a:p>
            <a:endParaRPr lang="en-US" sz="600" dirty="0"/>
          </a:p>
          <a:p>
            <a:pPr marL="0" indent="0">
              <a:buNone/>
            </a:pPr>
            <a:r>
              <a:rPr lang="en-US" sz="2400" b="1" dirty="0"/>
              <a:t>Reservoir: </a:t>
            </a:r>
            <a:r>
              <a:rPr lang="en-US" sz="2400" dirty="0">
                <a:effectLst/>
                <a:ea typeface="Aptos" panose="020B0004020202020204" pitchFamily="34" charset="0"/>
              </a:rPr>
              <a:t>Strong support for keeping our reservoir water supplies viable for generations through using </a:t>
            </a:r>
            <a:r>
              <a:rPr lang="en-US" sz="2400" b="1" dirty="0">
                <a:ea typeface="Aptos" panose="020B0004020202020204" pitchFamily="34" charset="0"/>
              </a:rPr>
              <a:t>in-lake and upstream techniques to reduce sedimentation</a:t>
            </a:r>
            <a:r>
              <a:rPr lang="en-US" sz="2400" b="1" dirty="0">
                <a:effectLst/>
                <a:ea typeface="Aptos" panose="020B0004020202020204" pitchFamily="34" charset="0"/>
              </a:rPr>
              <a:t> </a:t>
            </a:r>
            <a:endParaRPr lang="en-US" sz="3200" b="1" dirty="0"/>
          </a:p>
          <a:p>
            <a:pPr marL="457200" lvl="1" indent="0">
              <a:buNone/>
            </a:pPr>
            <a:endParaRPr lang="en-US" sz="2000" dirty="0"/>
          </a:p>
          <a:p>
            <a:pPr marL="0" indent="0">
              <a:buNone/>
            </a:pPr>
            <a:r>
              <a:rPr lang="en-US" b="1" dirty="0"/>
              <a:t>Water Quality: </a:t>
            </a:r>
            <a:r>
              <a:rPr lang="en-US" sz="2400" dirty="0">
                <a:effectLst/>
                <a:ea typeface="Aptos" panose="020B0004020202020204" pitchFamily="34" charset="0"/>
              </a:rPr>
              <a:t>Strong support for improving water quality across Kansas by </a:t>
            </a:r>
            <a:r>
              <a:rPr lang="en-US" sz="2400" b="1" dirty="0">
                <a:ea typeface="Aptos" panose="020B0004020202020204" pitchFamily="34" charset="0"/>
              </a:rPr>
              <a:t>improving our water infrastructure</a:t>
            </a:r>
            <a:endParaRPr lang="en-US" sz="2400" b="1" dirty="0">
              <a:effectLst/>
              <a:ea typeface="Aptos" panose="020B0004020202020204" pitchFamily="34" charset="0"/>
            </a:endParaRPr>
          </a:p>
          <a:p>
            <a:pPr marL="0" indent="0">
              <a:buNone/>
            </a:pPr>
            <a:endParaRPr lang="en-US" dirty="0"/>
          </a:p>
        </p:txBody>
      </p:sp>
      <p:pic>
        <p:nvPicPr>
          <p:cNvPr id="4" name="Picture 3" descr="A blue square with a blue drop and yellow and blue background&#10;&#10;Description automatically generated">
            <a:extLst>
              <a:ext uri="{FF2B5EF4-FFF2-40B4-BE49-F238E27FC236}">
                <a16:creationId xmlns:a16="http://schemas.microsoft.com/office/drawing/2014/main" id="{2E7BF6FC-74B8-8756-0006-CFF643E24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61" y="1462990"/>
            <a:ext cx="825791" cy="845336"/>
          </a:xfrm>
          <a:prstGeom prst="rect">
            <a:avLst/>
          </a:prstGeom>
        </p:spPr>
      </p:pic>
      <p:pic>
        <p:nvPicPr>
          <p:cNvPr id="6" name="Picture 5" descr="A blue square with a white sailboat and water&#10;&#10;Description automatically generated">
            <a:extLst>
              <a:ext uri="{FF2B5EF4-FFF2-40B4-BE49-F238E27FC236}">
                <a16:creationId xmlns:a16="http://schemas.microsoft.com/office/drawing/2014/main" id="{AEC090D6-5C43-53E2-9E9A-2C994E884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58" y="2830431"/>
            <a:ext cx="850294" cy="845336"/>
          </a:xfrm>
          <a:prstGeom prst="rect">
            <a:avLst/>
          </a:prstGeom>
        </p:spPr>
      </p:pic>
      <p:pic>
        <p:nvPicPr>
          <p:cNvPr id="7" name="Picture 6" descr="A blue square with a clipboard and a drop of water&#10;&#10;Description automatically generated">
            <a:extLst>
              <a:ext uri="{FF2B5EF4-FFF2-40B4-BE49-F238E27FC236}">
                <a16:creationId xmlns:a16="http://schemas.microsoft.com/office/drawing/2014/main" id="{55FA1E9D-0F6B-E87E-922F-58F5FB665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01" y="4263698"/>
            <a:ext cx="840451" cy="845337"/>
          </a:xfrm>
          <a:prstGeom prst="rect">
            <a:avLst/>
          </a:prstGeom>
        </p:spPr>
      </p:pic>
    </p:spTree>
    <p:extLst>
      <p:ext uri="{BB962C8B-B14F-4D97-AF65-F5344CB8AC3E}">
        <p14:creationId xmlns:p14="http://schemas.microsoft.com/office/powerpoint/2010/main" val="1402943719"/>
      </p:ext>
    </p:extLst>
  </p:cSld>
  <p:clrMapOvr>
    <a:masterClrMapping/>
  </p:clrMapOvr>
</p:sld>
</file>

<file path=ppt/theme/theme1.xml><?xml version="1.0" encoding="utf-8"?>
<a:theme xmlns:a="http://schemas.openxmlformats.org/drawingml/2006/main" name="Office Theme">
  <a:themeElements>
    <a:clrScheme name="Custom 56">
      <a:dk1>
        <a:srgbClr val="0F2D52"/>
      </a:dk1>
      <a:lt1>
        <a:sysClr val="window" lastClr="FFFFFF"/>
      </a:lt1>
      <a:dk2>
        <a:srgbClr val="1D5B8A"/>
      </a:dk2>
      <a:lt2>
        <a:srgbClr val="C1E4F5"/>
      </a:lt2>
      <a:accent1>
        <a:srgbClr val="FCB31C"/>
      </a:accent1>
      <a:accent2>
        <a:srgbClr val="8DC63F"/>
      </a:accent2>
      <a:accent3>
        <a:srgbClr val="27AAE1"/>
      </a:accent3>
      <a:accent4>
        <a:srgbClr val="1D5B8A"/>
      </a:accent4>
      <a:accent5>
        <a:srgbClr val="0F2D52"/>
      </a:accent5>
      <a:accent6>
        <a:srgbClr val="8DC63F"/>
      </a:accent6>
      <a:hlink>
        <a:srgbClr val="1D5B8A"/>
      </a:hlink>
      <a:folHlink>
        <a:srgbClr val="0F2D52"/>
      </a:folHlink>
    </a:clrScheme>
    <a:fontScheme name="Custom 5">
      <a:majorFont>
        <a:latin typeface="Gotha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98CA29-7F99-4769-A722-01E22A163BB0}">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D722135126C047983C20EB974AAF0A" ma:contentTypeVersion="14" ma:contentTypeDescription="Create a new document." ma:contentTypeScope="" ma:versionID="4b44887481f88974d80e73fcdaacba4f">
  <xsd:schema xmlns:xsd="http://www.w3.org/2001/XMLSchema" xmlns:xs="http://www.w3.org/2001/XMLSchema" xmlns:p="http://schemas.microsoft.com/office/2006/metadata/properties" xmlns:ns2="6c0e53c8-f4be-4aef-8199-a9f50f7d5457" xmlns:ns3="283b7b7f-5b84-4800-8929-8952b5170033" targetNamespace="http://schemas.microsoft.com/office/2006/metadata/properties" ma:root="true" ma:fieldsID="75757df35ad10ad08a357cac90b09d2a" ns2:_="" ns3:_="">
    <xsd:import namespace="6c0e53c8-f4be-4aef-8199-a9f50f7d5457"/>
    <xsd:import namespace="283b7b7f-5b84-4800-8929-8952b51700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0e53c8-f4be-4aef-8199-a9f50f7d54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f32eec-7bc8-4e8a-bbcd-8d0e930e2dd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3b7b7f-5b84-4800-8929-8952b517003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e2c2c6f-24ab-48c1-aa6a-d97e1ff5024b}" ma:internalName="TaxCatchAll" ma:showField="CatchAllData" ma:web="283b7b7f-5b84-4800-8929-8952b5170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83b7b7f-5b84-4800-8929-8952b5170033">
      <UserInfo>
        <DisplayName>Lorenz, Julie L</DisplayName>
        <AccountId>10</AccountId>
        <AccountType/>
      </UserInfo>
      <UserInfo>
        <DisplayName>Doll, Maggie H</DisplayName>
        <AccountId>13</AccountId>
        <AccountType/>
      </UserInfo>
      <UserInfo>
        <DisplayName>Rotert, Daniel P (Danny)</DisplayName>
        <AccountId>33</AccountId>
        <AccountType/>
      </UserInfo>
      <UserInfo>
        <DisplayName>Douglas, Lindsey M</DisplayName>
        <AccountId>6</AccountId>
        <AccountType/>
      </UserInfo>
    </SharedWithUsers>
    <TaxCatchAll xmlns="283b7b7f-5b84-4800-8929-8952b5170033" xsi:nil="true"/>
    <lcf76f155ced4ddcb4097134ff3c332f xmlns="6c0e53c8-f4be-4aef-8199-a9f50f7d545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896328-290A-405F-9898-EAE9AF07C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0e53c8-f4be-4aef-8199-a9f50f7d5457"/>
    <ds:schemaRef ds:uri="283b7b7f-5b84-4800-8929-8952b51700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32D6CB-EFB5-4D5A-B83B-E6E2A036F496}">
  <ds:schemaRefs>
    <ds:schemaRef ds:uri="http://schemas.microsoft.com/office/2006/documentManagement/types"/>
    <ds:schemaRef ds:uri="283b7b7f-5b84-4800-8929-8952b5170033"/>
    <ds:schemaRef ds:uri="http://purl.org/dc/elements/1.1/"/>
    <ds:schemaRef ds:uri="http://purl.org/dc/terms/"/>
    <ds:schemaRef ds:uri="http://schemas.microsoft.com/office/2006/metadata/properties"/>
    <ds:schemaRef ds:uri="6c0e53c8-f4be-4aef-8199-a9f50f7d5457"/>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5B6F04E-78B6-407B-B9D0-3CF2B29E3B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46120</TotalTime>
  <Words>3836</Words>
  <Application>Microsoft Office PowerPoint</Application>
  <PresentationFormat>Widescreen</PresentationFormat>
  <Paragraphs>463</Paragraphs>
  <Slides>52</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Aptos</vt:lpstr>
      <vt:lpstr>Arial</vt:lpstr>
      <vt:lpstr>Avenir Next</vt:lpstr>
      <vt:lpstr>Calibri</vt:lpstr>
      <vt:lpstr>Calibri,Bold</vt:lpstr>
      <vt:lpstr>myriad-pro</vt:lpstr>
      <vt:lpstr>Symbol</vt:lpstr>
      <vt:lpstr>Times New Roman</vt:lpstr>
      <vt:lpstr>Wingdings</vt:lpstr>
      <vt:lpstr>Office Theme</vt:lpstr>
      <vt:lpstr>Kansas Water Plan Implementation</vt:lpstr>
      <vt:lpstr>Shifting from Vision to Implementation</vt:lpstr>
      <vt:lpstr>600+ People Participated Across 6 Regional Meetings</vt:lpstr>
      <vt:lpstr>Summer Local Consult Participants Profile</vt:lpstr>
      <vt:lpstr>Kansas Water Plan Vision: 5 Guiding Principles</vt:lpstr>
      <vt:lpstr>Input Sought in These 3 Areas at the Meetings</vt:lpstr>
      <vt:lpstr>Investment Scenario Menu &amp; Feedback</vt:lpstr>
      <vt:lpstr>Investment Scenario with Strongest Support</vt:lpstr>
      <vt:lpstr>Takeaways related to the Big 3 Guiding Principles</vt:lpstr>
      <vt:lpstr>Consensus Overarching Takeaways from Kansans</vt:lpstr>
      <vt:lpstr>Kansans' suggestions for how we can improve…</vt:lpstr>
      <vt:lpstr>Ag Industry Webinar Takeaways</vt:lpstr>
      <vt:lpstr>200+ Participants in the Ag Webinar</vt:lpstr>
      <vt:lpstr>Geographical Location of Participants</vt:lpstr>
      <vt:lpstr>Majority of grain producers want their children or grandchildren to take over their operation</vt:lpstr>
      <vt:lpstr>Purpose of the webinar</vt:lpstr>
      <vt:lpstr>An uncertain, safe water supply impacts all</vt:lpstr>
      <vt:lpstr>PowerPoint Presentation</vt:lpstr>
      <vt:lpstr>The goal of this effort is to provide more certainty</vt:lpstr>
      <vt:lpstr>Communities at risk of losing their economic base and water supply in 25 years or less</vt:lpstr>
      <vt:lpstr>PowerPoint Presentation</vt:lpstr>
      <vt:lpstr>Communities taking collective action through LEMAs</vt:lpstr>
      <vt:lpstr>PowerPoint Presentation</vt:lpstr>
      <vt:lpstr>Water Quality Challenge: Green are impaired streams</vt:lpstr>
      <vt:lpstr>PowerPoint Presentation</vt:lpstr>
      <vt:lpstr>Open Ended Question</vt:lpstr>
      <vt:lpstr>Responses varied considerably…</vt:lpstr>
      <vt:lpstr>Also sought input on policy/programing </vt:lpstr>
      <vt:lpstr>PowerPoint Presentation</vt:lpstr>
      <vt:lpstr>Environmental Conference Takeaways</vt:lpstr>
      <vt:lpstr>Which region of the state do you live in?</vt:lpstr>
      <vt:lpstr>Participants noted staffing challenges</vt:lpstr>
      <vt:lpstr>Which of the following contaminants do you see as the biggest threat facing water quality in Kansas?</vt:lpstr>
      <vt:lpstr>How concerned are you about the reliability of your water supply?</vt:lpstr>
      <vt:lpstr>How would you rate the state's ability currently to be proactive addressing water infrastructure needs?</vt:lpstr>
      <vt:lpstr>How would you rate the average Kansan’s awareness of the immediate need to reduce water usage in certain portions of the state?</vt:lpstr>
      <vt:lpstr>PowerPoint Presentation</vt:lpstr>
      <vt:lpstr>Fall Local Consult Preview </vt:lpstr>
      <vt:lpstr>Input Sought in These 3 Areas</vt:lpstr>
      <vt:lpstr>Why we need input in these areas</vt:lpstr>
      <vt:lpstr>We need your help in advance of LC for this portion</vt:lpstr>
      <vt:lpstr>Guiding Principles &amp; Proposed Objectives</vt:lpstr>
      <vt:lpstr>PowerPoint Presentation</vt:lpstr>
      <vt:lpstr>What do we mean by shared criteria? </vt:lpstr>
      <vt:lpstr>Why establishing shared criteria can be helpful</vt:lpstr>
      <vt:lpstr>Example of how this could work…</vt:lpstr>
      <vt:lpstr>Shared Criteria Benefits for Kansans  </vt:lpstr>
      <vt:lpstr>For Local Consult Breakouts…</vt:lpstr>
      <vt:lpstr>What we need from you…</vt:lpstr>
      <vt:lpstr>Questions?</vt:lpstr>
      <vt:lpstr>    Fall Local Consult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STATEWIDE WATER PROGRAM</dc:title>
  <dc:creator>Rebecca Thompson</dc:creator>
  <cp:lastModifiedBy>Amy Link</cp:lastModifiedBy>
  <cp:revision>18</cp:revision>
  <dcterms:created xsi:type="dcterms:W3CDTF">2024-04-11T19:24:49Z</dcterms:created>
  <dcterms:modified xsi:type="dcterms:W3CDTF">2024-08-20T19:14:06Z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0x0101008CD722135126C047983C20EB974AAF0A</vt:lpwstr>
  </property>
  <property fmtid="{D5CDD505-2E9C-101B-9397-08002B2CF9AE}" pid="3" name="MediaServiceImageTags">
    <vt:lpwstr/>
  </property>
</Properties>
</file>