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134806368" r:id="rId5"/>
    <p:sldId id="2134806369" r:id="rId6"/>
    <p:sldId id="2134806370" r:id="rId7"/>
    <p:sldId id="259" r:id="rId8"/>
    <p:sldId id="2134806380" r:id="rId9"/>
    <p:sldId id="2134806420" r:id="rId10"/>
    <p:sldId id="2134806431" r:id="rId11"/>
    <p:sldId id="2134806421" r:id="rId12"/>
    <p:sldId id="2134806415" r:id="rId13"/>
    <p:sldId id="2134806382" r:id="rId14"/>
    <p:sldId id="2134806400" r:id="rId15"/>
    <p:sldId id="2134806439" r:id="rId16"/>
    <p:sldId id="2134806440" r:id="rId17"/>
    <p:sldId id="2134806402" r:id="rId18"/>
    <p:sldId id="2134806403" r:id="rId19"/>
    <p:sldId id="2134806442" r:id="rId20"/>
    <p:sldId id="2134806441" r:id="rId21"/>
    <p:sldId id="2134806434" r:id="rId22"/>
    <p:sldId id="2134806429" r:id="rId23"/>
    <p:sldId id="21348063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8DCD67-ECA6-0100-0063-0E064E423BB8}" name="Amy Link" initials="AL" userId="S::link@highstreetconsulting.com::eafbd6cb-67b1-4c91-870c-e9f18fc54acc" providerId="AD"/>
  <p188:author id="{46FAE590-98A4-50ED-E74A-21B4D829AA0A}" name="Isaac Gonzalez" initials="IG" userId="S::gonzalez@highstreetconsulting.com::b7731e89-1153-4481-8e7c-8ed2b3bf14f2" providerId="AD"/>
  <p188:author id="{085867D0-0234-4B6C-5BAF-4C1074DDF95F}" name="Sydney Joseph" initials="SJ" userId="S::joseph@highstreetconsulting.com::d05b89bd-471e-471b-b650-a1ada7a520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F8F8F"/>
    <a:srgbClr val="CC0000"/>
    <a:srgbClr val="0E2D52"/>
    <a:srgbClr val="0F2D52"/>
    <a:srgbClr val="7E6F4D"/>
    <a:srgbClr val="85807A"/>
    <a:srgbClr val="25AAE1"/>
    <a:srgbClr val="7797B2"/>
    <a:srgbClr val="FCB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100" d="100"/>
        <a:sy n="100" d="100"/>
      </p:scale>
      <p:origin x="0" y="-72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0795424620967646"/>
          <c:y val="3.5584067639988982E-2"/>
          <c:w val="0.55361191836685708"/>
          <c:h val="0.87171355217815116"/>
        </c:manualLayout>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D29-4E29-80C3-1A4430050E28}"/>
              </c:ext>
            </c:extLst>
          </c:dPt>
          <c:dPt>
            <c:idx val="1"/>
            <c:invertIfNegative val="0"/>
            <c:bubble3D val="0"/>
            <c:spPr>
              <a:solidFill>
                <a:srgbClr val="507CB6"/>
              </a:solidFill>
              <a:ln w="0">
                <a:noFill/>
              </a:ln>
            </c:spPr>
            <c:extLst>
              <c:ext xmlns:c16="http://schemas.microsoft.com/office/drawing/2014/chart" uri="{C3380CC4-5D6E-409C-BE32-E72D297353CC}">
                <c16:uniqueId val="{00000003-DD29-4E29-80C3-1A4430050E28}"/>
              </c:ext>
            </c:extLst>
          </c:dPt>
          <c:dPt>
            <c:idx val="2"/>
            <c:invertIfNegative val="0"/>
            <c:bubble3D val="0"/>
            <c:spPr>
              <a:solidFill>
                <a:srgbClr val="F9BE00"/>
              </a:solidFill>
              <a:ln w="0">
                <a:noFill/>
              </a:ln>
            </c:spPr>
            <c:extLst>
              <c:ext xmlns:c16="http://schemas.microsoft.com/office/drawing/2014/chart" uri="{C3380CC4-5D6E-409C-BE32-E72D297353CC}">
                <c16:uniqueId val="{00000005-DD29-4E29-80C3-1A4430050E28}"/>
              </c:ext>
            </c:extLst>
          </c:dPt>
          <c:dPt>
            <c:idx val="3"/>
            <c:invertIfNegative val="0"/>
            <c:bubble3D val="0"/>
            <c:spPr>
              <a:solidFill>
                <a:srgbClr val="6BC8CD"/>
              </a:solidFill>
              <a:ln w="0">
                <a:noFill/>
              </a:ln>
            </c:spPr>
            <c:extLst>
              <c:ext xmlns:c16="http://schemas.microsoft.com/office/drawing/2014/chart" uri="{C3380CC4-5D6E-409C-BE32-E72D297353CC}">
                <c16:uniqueId val="{00000007-DD29-4E29-80C3-1A4430050E28}"/>
              </c:ext>
            </c:extLst>
          </c:dPt>
          <c:dPt>
            <c:idx val="4"/>
            <c:invertIfNegative val="0"/>
            <c:bubble3D val="0"/>
            <c:spPr>
              <a:solidFill>
                <a:srgbClr val="FF8B4F"/>
              </a:solidFill>
              <a:ln w="0">
                <a:noFill/>
              </a:ln>
            </c:spPr>
            <c:extLst>
              <c:ext xmlns:c16="http://schemas.microsoft.com/office/drawing/2014/chart" uri="{C3380CC4-5D6E-409C-BE32-E72D297353CC}">
                <c16:uniqueId val="{00000009-DD29-4E29-80C3-1A4430050E28}"/>
              </c:ext>
            </c:extLst>
          </c:dPt>
          <c:dPt>
            <c:idx val="5"/>
            <c:invertIfNegative val="0"/>
            <c:bubble3D val="0"/>
            <c:spPr>
              <a:solidFill>
                <a:srgbClr val="7D5E90"/>
              </a:solidFill>
              <a:ln w="0">
                <a:noFill/>
              </a:ln>
            </c:spPr>
            <c:extLst>
              <c:ext xmlns:c16="http://schemas.microsoft.com/office/drawing/2014/chart" uri="{C3380CC4-5D6E-409C-BE32-E72D297353CC}">
                <c16:uniqueId val="{0000000B-DD29-4E29-80C3-1A4430050E28}"/>
              </c:ext>
            </c:extLst>
          </c:dPt>
          <c:dPt>
            <c:idx val="6"/>
            <c:invertIfNegative val="0"/>
            <c:bubble3D val="0"/>
            <c:spPr>
              <a:solidFill>
                <a:srgbClr val="D25F90"/>
              </a:solidFill>
              <a:ln w="0">
                <a:noFill/>
              </a:ln>
            </c:spPr>
            <c:extLst>
              <c:ext xmlns:c16="http://schemas.microsoft.com/office/drawing/2014/chart" uri="{C3380CC4-5D6E-409C-BE32-E72D297353CC}">
                <c16:uniqueId val="{0000000D-DD29-4E29-80C3-1A4430050E28}"/>
              </c:ext>
            </c:extLst>
          </c:dPt>
          <c:dPt>
            <c:idx val="7"/>
            <c:invertIfNegative val="0"/>
            <c:bubble3D val="0"/>
            <c:spPr>
              <a:solidFill>
                <a:srgbClr val="C7B879"/>
              </a:solidFill>
              <a:ln w="0">
                <a:noFill/>
              </a:ln>
            </c:spPr>
            <c:extLst>
              <c:ext xmlns:c16="http://schemas.microsoft.com/office/drawing/2014/chart" uri="{C3380CC4-5D6E-409C-BE32-E72D297353CC}">
                <c16:uniqueId val="{0000000F-DD29-4E29-80C3-1A4430050E28}"/>
              </c:ext>
            </c:extLst>
          </c:dPt>
          <c:dPt>
            <c:idx val="8"/>
            <c:invertIfNegative val="0"/>
            <c:bubble3D val="0"/>
            <c:spPr>
              <a:solidFill>
                <a:srgbClr val="DB4D5C"/>
              </a:solidFill>
              <a:ln w="0">
                <a:noFill/>
              </a:ln>
            </c:spPr>
            <c:extLst>
              <c:ext xmlns:c16="http://schemas.microsoft.com/office/drawing/2014/chart" uri="{C3380CC4-5D6E-409C-BE32-E72D297353CC}">
                <c16:uniqueId val="{00000011-DD29-4E29-80C3-1A4430050E28}"/>
              </c:ext>
            </c:extLst>
          </c:dPt>
          <c:dPt>
            <c:idx val="9"/>
            <c:invertIfNegative val="0"/>
            <c:bubble3D val="0"/>
            <c:spPr>
              <a:solidFill>
                <a:srgbClr val="768086"/>
              </a:solidFill>
              <a:ln w="0">
                <a:noFill/>
              </a:ln>
            </c:spPr>
            <c:extLst>
              <c:ext xmlns:c16="http://schemas.microsoft.com/office/drawing/2014/chart" uri="{C3380CC4-5D6E-409C-BE32-E72D297353CC}">
                <c16:uniqueId val="{00000013-DD29-4E29-80C3-1A4430050E28}"/>
              </c:ext>
            </c:extLst>
          </c:dPt>
          <c:dPt>
            <c:idx val="10"/>
            <c:invertIfNegative val="0"/>
            <c:bubble3D val="0"/>
            <c:spPr>
              <a:solidFill>
                <a:srgbClr val="00BF6F"/>
              </a:solidFill>
              <a:ln w="0">
                <a:noFill/>
              </a:ln>
            </c:spPr>
            <c:extLst>
              <c:ext xmlns:c16="http://schemas.microsoft.com/office/drawing/2014/chart" uri="{C3380CC4-5D6E-409C-BE32-E72D297353CC}">
                <c16:uniqueId val="{00000015-DD29-4E29-80C3-1A4430050E28}"/>
              </c:ext>
            </c:extLst>
          </c:dPt>
          <c:dLbls>
            <c:spPr>
              <a:noFill/>
              <a:ln>
                <a:noFill/>
              </a:ln>
              <a:effectLst/>
            </c:spPr>
            <c:txPr>
              <a:bodyPr wrap="square" lIns="38100" tIns="19050" rIns="38100" bIns="19050" anchor="ctr">
                <a:spAutoFit/>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Conservation</c:v>
                </c:pt>
                <c:pt idx="1">
                  <c:v>Economic Development</c:v>
                </c:pt>
                <c:pt idx="2">
                  <c:v>Environmentalist</c:v>
                </c:pt>
                <c:pt idx="3">
                  <c:v>Federal Government</c:v>
                </c:pt>
                <c:pt idx="4">
                  <c:v>Food Processing and Manufacturing</c:v>
                </c:pt>
                <c:pt idx="5">
                  <c:v>Grain Producer</c:v>
                </c:pt>
                <c:pt idx="6">
                  <c:v>Healthcare/Public Health Advocate</c:v>
                </c:pt>
                <c:pt idx="7">
                  <c:v>Livestock Producer</c:v>
                </c:pt>
                <c:pt idx="8">
                  <c:v>Local Government (City or County)</c:v>
                </c:pt>
                <c:pt idx="9">
                  <c:v>Research</c:v>
                </c:pt>
                <c:pt idx="10">
                  <c:v>State Government</c:v>
                </c:pt>
              </c:strCache>
            </c:strRef>
          </c:cat>
          <c:val>
            <c:numRef>
              <c:f>Sheet1!$B$2:$B$12</c:f>
              <c:numCache>
                <c:formatCode>0%</c:formatCode>
                <c:ptCount val="11"/>
                <c:pt idx="0">
                  <c:v>0.182</c:v>
                </c:pt>
                <c:pt idx="1">
                  <c:v>8.2699999999999996E-2</c:v>
                </c:pt>
                <c:pt idx="2">
                  <c:v>4.4900000000000002E-2</c:v>
                </c:pt>
                <c:pt idx="3">
                  <c:v>2.8400000000000002E-2</c:v>
                </c:pt>
                <c:pt idx="4">
                  <c:v>1.4200000000000001E-2</c:v>
                </c:pt>
                <c:pt idx="5">
                  <c:v>6.3799999999999996E-2</c:v>
                </c:pt>
                <c:pt idx="6">
                  <c:v>9.4999999999999998E-3</c:v>
                </c:pt>
                <c:pt idx="7">
                  <c:v>5.91E-2</c:v>
                </c:pt>
                <c:pt idx="8">
                  <c:v>0.34749999999999998</c:v>
                </c:pt>
                <c:pt idx="9">
                  <c:v>9.4600000000000004E-2</c:v>
                </c:pt>
                <c:pt idx="10">
                  <c:v>7.3300000000000004E-2</c:v>
                </c:pt>
              </c:numCache>
            </c:numRef>
          </c:val>
          <c:extLst>
            <c:ext xmlns:c16="http://schemas.microsoft.com/office/drawing/2014/chart" uri="{C3380CC4-5D6E-409C-BE32-E72D297353CC}">
              <c16:uniqueId val="{00000016-DD29-4E29-80C3-1A4430050E28}"/>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2000" b="0">
                <a:solidFill>
                  <a:schemeClr val="tx1"/>
                </a:solidFill>
              </a:defRPr>
            </a:pPr>
            <a:endParaRPr lang="en-US"/>
          </a:p>
        </c:txPr>
        <c:crossAx val="2113994440"/>
        <c:crosses val="autoZero"/>
        <c:auto val="1"/>
        <c:lblAlgn val="ctr"/>
        <c:lblOffset val="100"/>
        <c:noMultiLvlLbl val="0"/>
      </c:catAx>
      <c:valAx>
        <c:axId val="2113994440"/>
        <c:scaling>
          <c:orientation val="minMax"/>
          <c:max val="1"/>
          <c:min val="0"/>
        </c:scaling>
        <c:delete val="1"/>
        <c:axPos val="b"/>
        <c:numFmt formatCode="0%" sourceLinked="0"/>
        <c:majorTickMark val="out"/>
        <c:minorTickMark val="none"/>
        <c:tickLblPos val="nextTo"/>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45862F-2CE9-4994-BAAC-80307A9C3A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5E05D4-05C1-B2CB-352C-8FD374213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43FC51-F5FC-4E5E-B776-F3E3CE6452D6}" type="datetimeFigureOut">
              <a:rPr lang="en-US" smtClean="0"/>
              <a:t>7/12/2024</a:t>
            </a:fld>
            <a:endParaRPr lang="en-US"/>
          </a:p>
        </p:txBody>
      </p:sp>
      <p:sp>
        <p:nvSpPr>
          <p:cNvPr id="4" name="Footer Placeholder 3">
            <a:extLst>
              <a:ext uri="{FF2B5EF4-FFF2-40B4-BE49-F238E27FC236}">
                <a16:creationId xmlns:a16="http://schemas.microsoft.com/office/drawing/2014/main" id="{9D463384-F72D-BD12-BBBC-EB18EDC65E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C4434-7199-6C70-012D-CF5E551AE9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B5642A-1BC6-4B7F-904C-CF0E9D2344F6}" type="slidenum">
              <a:rPr lang="en-US" smtClean="0"/>
              <a:t>‹#›</a:t>
            </a:fld>
            <a:endParaRPr lang="en-US"/>
          </a:p>
        </p:txBody>
      </p:sp>
    </p:spTree>
    <p:extLst>
      <p:ext uri="{BB962C8B-B14F-4D97-AF65-F5344CB8AC3E}">
        <p14:creationId xmlns:p14="http://schemas.microsoft.com/office/powerpoint/2010/main" val="364536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7E4FB-17C2-4480-9FC2-E26708ECD4D7}"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252C2-C8EC-4197-A622-67F207EB06EF}" type="slidenum">
              <a:rPr lang="en-US" smtClean="0"/>
              <a:t>‹#›</a:t>
            </a:fld>
            <a:endParaRPr lang="en-US"/>
          </a:p>
        </p:txBody>
      </p:sp>
    </p:spTree>
    <p:extLst>
      <p:ext uri="{BB962C8B-B14F-4D97-AF65-F5344CB8AC3E}">
        <p14:creationId xmlns:p14="http://schemas.microsoft.com/office/powerpoint/2010/main" val="405375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introduce yourself and why you are presenting today (if this is not covered in the agency welcome).</a:t>
            </a:r>
          </a:p>
        </p:txBody>
      </p:sp>
      <p:sp>
        <p:nvSpPr>
          <p:cNvPr id="4" name="Slide Number Placeholder 3"/>
          <p:cNvSpPr>
            <a:spLocks noGrp="1"/>
          </p:cNvSpPr>
          <p:nvPr>
            <p:ph type="sldNum" sz="quarter" idx="5"/>
          </p:nvPr>
        </p:nvSpPr>
        <p:spPr/>
        <p:txBody>
          <a:bodyPr/>
          <a:lstStyle/>
          <a:p>
            <a:fld id="{FAC252C2-C8EC-4197-A622-67F207EB06EF}" type="slidenum">
              <a:rPr lang="en-US" smtClean="0"/>
              <a:t>1</a:t>
            </a:fld>
            <a:endParaRPr lang="en-US"/>
          </a:p>
        </p:txBody>
      </p:sp>
    </p:spTree>
    <p:extLst>
      <p:ext uri="{BB962C8B-B14F-4D97-AF65-F5344CB8AC3E}">
        <p14:creationId xmlns:p14="http://schemas.microsoft.com/office/powerpoint/2010/main" val="14962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5</a:t>
            </a:fld>
            <a:endParaRPr lang="en-US"/>
          </a:p>
        </p:txBody>
      </p:sp>
    </p:spTree>
    <p:extLst>
      <p:ext uri="{BB962C8B-B14F-4D97-AF65-F5344CB8AC3E}">
        <p14:creationId xmlns:p14="http://schemas.microsoft.com/office/powerpoint/2010/main" val="159953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6</a:t>
            </a:fld>
            <a:endParaRPr lang="en-US"/>
          </a:p>
        </p:txBody>
      </p:sp>
    </p:spTree>
    <p:extLst>
      <p:ext uri="{BB962C8B-B14F-4D97-AF65-F5344CB8AC3E}">
        <p14:creationId xmlns:p14="http://schemas.microsoft.com/office/powerpoint/2010/main" val="1200283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E090E-0B47-222E-3FE4-9E31EE785E4D}"/>
              </a:ext>
            </a:extLst>
          </p:cNvPr>
          <p:cNvSpPr/>
          <p:nvPr userDrawn="1"/>
        </p:nvSpPr>
        <p:spPr>
          <a:xfrm>
            <a:off x="-184299" y="6156251"/>
            <a:ext cx="9060710" cy="272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a:t>
            </a:r>
            <a:br>
              <a:rPr lang="en-US"/>
            </a:br>
            <a:r>
              <a:rPr lang="en-US"/>
              <a:t>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3">
            <a:extLst>
              <a:ext uri="{FF2B5EF4-FFF2-40B4-BE49-F238E27FC236}">
                <a16:creationId xmlns:a16="http://schemas.microsoft.com/office/drawing/2014/main" id="{8AA1DC91-DE8B-4A61-50A2-39EC14E8CA4B}"/>
              </a:ext>
            </a:extLst>
          </p:cNvPr>
          <p:cNvGrpSpPr/>
          <p:nvPr/>
        </p:nvGrpSpPr>
        <p:grpSpPr>
          <a:xfrm rot="1801313" flipH="1">
            <a:off x="8414555" y="1538999"/>
            <a:ext cx="1086379" cy="6367252"/>
            <a:chOff x="0" y="0"/>
            <a:chExt cx="422348" cy="2515808"/>
          </a:xfrm>
          <a:solidFill>
            <a:schemeClr val="accent1"/>
          </a:solidFill>
        </p:grpSpPr>
        <p:sp>
          <p:nvSpPr>
            <p:cNvPr id="33" name="Freeform 4">
              <a:extLst>
                <a:ext uri="{FF2B5EF4-FFF2-40B4-BE49-F238E27FC236}">
                  <a16:creationId xmlns:a16="http://schemas.microsoft.com/office/drawing/2014/main" id="{80F3A73E-D549-8A69-19AC-865E0F66B6CF}"/>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grpFill/>
          </p:spPr>
          <p:txBody>
            <a:bodyPr/>
            <a:lstStyle/>
            <a:p>
              <a:endParaRPr lang="en-US"/>
            </a:p>
          </p:txBody>
        </p:sp>
        <p:sp>
          <p:nvSpPr>
            <p:cNvPr id="34" name="TextBox 5">
              <a:extLst>
                <a:ext uri="{FF2B5EF4-FFF2-40B4-BE49-F238E27FC236}">
                  <a16:creationId xmlns:a16="http://schemas.microsoft.com/office/drawing/2014/main" id="{DCBBD2CB-C83F-5156-E2D4-E964F3759A60}"/>
                </a:ext>
              </a:extLst>
            </p:cNvPr>
            <p:cNvSpPr txBox="1"/>
            <p:nvPr/>
          </p:nvSpPr>
          <p:spPr>
            <a:xfrm>
              <a:off x="0" y="-57150"/>
              <a:ext cx="422348" cy="2572958"/>
            </a:xfrm>
            <a:prstGeom prst="rect">
              <a:avLst/>
            </a:prstGeom>
            <a:grpFill/>
          </p:spPr>
          <p:txBody>
            <a:bodyPr lIns="50800" tIns="50800" rIns="50800" bIns="50800" rtlCol="0" anchor="ctr"/>
            <a:lstStyle/>
            <a:p>
              <a:pPr algn="ctr">
                <a:lnSpc>
                  <a:spcPts val="2659"/>
                </a:lnSpc>
              </a:pPr>
              <a:endParaRPr/>
            </a:p>
          </p:txBody>
        </p:sp>
      </p:grpSp>
      <p:grpSp>
        <p:nvGrpSpPr>
          <p:cNvPr id="13" name="Group 6">
            <a:extLst>
              <a:ext uri="{FF2B5EF4-FFF2-40B4-BE49-F238E27FC236}">
                <a16:creationId xmlns:a16="http://schemas.microsoft.com/office/drawing/2014/main" id="{374134DC-3FCD-63C4-8884-FAD3917A69A2}"/>
              </a:ext>
            </a:extLst>
          </p:cNvPr>
          <p:cNvGrpSpPr/>
          <p:nvPr/>
        </p:nvGrpSpPr>
        <p:grpSpPr>
          <a:xfrm rot="1801313" flipH="1">
            <a:off x="-225389" y="-1737362"/>
            <a:ext cx="1086379" cy="3878121"/>
            <a:chOff x="0" y="0"/>
            <a:chExt cx="422348" cy="1532310"/>
          </a:xfrm>
          <a:solidFill>
            <a:schemeClr val="accent1"/>
          </a:solidFill>
        </p:grpSpPr>
        <p:sp>
          <p:nvSpPr>
            <p:cNvPr id="31" name="Freeform 7">
              <a:extLst>
                <a:ext uri="{FF2B5EF4-FFF2-40B4-BE49-F238E27FC236}">
                  <a16:creationId xmlns:a16="http://schemas.microsoft.com/office/drawing/2014/main" id="{43DF10D1-7AF3-9CC3-929E-C747FD6853D4}"/>
                </a:ext>
              </a:extLst>
            </p:cNvPr>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grpFill/>
          </p:spPr>
          <p:txBody>
            <a:bodyPr/>
            <a:lstStyle/>
            <a:p>
              <a:endParaRPr lang="en-US"/>
            </a:p>
          </p:txBody>
        </p:sp>
        <p:sp>
          <p:nvSpPr>
            <p:cNvPr id="32" name="TextBox 8">
              <a:extLst>
                <a:ext uri="{FF2B5EF4-FFF2-40B4-BE49-F238E27FC236}">
                  <a16:creationId xmlns:a16="http://schemas.microsoft.com/office/drawing/2014/main" id="{3B216B00-A18E-7FC3-C6BA-2CC136B3EBB3}"/>
                </a:ext>
              </a:extLst>
            </p:cNvPr>
            <p:cNvSpPr txBox="1"/>
            <p:nvPr/>
          </p:nvSpPr>
          <p:spPr>
            <a:xfrm>
              <a:off x="0" y="-57150"/>
              <a:ext cx="422348" cy="1589460"/>
            </a:xfrm>
            <a:prstGeom prst="rect">
              <a:avLst/>
            </a:prstGeom>
            <a:grpFill/>
          </p:spPr>
          <p:txBody>
            <a:bodyPr lIns="50800" tIns="50800" rIns="50800" bIns="50800" rtlCol="0" anchor="ctr"/>
            <a:lstStyle/>
            <a:p>
              <a:pPr algn="ctr">
                <a:lnSpc>
                  <a:spcPts val="2659"/>
                </a:lnSpc>
              </a:pPr>
              <a:endParaRPr/>
            </a:p>
          </p:txBody>
        </p:sp>
      </p:grpSp>
      <p:grpSp>
        <p:nvGrpSpPr>
          <p:cNvPr id="14" name="Group 9">
            <a:extLst>
              <a:ext uri="{FF2B5EF4-FFF2-40B4-BE49-F238E27FC236}">
                <a16:creationId xmlns:a16="http://schemas.microsoft.com/office/drawing/2014/main" id="{40A25604-5F90-8FF9-4DE7-5B0B76E4ABB8}"/>
              </a:ext>
            </a:extLst>
          </p:cNvPr>
          <p:cNvGrpSpPr/>
          <p:nvPr/>
        </p:nvGrpSpPr>
        <p:grpSpPr>
          <a:xfrm rot="20276782" flipH="1">
            <a:off x="8976802" y="-1664488"/>
            <a:ext cx="6320249" cy="9265996"/>
            <a:chOff x="0" y="0"/>
            <a:chExt cx="640025" cy="953655"/>
          </a:xfrm>
          <a:solidFill>
            <a:schemeClr val="accent5"/>
          </a:solidFill>
        </p:grpSpPr>
        <p:sp>
          <p:nvSpPr>
            <p:cNvPr id="29" name="Freeform 10">
              <a:extLst>
                <a:ext uri="{FF2B5EF4-FFF2-40B4-BE49-F238E27FC236}">
                  <a16:creationId xmlns:a16="http://schemas.microsoft.com/office/drawing/2014/main" id="{CCC589BC-1457-D898-9FF3-D751E92C0051}"/>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grpFill/>
          </p:spPr>
          <p:txBody>
            <a:bodyPr/>
            <a:lstStyle/>
            <a:p>
              <a:endParaRPr lang="en-US"/>
            </a:p>
          </p:txBody>
        </p:sp>
        <p:sp>
          <p:nvSpPr>
            <p:cNvPr id="30" name="TextBox 11">
              <a:extLst>
                <a:ext uri="{FF2B5EF4-FFF2-40B4-BE49-F238E27FC236}">
                  <a16:creationId xmlns:a16="http://schemas.microsoft.com/office/drawing/2014/main" id="{96CBA290-0650-F0A8-27C4-F99A6F8C98AB}"/>
                </a:ext>
              </a:extLst>
            </p:cNvPr>
            <p:cNvSpPr txBox="1"/>
            <p:nvPr/>
          </p:nvSpPr>
          <p:spPr>
            <a:xfrm>
              <a:off x="101600" y="-57150"/>
              <a:ext cx="436825" cy="1010805"/>
            </a:xfrm>
            <a:prstGeom prst="rect">
              <a:avLst/>
            </a:prstGeom>
            <a:grpFill/>
          </p:spPr>
          <p:txBody>
            <a:bodyPr lIns="50800" tIns="50800" rIns="50800" bIns="50800" rtlCol="0" anchor="ctr"/>
            <a:lstStyle/>
            <a:p>
              <a:pPr algn="ctr">
                <a:lnSpc>
                  <a:spcPts val="2659"/>
                </a:lnSpc>
              </a:pPr>
              <a:endParaRPr/>
            </a:p>
          </p:txBody>
        </p:sp>
      </p:grpSp>
      <p:sp>
        <p:nvSpPr>
          <p:cNvPr id="15" name="Freeform 12">
            <a:extLst>
              <a:ext uri="{FF2B5EF4-FFF2-40B4-BE49-F238E27FC236}">
                <a16:creationId xmlns:a16="http://schemas.microsoft.com/office/drawing/2014/main" id="{A05A3B20-CFBE-E66C-6BF9-DF19E6170A40}"/>
              </a:ext>
            </a:extLst>
          </p:cNvPr>
          <p:cNvSpPr/>
          <p:nvPr/>
        </p:nvSpPr>
        <p:spPr>
          <a:xfrm rot="7234808" flipH="1">
            <a:off x="4592276" y="3232776"/>
            <a:ext cx="10818894" cy="522291"/>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cstate="email">
              <a:alphaModFix amt="52000"/>
              <a:extLst>
                <a:ext uri="{28A0092B-C50C-407E-A947-70E740481C1C}">
                  <a14:useLocalDpi xmlns:a14="http://schemas.microsoft.com/office/drawing/2010/main"/>
                </a:ext>
              </a:extLst>
            </a:blip>
            <a:stretch>
              <a:fillRect/>
            </a:stretch>
          </a:blipFill>
        </p:spPr>
        <p:txBody>
          <a:bodyPr/>
          <a:lstStyle/>
          <a:p>
            <a:endParaRPr lang="en-US"/>
          </a:p>
        </p:txBody>
      </p:sp>
      <p:grpSp>
        <p:nvGrpSpPr>
          <p:cNvPr id="16" name="Group 13">
            <a:extLst>
              <a:ext uri="{FF2B5EF4-FFF2-40B4-BE49-F238E27FC236}">
                <a16:creationId xmlns:a16="http://schemas.microsoft.com/office/drawing/2014/main" id="{7A659EE3-AA56-7166-B8A0-2D113B260D07}"/>
              </a:ext>
            </a:extLst>
          </p:cNvPr>
          <p:cNvGrpSpPr>
            <a:grpSpLocks noChangeAspect="1"/>
          </p:cNvGrpSpPr>
          <p:nvPr userDrawn="1"/>
        </p:nvGrpSpPr>
        <p:grpSpPr>
          <a:xfrm flipH="1">
            <a:off x="8123809" y="-71966"/>
            <a:ext cx="7006048" cy="7004793"/>
            <a:chOff x="0" y="0"/>
            <a:chExt cx="5765800" cy="5858929"/>
          </a:xfrm>
          <a:solidFill>
            <a:schemeClr val="accent4"/>
          </a:solidFill>
        </p:grpSpPr>
        <p:sp>
          <p:nvSpPr>
            <p:cNvPr id="28" name="Freeform 14">
              <a:extLst>
                <a:ext uri="{FF2B5EF4-FFF2-40B4-BE49-F238E27FC236}">
                  <a16:creationId xmlns:a16="http://schemas.microsoft.com/office/drawing/2014/main" id="{7C5C7607-E1E9-E4ED-D437-BEEC8A2C8BFB}"/>
                </a:ext>
              </a:extLst>
            </p:cNvPr>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grpFill/>
          </p:spPr>
          <p:txBody>
            <a:bodyPr/>
            <a:lstStyle/>
            <a:p>
              <a:endParaRPr lang="en-US"/>
            </a:p>
          </p:txBody>
        </p:sp>
      </p:grpSp>
      <p:sp>
        <p:nvSpPr>
          <p:cNvPr id="18" name="Freeform 18">
            <a:extLst>
              <a:ext uri="{FF2B5EF4-FFF2-40B4-BE49-F238E27FC236}">
                <a16:creationId xmlns:a16="http://schemas.microsoft.com/office/drawing/2014/main" id="{F9B1AABF-4CBC-2B68-8A95-30156BE4238B}"/>
              </a:ext>
            </a:extLst>
          </p:cNvPr>
          <p:cNvSpPr/>
          <p:nvPr/>
        </p:nvSpPr>
        <p:spPr>
          <a:xfrm rot="3131416" flipH="1">
            <a:off x="6849153" y="1411964"/>
            <a:ext cx="8189387" cy="395350"/>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cstate="email">
              <a:alphaModFix amt="65000"/>
              <a:extLst>
                <a:ext uri="{28A0092B-C50C-407E-A947-70E740481C1C}">
                  <a14:useLocalDpi xmlns:a14="http://schemas.microsoft.com/office/drawing/2010/main"/>
                </a:ext>
              </a:extLst>
            </a:blip>
            <a:stretch>
              <a:fillRect/>
            </a:stretch>
          </a:blipFill>
        </p:spPr>
        <p:txBody>
          <a:bodyPr/>
          <a:lstStyle/>
          <a:p>
            <a:endParaRPr lang="en-US"/>
          </a:p>
        </p:txBody>
      </p:sp>
      <p:grpSp>
        <p:nvGrpSpPr>
          <p:cNvPr id="19" name="Group 19">
            <a:extLst>
              <a:ext uri="{FF2B5EF4-FFF2-40B4-BE49-F238E27FC236}">
                <a16:creationId xmlns:a16="http://schemas.microsoft.com/office/drawing/2014/main" id="{12590D81-FD82-A558-6B26-ADDD462F1B90}"/>
              </a:ext>
            </a:extLst>
          </p:cNvPr>
          <p:cNvGrpSpPr/>
          <p:nvPr/>
        </p:nvGrpSpPr>
        <p:grpSpPr>
          <a:xfrm rot="19347413" flipH="1">
            <a:off x="12196253" y="-1897767"/>
            <a:ext cx="2090715" cy="9159420"/>
            <a:chOff x="0" y="0"/>
            <a:chExt cx="812800" cy="2066395"/>
          </a:xfrm>
          <a:solidFill>
            <a:schemeClr val="accent1"/>
          </a:solidFill>
        </p:grpSpPr>
        <p:sp>
          <p:nvSpPr>
            <p:cNvPr id="24" name="Freeform 20">
              <a:extLst>
                <a:ext uri="{FF2B5EF4-FFF2-40B4-BE49-F238E27FC236}">
                  <a16:creationId xmlns:a16="http://schemas.microsoft.com/office/drawing/2014/main" id="{9152E34C-DED9-91EF-0E14-61737CC1A74A}"/>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5" name="TextBox 21">
              <a:extLst>
                <a:ext uri="{FF2B5EF4-FFF2-40B4-BE49-F238E27FC236}">
                  <a16:creationId xmlns:a16="http://schemas.microsoft.com/office/drawing/2014/main" id="{21A7B1C3-4710-4FAD-67CC-4ED647AFB1D2}"/>
                </a:ext>
              </a:extLst>
            </p:cNvPr>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80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6308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3" name="Freeform 3">
            <a:extLst>
              <a:ext uri="{FF2B5EF4-FFF2-40B4-BE49-F238E27FC236}">
                <a16:creationId xmlns:a16="http://schemas.microsoft.com/office/drawing/2014/main" id="{0404E32B-7514-6C71-903B-2BE5B17497FE}"/>
              </a:ext>
            </a:extLst>
          </p:cNvPr>
          <p:cNvSpPr/>
          <p:nvPr userDrawn="1"/>
        </p:nvSpPr>
        <p:spPr>
          <a:xfrm>
            <a:off x="3645942" y="4183463"/>
            <a:ext cx="4748713" cy="4748713"/>
          </a:xfrm>
          <a:custGeom>
            <a:avLst/>
            <a:gdLst>
              <a:gd name="connsiteX0" fmla="*/ 0 w 7673056"/>
              <a:gd name="connsiteY0" fmla="*/ 0 h 7673056"/>
              <a:gd name="connsiteX1" fmla="*/ 7673056 w 7673056"/>
              <a:gd name="connsiteY1" fmla="*/ 0 h 7673056"/>
              <a:gd name="connsiteX2" fmla="*/ 7652535 w 7673056"/>
              <a:gd name="connsiteY2" fmla="*/ 3486795 h 7673056"/>
              <a:gd name="connsiteX3" fmla="*/ 0 w 7673056"/>
              <a:gd name="connsiteY3" fmla="*/ 7673056 h 7673056"/>
              <a:gd name="connsiteX4" fmla="*/ 0 w 7673056"/>
              <a:gd name="connsiteY4" fmla="*/ 0 h 76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3056" h="7673056">
                <a:moveTo>
                  <a:pt x="0" y="0"/>
                </a:moveTo>
                <a:lnTo>
                  <a:pt x="7673056" y="0"/>
                </a:lnTo>
                <a:lnTo>
                  <a:pt x="7652535" y="3486795"/>
                </a:lnTo>
                <a:lnTo>
                  <a:pt x="0" y="76730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en-US" sz="1200"/>
          </a:p>
        </p:txBody>
      </p:sp>
      <p:sp>
        <p:nvSpPr>
          <p:cNvPr id="4" name="Freeform 4">
            <a:extLst>
              <a:ext uri="{FF2B5EF4-FFF2-40B4-BE49-F238E27FC236}">
                <a16:creationId xmlns:a16="http://schemas.microsoft.com/office/drawing/2014/main" id="{1D8CEAD3-C5F4-9FB4-DE43-A2B07A7CA7E3}"/>
              </a:ext>
            </a:extLst>
          </p:cNvPr>
          <p:cNvSpPr/>
          <p:nvPr/>
        </p:nvSpPr>
        <p:spPr>
          <a:xfrm>
            <a:off x="5327657" y="3471094"/>
            <a:ext cx="1385284" cy="1385284"/>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8ED9CC7B-FE5A-E1F7-7A87-897DB23E3B27}"/>
              </a:ext>
            </a:extLst>
          </p:cNvPr>
          <p:cNvSpPr/>
          <p:nvPr/>
        </p:nvSpPr>
        <p:spPr>
          <a:xfrm>
            <a:off x="5723025" y="3824385"/>
            <a:ext cx="594548" cy="651398"/>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B8F9C64-3EB4-2530-F02C-7C3AEF498CEB}"/>
              </a:ext>
            </a:extLst>
          </p:cNvPr>
          <p:cNvSpPr/>
          <p:nvPr/>
        </p:nvSpPr>
        <p:spPr>
          <a:xfrm>
            <a:off x="7502851"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468EC4F-AF69-AB61-F351-29751D329186}"/>
              </a:ext>
            </a:extLst>
          </p:cNvPr>
          <p:cNvSpPr/>
          <p:nvPr/>
        </p:nvSpPr>
        <p:spPr>
          <a:xfrm>
            <a:off x="3152463"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125F4F1C-A94F-9AB1-CD66-F970770B3887}"/>
              </a:ext>
            </a:extLst>
          </p:cNvPr>
          <p:cNvSpPr/>
          <p:nvPr/>
        </p:nvSpPr>
        <p:spPr>
          <a:xfrm>
            <a:off x="3452519" y="4950285"/>
            <a:ext cx="785171" cy="749481"/>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9">
            <a:extLst>
              <a:ext uri="{FF2B5EF4-FFF2-40B4-BE49-F238E27FC236}">
                <a16:creationId xmlns:a16="http://schemas.microsoft.com/office/drawing/2014/main" id="{16046215-0071-2FB1-30B5-540D980C611D}"/>
              </a:ext>
            </a:extLst>
          </p:cNvPr>
          <p:cNvSpPr/>
          <p:nvPr/>
        </p:nvSpPr>
        <p:spPr>
          <a:xfrm>
            <a:off x="7853621" y="4978108"/>
            <a:ext cx="683743" cy="693835"/>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grpSp>
        <p:nvGrpSpPr>
          <p:cNvPr id="13" name="Group 10">
            <a:extLst>
              <a:ext uri="{FF2B5EF4-FFF2-40B4-BE49-F238E27FC236}">
                <a16:creationId xmlns:a16="http://schemas.microsoft.com/office/drawing/2014/main" id="{C62BA18E-690E-1348-3765-AFF15C7A2080}"/>
              </a:ext>
            </a:extLst>
          </p:cNvPr>
          <p:cNvGrpSpPr/>
          <p:nvPr/>
        </p:nvGrpSpPr>
        <p:grpSpPr>
          <a:xfrm>
            <a:off x="1459405" y="1517417"/>
            <a:ext cx="2149997" cy="400861"/>
            <a:chOff x="0" y="0"/>
            <a:chExt cx="914964" cy="170593"/>
          </a:xfrm>
        </p:grpSpPr>
        <p:sp>
          <p:nvSpPr>
            <p:cNvPr id="23" name="Freeform 11">
              <a:extLst>
                <a:ext uri="{FF2B5EF4-FFF2-40B4-BE49-F238E27FC236}">
                  <a16:creationId xmlns:a16="http://schemas.microsoft.com/office/drawing/2014/main" id="{0042DB5B-0610-EF66-C737-5476258D993E}"/>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4" name="TextBox 12">
              <a:extLst>
                <a:ext uri="{FF2B5EF4-FFF2-40B4-BE49-F238E27FC236}">
                  <a16:creationId xmlns:a16="http://schemas.microsoft.com/office/drawing/2014/main" id="{AFD8D551-2390-BE5F-9DC0-05FCEC1B6E41}"/>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1</a:t>
              </a:r>
            </a:p>
          </p:txBody>
        </p:sp>
      </p:grpSp>
      <p:sp>
        <p:nvSpPr>
          <p:cNvPr id="14" name="TextBox 14">
            <a:extLst>
              <a:ext uri="{FF2B5EF4-FFF2-40B4-BE49-F238E27FC236}">
                <a16:creationId xmlns:a16="http://schemas.microsoft.com/office/drawing/2014/main" id="{7EEA451E-A36A-1729-7134-E99F9514B6F9}"/>
              </a:ext>
            </a:extLst>
          </p:cNvPr>
          <p:cNvSpPr txBox="1"/>
          <p:nvPr/>
        </p:nvSpPr>
        <p:spPr>
          <a:xfrm>
            <a:off x="1494402"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5" name="Group 15">
            <a:extLst>
              <a:ext uri="{FF2B5EF4-FFF2-40B4-BE49-F238E27FC236}">
                <a16:creationId xmlns:a16="http://schemas.microsoft.com/office/drawing/2014/main" id="{C4EAA72B-C803-0F5B-A8B6-348B85BE6081}"/>
              </a:ext>
            </a:extLst>
          </p:cNvPr>
          <p:cNvGrpSpPr/>
          <p:nvPr/>
        </p:nvGrpSpPr>
        <p:grpSpPr>
          <a:xfrm>
            <a:off x="4828831" y="1517417"/>
            <a:ext cx="2149997" cy="400861"/>
            <a:chOff x="0" y="0"/>
            <a:chExt cx="914964" cy="170593"/>
          </a:xfrm>
        </p:grpSpPr>
        <p:sp>
          <p:nvSpPr>
            <p:cNvPr id="21" name="Freeform 16">
              <a:extLst>
                <a:ext uri="{FF2B5EF4-FFF2-40B4-BE49-F238E27FC236}">
                  <a16:creationId xmlns:a16="http://schemas.microsoft.com/office/drawing/2014/main" id="{6D229C19-D667-29EA-4714-4E59929FE1EA}"/>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2" name="TextBox 17">
              <a:extLst>
                <a:ext uri="{FF2B5EF4-FFF2-40B4-BE49-F238E27FC236}">
                  <a16:creationId xmlns:a16="http://schemas.microsoft.com/office/drawing/2014/main" id="{C8E16D52-0E5A-BFD6-5EDB-B31516546AFE}"/>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2</a:t>
              </a:r>
            </a:p>
          </p:txBody>
        </p:sp>
      </p:grpSp>
      <p:sp>
        <p:nvSpPr>
          <p:cNvPr id="16" name="TextBox 18">
            <a:extLst>
              <a:ext uri="{FF2B5EF4-FFF2-40B4-BE49-F238E27FC236}">
                <a16:creationId xmlns:a16="http://schemas.microsoft.com/office/drawing/2014/main" id="{540AC094-9175-32D9-DCF9-9A8324A34AD1}"/>
              </a:ext>
            </a:extLst>
          </p:cNvPr>
          <p:cNvSpPr txBox="1"/>
          <p:nvPr/>
        </p:nvSpPr>
        <p:spPr>
          <a:xfrm>
            <a:off x="4160482" y="2035016"/>
            <a:ext cx="3871035" cy="1231106"/>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7" name="Group 19">
            <a:extLst>
              <a:ext uri="{FF2B5EF4-FFF2-40B4-BE49-F238E27FC236}">
                <a16:creationId xmlns:a16="http://schemas.microsoft.com/office/drawing/2014/main" id="{A3BE26DF-4A4B-1B5D-CBE4-A6B0FE245FA5}"/>
              </a:ext>
            </a:extLst>
          </p:cNvPr>
          <p:cNvGrpSpPr/>
          <p:nvPr/>
        </p:nvGrpSpPr>
        <p:grpSpPr>
          <a:xfrm>
            <a:off x="8582598" y="1517417"/>
            <a:ext cx="2149997" cy="400861"/>
            <a:chOff x="0" y="0"/>
            <a:chExt cx="914964" cy="170593"/>
          </a:xfrm>
        </p:grpSpPr>
        <p:sp>
          <p:nvSpPr>
            <p:cNvPr id="19" name="Freeform 20">
              <a:extLst>
                <a:ext uri="{FF2B5EF4-FFF2-40B4-BE49-F238E27FC236}">
                  <a16:creationId xmlns:a16="http://schemas.microsoft.com/office/drawing/2014/main" id="{95065806-B0CE-7597-ADF2-8E2598FB15BF}"/>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0" name="TextBox 21">
              <a:extLst>
                <a:ext uri="{FF2B5EF4-FFF2-40B4-BE49-F238E27FC236}">
                  <a16:creationId xmlns:a16="http://schemas.microsoft.com/office/drawing/2014/main" id="{D7A767EF-C2DC-F562-76AC-6D9F4A7705AF}"/>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3</a:t>
              </a:r>
            </a:p>
          </p:txBody>
        </p:sp>
      </p:grpSp>
      <p:sp>
        <p:nvSpPr>
          <p:cNvPr id="18" name="TextBox 22">
            <a:extLst>
              <a:ext uri="{FF2B5EF4-FFF2-40B4-BE49-F238E27FC236}">
                <a16:creationId xmlns:a16="http://schemas.microsoft.com/office/drawing/2014/main" id="{465543AD-EFE0-B720-D56F-8F7E423B4A78}"/>
              </a:ext>
            </a:extLst>
          </p:cNvPr>
          <p:cNvSpPr txBox="1"/>
          <p:nvPr/>
        </p:nvSpPr>
        <p:spPr>
          <a:xfrm>
            <a:off x="8617595"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amet, consectetur adipiscing elit. Duis vulputate nulla at ante rhoncus, vel efficitur felis condimentum. Proin odio odio.</a:t>
            </a:r>
          </a:p>
        </p:txBody>
      </p:sp>
      <p:sp>
        <p:nvSpPr>
          <p:cNvPr id="28" name="Rectangle 27">
            <a:extLst>
              <a:ext uri="{FF2B5EF4-FFF2-40B4-BE49-F238E27FC236}">
                <a16:creationId xmlns:a16="http://schemas.microsoft.com/office/drawing/2014/main" id="{EFE79163-F542-9ECA-23B4-97855D196CEB}"/>
              </a:ext>
            </a:extLst>
          </p:cNvPr>
          <p:cNvSpPr/>
          <p:nvPr userDrawn="1"/>
        </p:nvSpPr>
        <p:spPr>
          <a:xfrm>
            <a:off x="3452519" y="6376898"/>
            <a:ext cx="862484" cy="491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39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2" name="Group 1">
            <a:extLst>
              <a:ext uri="{FF2B5EF4-FFF2-40B4-BE49-F238E27FC236}">
                <a16:creationId xmlns:a16="http://schemas.microsoft.com/office/drawing/2014/main" id="{8C79015F-6B7F-8226-882B-3BA810D24666}"/>
              </a:ext>
            </a:extLst>
          </p:cNvPr>
          <p:cNvGrpSpPr/>
          <p:nvPr userDrawn="1"/>
        </p:nvGrpSpPr>
        <p:grpSpPr>
          <a:xfrm>
            <a:off x="1496624" y="1845901"/>
            <a:ext cx="9198751" cy="3715383"/>
            <a:chOff x="2274468" y="3653528"/>
            <a:chExt cx="13739064" cy="5549218"/>
          </a:xfrm>
        </p:grpSpPr>
        <p:sp>
          <p:nvSpPr>
            <p:cNvPr id="3" name="Freeform 4">
              <a:extLst>
                <a:ext uri="{FF2B5EF4-FFF2-40B4-BE49-F238E27FC236}">
                  <a16:creationId xmlns:a16="http://schemas.microsoft.com/office/drawing/2014/main" id="{D93EE4E8-7F5E-44AD-14C4-03672075F5A1}"/>
                </a:ext>
              </a:extLst>
            </p:cNvPr>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4" name="Group 5">
              <a:extLst>
                <a:ext uri="{FF2B5EF4-FFF2-40B4-BE49-F238E27FC236}">
                  <a16:creationId xmlns:a16="http://schemas.microsoft.com/office/drawing/2014/main" id="{025967F2-76B6-8D12-E426-CB8469933B3C}"/>
                </a:ext>
              </a:extLst>
            </p:cNvPr>
            <p:cNvGrpSpPr/>
            <p:nvPr/>
          </p:nvGrpSpPr>
          <p:grpSpPr>
            <a:xfrm>
              <a:off x="11900353" y="4678112"/>
              <a:ext cx="4113179" cy="4087473"/>
              <a:chOff x="0" y="0"/>
              <a:chExt cx="1279723" cy="1271725"/>
            </a:xfrm>
          </p:grpSpPr>
          <p:sp>
            <p:nvSpPr>
              <p:cNvPr id="34" name="Freeform 6">
                <a:extLst>
                  <a:ext uri="{FF2B5EF4-FFF2-40B4-BE49-F238E27FC236}">
                    <a16:creationId xmlns:a16="http://schemas.microsoft.com/office/drawing/2014/main" id="{AC7FAFFD-EFE4-9EA6-94D1-8904747814EC}"/>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5" name="TextBox 7">
                <a:extLst>
                  <a:ext uri="{FF2B5EF4-FFF2-40B4-BE49-F238E27FC236}">
                    <a16:creationId xmlns:a16="http://schemas.microsoft.com/office/drawing/2014/main" id="{A023BE7E-D56F-AAC7-7CEA-B85E2C6A2BFA}"/>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5" name="Freeform 8">
              <a:extLst>
                <a:ext uri="{FF2B5EF4-FFF2-40B4-BE49-F238E27FC236}">
                  <a16:creationId xmlns:a16="http://schemas.microsoft.com/office/drawing/2014/main" id="{581ADB6E-074B-68B2-A08E-2D394B9CAE74}"/>
                </a:ext>
              </a:extLst>
            </p:cNvPr>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6" name="Group 9">
              <a:extLst>
                <a:ext uri="{FF2B5EF4-FFF2-40B4-BE49-F238E27FC236}">
                  <a16:creationId xmlns:a16="http://schemas.microsoft.com/office/drawing/2014/main" id="{4C54C53C-B717-7A4A-76CF-53D07D2D0B22}"/>
                </a:ext>
              </a:extLst>
            </p:cNvPr>
            <p:cNvGrpSpPr/>
            <p:nvPr/>
          </p:nvGrpSpPr>
          <p:grpSpPr>
            <a:xfrm>
              <a:off x="7095033" y="4678112"/>
              <a:ext cx="4113179" cy="4087473"/>
              <a:chOff x="0" y="0"/>
              <a:chExt cx="1279723" cy="1271725"/>
            </a:xfrm>
          </p:grpSpPr>
          <p:sp>
            <p:nvSpPr>
              <p:cNvPr id="32" name="Freeform 10">
                <a:extLst>
                  <a:ext uri="{FF2B5EF4-FFF2-40B4-BE49-F238E27FC236}">
                    <a16:creationId xmlns:a16="http://schemas.microsoft.com/office/drawing/2014/main" id="{BB1D6FF1-B695-0D87-D4BF-27A3FC906A77}"/>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3" name="TextBox 11">
                <a:extLst>
                  <a:ext uri="{FF2B5EF4-FFF2-40B4-BE49-F238E27FC236}">
                    <a16:creationId xmlns:a16="http://schemas.microsoft.com/office/drawing/2014/main" id="{ACB0EFCC-9E1A-0695-0372-D4BDB72158EC}"/>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7" name="Freeform 12">
              <a:extLst>
                <a:ext uri="{FF2B5EF4-FFF2-40B4-BE49-F238E27FC236}">
                  <a16:creationId xmlns:a16="http://schemas.microsoft.com/office/drawing/2014/main" id="{2BD15EAC-39B8-7D1E-5840-9764B14592B1}"/>
                </a:ext>
              </a:extLst>
            </p:cNvPr>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11" name="Group 13">
              <a:extLst>
                <a:ext uri="{FF2B5EF4-FFF2-40B4-BE49-F238E27FC236}">
                  <a16:creationId xmlns:a16="http://schemas.microsoft.com/office/drawing/2014/main" id="{C9BC93CC-4722-31F4-2ACF-7354D153FFDE}"/>
                </a:ext>
              </a:extLst>
            </p:cNvPr>
            <p:cNvGrpSpPr/>
            <p:nvPr/>
          </p:nvGrpSpPr>
          <p:grpSpPr>
            <a:xfrm>
              <a:off x="2289311" y="4678112"/>
              <a:ext cx="4113179" cy="4087473"/>
              <a:chOff x="0" y="0"/>
              <a:chExt cx="1279723" cy="1271725"/>
            </a:xfrm>
          </p:grpSpPr>
          <p:sp>
            <p:nvSpPr>
              <p:cNvPr id="30" name="Freeform 14">
                <a:extLst>
                  <a:ext uri="{FF2B5EF4-FFF2-40B4-BE49-F238E27FC236}">
                    <a16:creationId xmlns:a16="http://schemas.microsoft.com/office/drawing/2014/main" id="{58A2C5B9-D689-58DA-CEFE-16D4215565FB}"/>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1" name="TextBox 15">
                <a:extLst>
                  <a:ext uri="{FF2B5EF4-FFF2-40B4-BE49-F238E27FC236}">
                    <a16:creationId xmlns:a16="http://schemas.microsoft.com/office/drawing/2014/main" id="{B1D35FD2-99A3-6908-CCEA-EFAA2C2AFAF2}"/>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2" name="Group 16">
              <a:extLst>
                <a:ext uri="{FF2B5EF4-FFF2-40B4-BE49-F238E27FC236}">
                  <a16:creationId xmlns:a16="http://schemas.microsoft.com/office/drawing/2014/main" id="{06728D18-8C2D-A58C-8DCE-BFD1F4E67B04}"/>
                </a:ext>
              </a:extLst>
            </p:cNvPr>
            <p:cNvGrpSpPr/>
            <p:nvPr/>
          </p:nvGrpSpPr>
          <p:grpSpPr>
            <a:xfrm>
              <a:off x="3321316" y="3653528"/>
              <a:ext cx="2049168" cy="2049168"/>
              <a:chOff x="0" y="0"/>
              <a:chExt cx="812800" cy="812800"/>
            </a:xfrm>
          </p:grpSpPr>
          <p:sp>
            <p:nvSpPr>
              <p:cNvPr id="28" name="Freeform 17">
                <a:extLst>
                  <a:ext uri="{FF2B5EF4-FFF2-40B4-BE49-F238E27FC236}">
                    <a16:creationId xmlns:a16="http://schemas.microsoft.com/office/drawing/2014/main" id="{591A3D47-69FB-6D65-7D0A-6641DAEEFF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9" name="TextBox 18">
                <a:extLst>
                  <a:ext uri="{FF2B5EF4-FFF2-40B4-BE49-F238E27FC236}">
                    <a16:creationId xmlns:a16="http://schemas.microsoft.com/office/drawing/2014/main" id="{08EC96DE-A79A-182A-3745-C055986BBA57}"/>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3" name="Group 19">
              <a:extLst>
                <a:ext uri="{FF2B5EF4-FFF2-40B4-BE49-F238E27FC236}">
                  <a16:creationId xmlns:a16="http://schemas.microsoft.com/office/drawing/2014/main" id="{75D1A7E9-FF7C-A02B-DD0D-930973C44E0B}"/>
                </a:ext>
              </a:extLst>
            </p:cNvPr>
            <p:cNvGrpSpPr/>
            <p:nvPr/>
          </p:nvGrpSpPr>
          <p:grpSpPr>
            <a:xfrm>
              <a:off x="8119617" y="3653528"/>
              <a:ext cx="2049168" cy="2049168"/>
              <a:chOff x="0" y="0"/>
              <a:chExt cx="812800" cy="812800"/>
            </a:xfrm>
          </p:grpSpPr>
          <p:sp>
            <p:nvSpPr>
              <p:cNvPr id="26" name="Freeform 20">
                <a:extLst>
                  <a:ext uri="{FF2B5EF4-FFF2-40B4-BE49-F238E27FC236}">
                    <a16:creationId xmlns:a16="http://schemas.microsoft.com/office/drawing/2014/main" id="{AD5344D4-3861-784D-D2C3-0778EF401E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7" name="TextBox 21">
                <a:extLst>
                  <a:ext uri="{FF2B5EF4-FFF2-40B4-BE49-F238E27FC236}">
                    <a16:creationId xmlns:a16="http://schemas.microsoft.com/office/drawing/2014/main" id="{4AC77786-D885-4D7A-AE36-4105581E7A56}"/>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4" name="Group 22">
              <a:extLst>
                <a:ext uri="{FF2B5EF4-FFF2-40B4-BE49-F238E27FC236}">
                  <a16:creationId xmlns:a16="http://schemas.microsoft.com/office/drawing/2014/main" id="{2290B3EE-78C9-57B0-63A5-82EEA58F97D4}"/>
                </a:ext>
              </a:extLst>
            </p:cNvPr>
            <p:cNvGrpSpPr/>
            <p:nvPr/>
          </p:nvGrpSpPr>
          <p:grpSpPr>
            <a:xfrm>
              <a:off x="12933709" y="3653528"/>
              <a:ext cx="2049168" cy="2049168"/>
              <a:chOff x="0" y="0"/>
              <a:chExt cx="812800" cy="812800"/>
            </a:xfrm>
          </p:grpSpPr>
          <p:sp>
            <p:nvSpPr>
              <p:cNvPr id="24" name="Freeform 23">
                <a:extLst>
                  <a:ext uri="{FF2B5EF4-FFF2-40B4-BE49-F238E27FC236}">
                    <a16:creationId xmlns:a16="http://schemas.microsoft.com/office/drawing/2014/main" id="{2788AB10-79CF-C83B-69EB-78D4AD6F39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5" name="TextBox 24">
                <a:extLst>
                  <a:ext uri="{FF2B5EF4-FFF2-40B4-BE49-F238E27FC236}">
                    <a16:creationId xmlns:a16="http://schemas.microsoft.com/office/drawing/2014/main" id="{052D86BB-C42F-2DB7-40EF-577E5836B434}"/>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15" name="Freeform 25">
              <a:extLst>
                <a:ext uri="{FF2B5EF4-FFF2-40B4-BE49-F238E27FC236}">
                  <a16:creationId xmlns:a16="http://schemas.microsoft.com/office/drawing/2014/main" id="{63995A96-1BDF-DA68-5314-FAE7304455D0}"/>
                </a:ext>
              </a:extLst>
            </p:cNvPr>
            <p:cNvSpPr/>
            <p:nvPr/>
          </p:nvSpPr>
          <p:spPr>
            <a:xfrm>
              <a:off x="3732628" y="4016965"/>
              <a:ext cx="1211702" cy="1322294"/>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nSpc>
                  <a:spcPct val="100000"/>
                </a:lnSpc>
              </a:pPr>
              <a:endParaRPr lang="en-US" sz="1200">
                <a:latin typeface="+mn-lt"/>
              </a:endParaRPr>
            </a:p>
          </p:txBody>
        </p:sp>
        <p:sp>
          <p:nvSpPr>
            <p:cNvPr id="16" name="Freeform 26">
              <a:extLst>
                <a:ext uri="{FF2B5EF4-FFF2-40B4-BE49-F238E27FC236}">
                  <a16:creationId xmlns:a16="http://schemas.microsoft.com/office/drawing/2014/main" id="{D89712EF-539E-DB63-3300-40FE0B95FB1B}"/>
                </a:ext>
              </a:extLst>
            </p:cNvPr>
            <p:cNvSpPr/>
            <p:nvPr/>
          </p:nvSpPr>
          <p:spPr>
            <a:xfrm>
              <a:off x="8563658" y="4016965"/>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nSpc>
                  <a:spcPct val="100000"/>
                </a:lnSpc>
              </a:pPr>
              <a:endParaRPr lang="en-US" sz="1200">
                <a:latin typeface="+mn-lt"/>
              </a:endParaRPr>
            </a:p>
          </p:txBody>
        </p:sp>
        <p:sp>
          <p:nvSpPr>
            <p:cNvPr id="17" name="Freeform 27">
              <a:extLst>
                <a:ext uri="{FF2B5EF4-FFF2-40B4-BE49-F238E27FC236}">
                  <a16:creationId xmlns:a16="http://schemas.microsoft.com/office/drawing/2014/main" id="{3CD6B5EB-5F89-BEA9-77A8-81B2D97C8CDB}"/>
                </a:ext>
              </a:extLst>
            </p:cNvPr>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00000"/>
                </a:lnSpc>
              </a:pPr>
              <a:endParaRPr lang="en-US" sz="1200">
                <a:latin typeface="+mn-lt"/>
              </a:endParaRPr>
            </a:p>
          </p:txBody>
        </p:sp>
        <p:sp>
          <p:nvSpPr>
            <p:cNvPr id="18" name="TextBox 29">
              <a:extLst>
                <a:ext uri="{FF2B5EF4-FFF2-40B4-BE49-F238E27FC236}">
                  <a16:creationId xmlns:a16="http://schemas.microsoft.com/office/drawing/2014/main" id="{59C60318-848F-A5B8-1DEE-A8586E84F489}"/>
                </a:ext>
              </a:extLst>
            </p:cNvPr>
            <p:cNvSpPr txBox="1"/>
            <p:nvPr/>
          </p:nvSpPr>
          <p:spPr>
            <a:xfrm>
              <a:off x="257458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t>
              </a:r>
              <a:r>
                <a:rPr lang="en-US" sz="1200" spc="168" err="1">
                  <a:solidFill>
                    <a:srgbClr val="FFFBFB"/>
                  </a:solidFill>
                  <a:latin typeface="+mn-lt"/>
                </a:rPr>
                <a:t>amet</a:t>
              </a:r>
              <a:r>
                <a:rPr lang="en-US" sz="1200" spc="168">
                  <a:solidFill>
                    <a:srgbClr val="FFFBFB"/>
                  </a:solidFill>
                  <a:latin typeface="+mn-lt"/>
                </a:rPr>
                <a:t>, </a:t>
              </a:r>
              <a:r>
                <a:rPr lang="en-US" sz="1200" spc="168" err="1">
                  <a:solidFill>
                    <a:srgbClr val="FFFBFB"/>
                  </a:solidFill>
                  <a:latin typeface="+mn-lt"/>
                </a:rPr>
                <a:t>consectetur</a:t>
              </a:r>
              <a:r>
                <a:rPr lang="en-US" sz="1200" spc="168">
                  <a:solidFill>
                    <a:srgbClr val="FFFBFB"/>
                  </a:solidFill>
                  <a:latin typeface="+mn-lt"/>
                </a:rPr>
                <a:t> </a:t>
              </a:r>
              <a:r>
                <a:rPr lang="en-US" sz="1200" spc="168" err="1">
                  <a:solidFill>
                    <a:srgbClr val="FFFBFB"/>
                  </a:solidFill>
                  <a:latin typeface="+mn-lt"/>
                </a:rPr>
                <a:t>adipiscing</a:t>
              </a:r>
              <a:r>
                <a:rPr lang="en-US" sz="1200" spc="168">
                  <a:solidFill>
                    <a:srgbClr val="FFFBFB"/>
                  </a:solidFill>
                  <a:latin typeface="+mn-lt"/>
                </a:rPr>
                <a:t> </a:t>
              </a:r>
              <a:r>
                <a:rPr lang="en-US" sz="1200" spc="168" err="1">
                  <a:solidFill>
                    <a:srgbClr val="FFFBFB"/>
                  </a:solidFill>
                  <a:latin typeface="+mn-lt"/>
                </a:rPr>
                <a:t>elit</a:t>
              </a:r>
              <a:r>
                <a:rPr lang="en-US" sz="1200" spc="168">
                  <a:solidFill>
                    <a:srgbClr val="FFFBFB"/>
                  </a:solidFill>
                  <a:latin typeface="+mn-lt"/>
                </a:rPr>
                <a:t>. Duis </a:t>
              </a:r>
              <a:r>
                <a:rPr lang="en-US" sz="1200" spc="168" err="1">
                  <a:solidFill>
                    <a:srgbClr val="FFFBFB"/>
                  </a:solidFill>
                  <a:latin typeface="+mn-lt"/>
                </a:rPr>
                <a:t>vulputate</a:t>
              </a:r>
              <a:r>
                <a:rPr lang="en-US" sz="1200" spc="168">
                  <a:solidFill>
                    <a:srgbClr val="FFFBFB"/>
                  </a:solidFill>
                  <a:latin typeface="+mn-lt"/>
                </a:rPr>
                <a:t> </a:t>
              </a:r>
              <a:r>
                <a:rPr lang="en-US" sz="1200" spc="168" err="1">
                  <a:solidFill>
                    <a:srgbClr val="FFFBFB"/>
                  </a:solidFill>
                  <a:latin typeface="+mn-lt"/>
                </a:rPr>
                <a:t>nulla</a:t>
              </a:r>
              <a:r>
                <a:rPr lang="en-US" sz="1200" spc="168">
                  <a:solidFill>
                    <a:srgbClr val="FFFBFB"/>
                  </a:solidFill>
                  <a:latin typeface="+mn-lt"/>
                </a:rPr>
                <a:t> at ante </a:t>
              </a:r>
              <a:r>
                <a:rPr lang="en-US" sz="1200" spc="168" err="1">
                  <a:solidFill>
                    <a:srgbClr val="FFFBFB"/>
                  </a:solidFill>
                  <a:latin typeface="+mn-lt"/>
                </a:rPr>
                <a:t>rhoncus</a:t>
              </a:r>
              <a:r>
                <a:rPr lang="en-US" sz="1200" spc="168">
                  <a:solidFill>
                    <a:srgbClr val="FFFBFB"/>
                  </a:solidFill>
                  <a:latin typeface="+mn-lt"/>
                </a:rPr>
                <a:t>, vel </a:t>
              </a:r>
              <a:r>
                <a:rPr lang="en-US" sz="1200" spc="168" err="1">
                  <a:solidFill>
                    <a:srgbClr val="FFFBFB"/>
                  </a:solidFill>
                  <a:latin typeface="+mn-lt"/>
                </a:rPr>
                <a:t>efficitur</a:t>
              </a:r>
              <a:r>
                <a:rPr lang="en-US" sz="1200" spc="168">
                  <a:solidFill>
                    <a:srgbClr val="FFFBFB"/>
                  </a:solidFill>
                  <a:latin typeface="+mn-lt"/>
                </a:rPr>
                <a:t> </a:t>
              </a:r>
              <a:r>
                <a:rPr lang="en-US" sz="1200" spc="168" err="1">
                  <a:solidFill>
                    <a:srgbClr val="FFFBFB"/>
                  </a:solidFill>
                  <a:latin typeface="+mn-lt"/>
                </a:rPr>
                <a:t>felis</a:t>
              </a:r>
              <a:r>
                <a:rPr lang="en-US" sz="1200" spc="168">
                  <a:solidFill>
                    <a:srgbClr val="FFFBFB"/>
                  </a:solidFill>
                  <a:latin typeface="+mn-lt"/>
                </a:rPr>
                <a:t> </a:t>
              </a:r>
              <a:r>
                <a:rPr lang="en-US" sz="1200" spc="168" err="1">
                  <a:solidFill>
                    <a:srgbClr val="FFFBFB"/>
                  </a:solidFill>
                  <a:latin typeface="+mn-lt"/>
                </a:rPr>
                <a:t>condimentum</a:t>
              </a:r>
              <a:r>
                <a:rPr lang="en-US" sz="1200" spc="168">
                  <a:solidFill>
                    <a:srgbClr val="FFFBFB"/>
                  </a:solidFill>
                  <a:latin typeface="+mn-lt"/>
                </a:rPr>
                <a:t>. Proin </a:t>
              </a:r>
              <a:r>
                <a:rPr lang="en-US" sz="1200" spc="168" err="1">
                  <a:solidFill>
                    <a:srgbClr val="FFFBFB"/>
                  </a:solidFill>
                  <a:latin typeface="+mn-lt"/>
                </a:rPr>
                <a:t>odio</a:t>
              </a:r>
              <a:r>
                <a:rPr lang="en-US" sz="1200" spc="168">
                  <a:solidFill>
                    <a:srgbClr val="FFFBFB"/>
                  </a:solidFill>
                  <a:latin typeface="+mn-lt"/>
                </a:rPr>
                <a:t> </a:t>
              </a:r>
              <a:r>
                <a:rPr lang="en-US" sz="1200" spc="168" err="1">
                  <a:solidFill>
                    <a:srgbClr val="FFFBFB"/>
                  </a:solidFill>
                  <a:latin typeface="+mn-lt"/>
                </a:rPr>
                <a:t>odio</a:t>
              </a:r>
              <a:r>
                <a:rPr lang="en-US" sz="1200" spc="168">
                  <a:solidFill>
                    <a:srgbClr val="FFFBFB"/>
                  </a:solidFill>
                  <a:latin typeface="+mn-lt"/>
                </a:rPr>
                <a:t>.</a:t>
              </a:r>
            </a:p>
          </p:txBody>
        </p:sp>
        <p:sp>
          <p:nvSpPr>
            <p:cNvPr id="19" name="TextBox 30">
              <a:extLst>
                <a:ext uri="{FF2B5EF4-FFF2-40B4-BE49-F238E27FC236}">
                  <a16:creationId xmlns:a16="http://schemas.microsoft.com/office/drawing/2014/main" id="{A44BC420-2409-414F-E2A0-FCAEA9273CCB}"/>
                </a:ext>
              </a:extLst>
            </p:cNvPr>
            <p:cNvSpPr txBox="1"/>
            <p:nvPr/>
          </p:nvSpPr>
          <p:spPr>
            <a:xfrm>
              <a:off x="7372687" y="6388869"/>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0" name="TextBox 31">
              <a:extLst>
                <a:ext uri="{FF2B5EF4-FFF2-40B4-BE49-F238E27FC236}">
                  <a16:creationId xmlns:a16="http://schemas.microsoft.com/office/drawing/2014/main" id="{C5FA8094-73A7-6BBC-77E7-2FA4EFB03548}"/>
                </a:ext>
              </a:extLst>
            </p:cNvPr>
            <p:cNvSpPr txBox="1"/>
            <p:nvPr/>
          </p:nvSpPr>
          <p:spPr>
            <a:xfrm>
              <a:off x="1217820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1" name="TextBox 32">
              <a:extLst>
                <a:ext uri="{FF2B5EF4-FFF2-40B4-BE49-F238E27FC236}">
                  <a16:creationId xmlns:a16="http://schemas.microsoft.com/office/drawing/2014/main" id="{78A63D69-94C8-E5CB-A249-C4DE17B898EE}"/>
                </a:ext>
              </a:extLst>
            </p:cNvPr>
            <p:cNvSpPr txBox="1"/>
            <p:nvPr/>
          </p:nvSpPr>
          <p:spPr>
            <a:xfrm>
              <a:off x="2858455"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2" name="TextBox 33">
              <a:extLst>
                <a:ext uri="{FF2B5EF4-FFF2-40B4-BE49-F238E27FC236}">
                  <a16:creationId xmlns:a16="http://schemas.microsoft.com/office/drawing/2014/main" id="{63102093-D703-98F4-4FDE-8B508A33198B}"/>
                </a:ext>
              </a:extLst>
            </p:cNvPr>
            <p:cNvSpPr txBox="1"/>
            <p:nvPr/>
          </p:nvSpPr>
          <p:spPr>
            <a:xfrm>
              <a:off x="7665320"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3" name="TextBox 34">
              <a:extLst>
                <a:ext uri="{FF2B5EF4-FFF2-40B4-BE49-F238E27FC236}">
                  <a16:creationId xmlns:a16="http://schemas.microsoft.com/office/drawing/2014/main" id="{0AA0C23B-B86D-FF69-E20B-4FF57892747D}"/>
                </a:ext>
              </a:extLst>
            </p:cNvPr>
            <p:cNvSpPr txBox="1"/>
            <p:nvPr/>
          </p:nvSpPr>
          <p:spPr>
            <a:xfrm>
              <a:off x="12475037"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grpSp>
    </p:spTree>
    <p:extLst>
      <p:ext uri="{BB962C8B-B14F-4D97-AF65-F5344CB8AC3E}">
        <p14:creationId xmlns:p14="http://schemas.microsoft.com/office/powerpoint/2010/main" val="414612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34" name="Group 33">
            <a:extLst>
              <a:ext uri="{FF2B5EF4-FFF2-40B4-BE49-F238E27FC236}">
                <a16:creationId xmlns:a16="http://schemas.microsoft.com/office/drawing/2014/main" id="{95A67E89-FE63-2A3A-2486-41BE7A2FED32}"/>
              </a:ext>
            </a:extLst>
          </p:cNvPr>
          <p:cNvGrpSpPr/>
          <p:nvPr userDrawn="1"/>
        </p:nvGrpSpPr>
        <p:grpSpPr>
          <a:xfrm>
            <a:off x="1600200" y="1730791"/>
            <a:ext cx="8991601" cy="4062599"/>
            <a:chOff x="1589541" y="1920649"/>
            <a:chExt cx="15108918" cy="7257232"/>
          </a:xfrm>
        </p:grpSpPr>
        <p:sp>
          <p:nvSpPr>
            <p:cNvPr id="2" name="Freeform 3">
              <a:extLst>
                <a:ext uri="{FF2B5EF4-FFF2-40B4-BE49-F238E27FC236}">
                  <a16:creationId xmlns:a16="http://schemas.microsoft.com/office/drawing/2014/main" id="{2DEAA92C-23FD-5418-DC9C-C848DAD74F42}"/>
                </a:ext>
              </a:extLst>
            </p:cNvPr>
            <p:cNvSpPr/>
            <p:nvPr userDrawn="1"/>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sp>
          <p:nvSpPr>
            <p:cNvPr id="3" name="AutoShape 5">
              <a:extLst>
                <a:ext uri="{FF2B5EF4-FFF2-40B4-BE49-F238E27FC236}">
                  <a16:creationId xmlns:a16="http://schemas.microsoft.com/office/drawing/2014/main" id="{5CB4354F-DBBF-18F3-4816-D80B00CFC7BB}"/>
                </a:ext>
              </a:extLst>
            </p:cNvPr>
            <p:cNvSpPr/>
            <p:nvPr userDrawn="1"/>
          </p:nvSpPr>
          <p:spPr>
            <a:xfrm>
              <a:off x="1589541" y="5472067"/>
              <a:ext cx="15108918" cy="0"/>
            </a:xfrm>
            <a:prstGeom prst="line">
              <a:avLst/>
            </a:prstGeom>
            <a:ln w="38100" cap="flat">
              <a:solidFill>
                <a:schemeClr val="tx2"/>
              </a:solidFill>
              <a:prstDash val="solid"/>
              <a:headEnd type="none" w="sm" len="sm"/>
              <a:tailEnd type="none" w="sm" len="sm"/>
            </a:ln>
          </p:spPr>
          <p:txBody>
            <a:bodyPr/>
            <a:lstStyle/>
            <a:p>
              <a:pPr>
                <a:lnSpc>
                  <a:spcPct val="100000"/>
                </a:lnSpc>
              </a:pPr>
              <a:endParaRPr lang="en-US" sz="1100"/>
            </a:p>
          </p:txBody>
        </p:sp>
        <p:grpSp>
          <p:nvGrpSpPr>
            <p:cNvPr id="4" name="Group 6">
              <a:extLst>
                <a:ext uri="{FF2B5EF4-FFF2-40B4-BE49-F238E27FC236}">
                  <a16:creationId xmlns:a16="http://schemas.microsoft.com/office/drawing/2014/main" id="{1D66F138-B5F1-139B-CD88-D1B4B850B16B}"/>
                </a:ext>
              </a:extLst>
            </p:cNvPr>
            <p:cNvGrpSpPr/>
            <p:nvPr userDrawn="1"/>
          </p:nvGrpSpPr>
          <p:grpSpPr>
            <a:xfrm>
              <a:off x="3542437" y="5240576"/>
              <a:ext cx="501082" cy="501082"/>
              <a:chOff x="0" y="0"/>
              <a:chExt cx="812800" cy="812800"/>
            </a:xfrm>
          </p:grpSpPr>
          <p:sp>
            <p:nvSpPr>
              <p:cNvPr id="5" name="Freeform 7">
                <a:extLst>
                  <a:ext uri="{FF2B5EF4-FFF2-40B4-BE49-F238E27FC236}">
                    <a16:creationId xmlns:a16="http://schemas.microsoft.com/office/drawing/2014/main" id="{27E6CF14-46FF-4A49-84AD-0832A73718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6" name="TextBox 8">
                <a:extLst>
                  <a:ext uri="{FF2B5EF4-FFF2-40B4-BE49-F238E27FC236}">
                    <a16:creationId xmlns:a16="http://schemas.microsoft.com/office/drawing/2014/main" id="{D0DD27CA-D33A-6514-B2C8-10FC7D135A50}"/>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7" name="TextBox 9">
              <a:extLst>
                <a:ext uri="{FF2B5EF4-FFF2-40B4-BE49-F238E27FC236}">
                  <a16:creationId xmlns:a16="http://schemas.microsoft.com/office/drawing/2014/main" id="{4F479FAC-58AA-CB28-BE27-D8280FA6F807}"/>
                </a:ext>
              </a:extLst>
            </p:cNvPr>
            <p:cNvSpPr txBox="1"/>
            <p:nvPr userDrawn="1"/>
          </p:nvSpPr>
          <p:spPr>
            <a:xfrm>
              <a:off x="2190717"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11" name="TextBox 10">
              <a:extLst>
                <a:ext uri="{FF2B5EF4-FFF2-40B4-BE49-F238E27FC236}">
                  <a16:creationId xmlns:a16="http://schemas.microsoft.com/office/drawing/2014/main" id="{3AEBD4CF-1906-A8DC-CAB6-6077738F83DC}"/>
                </a:ext>
              </a:extLst>
            </p:cNvPr>
            <p:cNvSpPr txBox="1"/>
            <p:nvPr userDrawn="1"/>
          </p:nvSpPr>
          <p:spPr>
            <a:xfrm>
              <a:off x="2870668"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1</a:t>
              </a:r>
            </a:p>
          </p:txBody>
        </p:sp>
        <p:sp>
          <p:nvSpPr>
            <p:cNvPr id="12" name="TextBox 11">
              <a:extLst>
                <a:ext uri="{FF2B5EF4-FFF2-40B4-BE49-F238E27FC236}">
                  <a16:creationId xmlns:a16="http://schemas.microsoft.com/office/drawing/2014/main" id="{E8333032-11E8-6206-B59C-FD245D945A7E}"/>
                </a:ext>
              </a:extLst>
            </p:cNvPr>
            <p:cNvSpPr txBox="1"/>
            <p:nvPr userDrawn="1"/>
          </p:nvSpPr>
          <p:spPr>
            <a:xfrm>
              <a:off x="2059452" y="5941547"/>
              <a:ext cx="3467056"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JANUARY</a:t>
              </a:r>
            </a:p>
          </p:txBody>
        </p:sp>
        <p:sp>
          <p:nvSpPr>
            <p:cNvPr id="13" name="Freeform 12">
              <a:extLst>
                <a:ext uri="{FF2B5EF4-FFF2-40B4-BE49-F238E27FC236}">
                  <a16:creationId xmlns:a16="http://schemas.microsoft.com/office/drawing/2014/main" id="{10D12767-7BB5-8174-BF02-6CF02C643543}"/>
                </a:ext>
              </a:extLst>
            </p:cNvPr>
            <p:cNvSpPr/>
            <p:nvPr userDrawn="1"/>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latin typeface="+mn-lt"/>
              </a:endParaRPr>
            </a:p>
          </p:txBody>
        </p:sp>
        <p:grpSp>
          <p:nvGrpSpPr>
            <p:cNvPr id="14" name="Group 13">
              <a:extLst>
                <a:ext uri="{FF2B5EF4-FFF2-40B4-BE49-F238E27FC236}">
                  <a16:creationId xmlns:a16="http://schemas.microsoft.com/office/drawing/2014/main" id="{6AB7512F-A961-4E63-5272-26A775D9182E}"/>
                </a:ext>
              </a:extLst>
            </p:cNvPr>
            <p:cNvGrpSpPr/>
            <p:nvPr userDrawn="1"/>
          </p:nvGrpSpPr>
          <p:grpSpPr>
            <a:xfrm>
              <a:off x="7030737" y="5240576"/>
              <a:ext cx="501082" cy="501082"/>
              <a:chOff x="0" y="0"/>
              <a:chExt cx="812800" cy="812800"/>
            </a:xfrm>
          </p:grpSpPr>
          <p:sp>
            <p:nvSpPr>
              <p:cNvPr id="15" name="Freeform 14">
                <a:extLst>
                  <a:ext uri="{FF2B5EF4-FFF2-40B4-BE49-F238E27FC236}">
                    <a16:creationId xmlns:a16="http://schemas.microsoft.com/office/drawing/2014/main" id="{F2DA3F76-789F-A2D9-9F44-962DE7D060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16" name="TextBox 15">
                <a:extLst>
                  <a:ext uri="{FF2B5EF4-FFF2-40B4-BE49-F238E27FC236}">
                    <a16:creationId xmlns:a16="http://schemas.microsoft.com/office/drawing/2014/main" id="{894EC70F-7659-3932-CCED-1D79C53840E3}"/>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17" name="TextBox 16">
              <a:extLst>
                <a:ext uri="{FF2B5EF4-FFF2-40B4-BE49-F238E27FC236}">
                  <a16:creationId xmlns:a16="http://schemas.microsoft.com/office/drawing/2014/main" id="{7AEC1CD3-75C1-C92C-00BD-F900432CCD80}"/>
                </a:ext>
              </a:extLst>
            </p:cNvPr>
            <p:cNvSpPr txBox="1"/>
            <p:nvPr userDrawn="1"/>
          </p:nvSpPr>
          <p:spPr>
            <a:xfrm>
              <a:off x="6358965"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2</a:t>
              </a:r>
            </a:p>
          </p:txBody>
        </p:sp>
        <p:sp>
          <p:nvSpPr>
            <p:cNvPr id="18" name="Freeform 17">
              <a:extLst>
                <a:ext uri="{FF2B5EF4-FFF2-40B4-BE49-F238E27FC236}">
                  <a16:creationId xmlns:a16="http://schemas.microsoft.com/office/drawing/2014/main" id="{FB2EBFE3-FC19-F6D6-5F35-10D02F9E4FD1}"/>
                </a:ext>
              </a:extLst>
            </p:cNvPr>
            <p:cNvSpPr/>
            <p:nvPr userDrawn="1"/>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19" name="Group 18">
              <a:extLst>
                <a:ext uri="{FF2B5EF4-FFF2-40B4-BE49-F238E27FC236}">
                  <a16:creationId xmlns:a16="http://schemas.microsoft.com/office/drawing/2014/main" id="{9949A4AD-0136-2DF7-7F76-8A183A2D8B16}"/>
                </a:ext>
              </a:extLst>
            </p:cNvPr>
            <p:cNvGrpSpPr/>
            <p:nvPr userDrawn="1"/>
          </p:nvGrpSpPr>
          <p:grpSpPr>
            <a:xfrm>
              <a:off x="10521294" y="5240576"/>
              <a:ext cx="501082" cy="501082"/>
              <a:chOff x="0" y="0"/>
              <a:chExt cx="812800" cy="812800"/>
            </a:xfrm>
          </p:grpSpPr>
          <p:sp>
            <p:nvSpPr>
              <p:cNvPr id="20" name="Freeform 19">
                <a:extLst>
                  <a:ext uri="{FF2B5EF4-FFF2-40B4-BE49-F238E27FC236}">
                    <a16:creationId xmlns:a16="http://schemas.microsoft.com/office/drawing/2014/main" id="{F889D1F2-CC80-A5E9-D3D5-7D24960A7E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1" name="TextBox 20">
                <a:extLst>
                  <a:ext uri="{FF2B5EF4-FFF2-40B4-BE49-F238E27FC236}">
                    <a16:creationId xmlns:a16="http://schemas.microsoft.com/office/drawing/2014/main" id="{67F4A447-F7AB-FE18-C40B-052ED8D692B7}"/>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2" name="TextBox 21">
              <a:extLst>
                <a:ext uri="{FF2B5EF4-FFF2-40B4-BE49-F238E27FC236}">
                  <a16:creationId xmlns:a16="http://schemas.microsoft.com/office/drawing/2014/main" id="{CCDDED16-7E7B-2B77-8E5E-416F44F156AE}"/>
                </a:ext>
              </a:extLst>
            </p:cNvPr>
            <p:cNvSpPr txBox="1"/>
            <p:nvPr userDrawn="1"/>
          </p:nvSpPr>
          <p:spPr>
            <a:xfrm>
              <a:off x="9849522"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3</a:t>
              </a:r>
            </a:p>
          </p:txBody>
        </p:sp>
        <p:sp>
          <p:nvSpPr>
            <p:cNvPr id="23" name="Freeform 22">
              <a:extLst>
                <a:ext uri="{FF2B5EF4-FFF2-40B4-BE49-F238E27FC236}">
                  <a16:creationId xmlns:a16="http://schemas.microsoft.com/office/drawing/2014/main" id="{84BF2039-7E92-6DF3-9538-97DA6C98BFB3}"/>
                </a:ext>
              </a:extLst>
            </p:cNvPr>
            <p:cNvSpPr/>
            <p:nvPr userDrawn="1"/>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24" name="Group 23">
              <a:extLst>
                <a:ext uri="{FF2B5EF4-FFF2-40B4-BE49-F238E27FC236}">
                  <a16:creationId xmlns:a16="http://schemas.microsoft.com/office/drawing/2014/main" id="{07C0D9F2-9032-32A5-CE36-B610BE8CCC6A}"/>
                </a:ext>
              </a:extLst>
            </p:cNvPr>
            <p:cNvGrpSpPr/>
            <p:nvPr userDrawn="1"/>
          </p:nvGrpSpPr>
          <p:grpSpPr>
            <a:xfrm>
              <a:off x="14011851" y="5240576"/>
              <a:ext cx="501082" cy="501082"/>
              <a:chOff x="0" y="0"/>
              <a:chExt cx="812800" cy="812800"/>
            </a:xfrm>
          </p:grpSpPr>
          <p:sp>
            <p:nvSpPr>
              <p:cNvPr id="25" name="Freeform 24">
                <a:extLst>
                  <a:ext uri="{FF2B5EF4-FFF2-40B4-BE49-F238E27FC236}">
                    <a16:creationId xmlns:a16="http://schemas.microsoft.com/office/drawing/2014/main" id="{EEF48E7E-E147-E521-716D-14640D8F11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6" name="TextBox 25">
                <a:extLst>
                  <a:ext uri="{FF2B5EF4-FFF2-40B4-BE49-F238E27FC236}">
                    <a16:creationId xmlns:a16="http://schemas.microsoft.com/office/drawing/2014/main" id="{7AA9CF47-1407-5CAF-BAAC-A3B975204F6C}"/>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7" name="TextBox 26">
              <a:extLst>
                <a:ext uri="{FF2B5EF4-FFF2-40B4-BE49-F238E27FC236}">
                  <a16:creationId xmlns:a16="http://schemas.microsoft.com/office/drawing/2014/main" id="{5364D298-AC88-FDEB-AC40-4D4A8BC1FAB9}"/>
                </a:ext>
              </a:extLst>
            </p:cNvPr>
            <p:cNvSpPr txBox="1"/>
            <p:nvPr userDrawn="1"/>
          </p:nvSpPr>
          <p:spPr>
            <a:xfrm>
              <a:off x="13340079"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4</a:t>
              </a:r>
            </a:p>
          </p:txBody>
        </p:sp>
        <p:sp>
          <p:nvSpPr>
            <p:cNvPr id="28" name="TextBox 27">
              <a:extLst>
                <a:ext uri="{FF2B5EF4-FFF2-40B4-BE49-F238E27FC236}">
                  <a16:creationId xmlns:a16="http://schemas.microsoft.com/office/drawing/2014/main" id="{DA240909-7C92-10CE-B78C-472B68D8A8DB}"/>
                </a:ext>
              </a:extLst>
            </p:cNvPr>
            <p:cNvSpPr txBox="1"/>
            <p:nvPr userDrawn="1"/>
          </p:nvSpPr>
          <p:spPr>
            <a:xfrm>
              <a:off x="5679015"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29" name="TextBox 28">
              <a:extLst>
                <a:ext uri="{FF2B5EF4-FFF2-40B4-BE49-F238E27FC236}">
                  <a16:creationId xmlns:a16="http://schemas.microsoft.com/office/drawing/2014/main" id="{248B4168-7F02-3B0F-AD6A-BC839454AB22}"/>
                </a:ext>
              </a:extLst>
            </p:cNvPr>
            <p:cNvSpPr txBox="1"/>
            <p:nvPr userDrawn="1"/>
          </p:nvSpPr>
          <p:spPr>
            <a:xfrm>
              <a:off x="5889723"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FEBRUARY</a:t>
              </a:r>
            </a:p>
          </p:txBody>
        </p:sp>
        <p:sp>
          <p:nvSpPr>
            <p:cNvPr id="30" name="TextBox 29">
              <a:extLst>
                <a:ext uri="{FF2B5EF4-FFF2-40B4-BE49-F238E27FC236}">
                  <a16:creationId xmlns:a16="http://schemas.microsoft.com/office/drawing/2014/main" id="{B048AAC6-CA3E-995F-5D06-700AADED1A41}"/>
                </a:ext>
              </a:extLst>
            </p:cNvPr>
            <p:cNvSpPr txBox="1"/>
            <p:nvPr userDrawn="1"/>
          </p:nvSpPr>
          <p:spPr>
            <a:xfrm>
              <a:off x="9169572"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1" name="TextBox 30">
              <a:extLst>
                <a:ext uri="{FF2B5EF4-FFF2-40B4-BE49-F238E27FC236}">
                  <a16:creationId xmlns:a16="http://schemas.microsoft.com/office/drawing/2014/main" id="{EAE8CCDE-D69E-577E-384E-AEBFC19939CB}"/>
                </a:ext>
              </a:extLst>
            </p:cNvPr>
            <p:cNvSpPr txBox="1"/>
            <p:nvPr userDrawn="1"/>
          </p:nvSpPr>
          <p:spPr>
            <a:xfrm>
              <a:off x="9380278"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MARCH</a:t>
              </a:r>
            </a:p>
          </p:txBody>
        </p:sp>
        <p:sp>
          <p:nvSpPr>
            <p:cNvPr id="32" name="TextBox 31">
              <a:extLst>
                <a:ext uri="{FF2B5EF4-FFF2-40B4-BE49-F238E27FC236}">
                  <a16:creationId xmlns:a16="http://schemas.microsoft.com/office/drawing/2014/main" id="{5C85DF7F-1A8F-DFCD-D4ED-194F3324FC10}"/>
                </a:ext>
              </a:extLst>
            </p:cNvPr>
            <p:cNvSpPr txBox="1"/>
            <p:nvPr userDrawn="1"/>
          </p:nvSpPr>
          <p:spPr>
            <a:xfrm>
              <a:off x="12660131" y="6538853"/>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3" name="TextBox 32">
              <a:extLst>
                <a:ext uri="{FF2B5EF4-FFF2-40B4-BE49-F238E27FC236}">
                  <a16:creationId xmlns:a16="http://schemas.microsoft.com/office/drawing/2014/main" id="{02CA73FB-07C8-13B9-515D-708262CB6B49}"/>
                </a:ext>
              </a:extLst>
            </p:cNvPr>
            <p:cNvSpPr txBox="1"/>
            <p:nvPr userDrawn="1"/>
          </p:nvSpPr>
          <p:spPr>
            <a:xfrm>
              <a:off x="12870835" y="5942960"/>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APRIL</a:t>
              </a:r>
            </a:p>
          </p:txBody>
        </p:sp>
      </p:grpSp>
    </p:spTree>
    <p:extLst>
      <p:ext uri="{BB962C8B-B14F-4D97-AF65-F5344CB8AC3E}">
        <p14:creationId xmlns:p14="http://schemas.microsoft.com/office/powerpoint/2010/main" val="28225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D7A-A1B8-6E61-1839-391AB763F385}"/>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7/12/2024</a:t>
            </a:fld>
            <a:endParaRPr lang="en-US"/>
          </a:p>
        </p:txBody>
      </p:sp>
      <p:sp>
        <p:nvSpPr>
          <p:cNvPr id="3" name="Footer Placeholder 2">
            <a:extLst>
              <a:ext uri="{FF2B5EF4-FFF2-40B4-BE49-F238E27FC236}">
                <a16:creationId xmlns:a16="http://schemas.microsoft.com/office/drawing/2014/main" id="{825BEB04-B03E-6AAD-1219-B39AB1609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1A78BB-6CF6-91E7-20A9-967381BA11D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84734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3FD5-085E-1BF3-15E5-28AE969EDB88}"/>
              </a:ext>
            </a:extLst>
          </p:cNvPr>
          <p:cNvSpPr>
            <a:spLocks noGrp="1"/>
          </p:cNvSpPr>
          <p:nvPr>
            <p:ph type="title" hasCustomPrompt="1"/>
          </p:nvPr>
        </p:nvSpPr>
        <p:spPr>
          <a:xfrm>
            <a:off x="839788" y="457200"/>
            <a:ext cx="3932237" cy="1600200"/>
          </a:xfrm>
          <a:prstGeom prst="rect">
            <a:avLst/>
          </a:prstGeo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18C4B4AE-75D5-5651-48D5-CD5111A1F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D5091-36B9-CBDC-5D48-0D442A979F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A17F102-5450-E53A-54E6-82BFEC60DF1A}"/>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9462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135C-7C87-F643-7DB8-19A367D7DC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45D07-F593-A564-4ACC-B8B8BEF7CB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87D5E2-8BA9-B57B-E661-3B1714EF0E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0D34-9C93-E73D-2F8E-5A530D398FC1}"/>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7/12/2024</a:t>
            </a:fld>
            <a:endParaRPr lang="en-US"/>
          </a:p>
        </p:txBody>
      </p:sp>
      <p:sp>
        <p:nvSpPr>
          <p:cNvPr id="6" name="Footer Placeholder 5">
            <a:extLst>
              <a:ext uri="{FF2B5EF4-FFF2-40B4-BE49-F238E27FC236}">
                <a16:creationId xmlns:a16="http://schemas.microsoft.com/office/drawing/2014/main" id="{7202BB7F-498B-5937-D6D1-A545DEF6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F60723-D090-B409-BAAF-EA351E004802}"/>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07286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B14E-787F-B3D5-0BA2-8A46AC594F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B9971-3199-03B4-DB5C-96A9CBC933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430C1-9B2B-1EAB-DB31-F3FBA9171D1E}"/>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7/12/2024</a:t>
            </a:fld>
            <a:endParaRPr lang="en-US"/>
          </a:p>
        </p:txBody>
      </p:sp>
      <p:sp>
        <p:nvSpPr>
          <p:cNvPr id="5" name="Footer Placeholder 4">
            <a:extLst>
              <a:ext uri="{FF2B5EF4-FFF2-40B4-BE49-F238E27FC236}">
                <a16:creationId xmlns:a16="http://schemas.microsoft.com/office/drawing/2014/main" id="{861C2576-23EF-2BB6-60F5-911991F719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970F31-6FBF-D971-C203-5395C9F18A7A}"/>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73677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71CD0-F40A-4B75-6ADF-B3202BA137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E446E-D573-652A-E974-54EB65CDF0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4142B-B107-528C-EDC0-EB5C578D7B36}"/>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7/12/2024</a:t>
            </a:fld>
            <a:endParaRPr lang="en-US"/>
          </a:p>
        </p:txBody>
      </p:sp>
      <p:sp>
        <p:nvSpPr>
          <p:cNvPr id="5" name="Footer Placeholder 4">
            <a:extLst>
              <a:ext uri="{FF2B5EF4-FFF2-40B4-BE49-F238E27FC236}">
                <a16:creationId xmlns:a16="http://schemas.microsoft.com/office/drawing/2014/main" id="{82099CCE-E1F3-FB3C-707A-F3A4C541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958FE-BAB8-112C-C6C3-6847E141CD8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354310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a:t>Master text style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a:t>Master text style</a:t>
            </a:r>
            <a:endParaRPr lang="en-GB"/>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22899" y="6415823"/>
            <a:ext cx="10972800"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a:p>
        </p:txBody>
      </p:sp>
    </p:spTree>
    <p:extLst>
      <p:ext uri="{BB962C8B-B14F-4D97-AF65-F5344CB8AC3E}">
        <p14:creationId xmlns:p14="http://schemas.microsoft.com/office/powerpoint/2010/main" val="67658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EA4FD94-BF7F-C44F-394C-289057DE5FBA}"/>
              </a:ext>
            </a:extLst>
          </p:cNvPr>
          <p:cNvSpPr/>
          <p:nvPr/>
        </p:nvSpPr>
        <p:spPr>
          <a:xfrm flipH="1">
            <a:off x="-48484" y="-25803"/>
            <a:ext cx="13004769" cy="69585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35000"/>
              <a:extLst>
                <a:ext uri="{28A0092B-C50C-407E-A947-70E740481C1C}">
                  <a14:useLocalDpi xmlns:a14="http://schemas.microsoft.com/office/drawing/2010/main"/>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SECTION 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80FD-A67B-3B86-65FD-F4707EC19235}"/>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3E4FD55F-8CC5-7BB0-747F-5B67CC0A5352}"/>
              </a:ext>
            </a:extLst>
          </p:cNvPr>
          <p:cNvSpPr>
            <a:spLocks noGrp="1"/>
          </p:cNvSpPr>
          <p:nvPr>
            <p:ph idx="1"/>
          </p:nvPr>
        </p:nvSpPr>
        <p:spPr>
          <a:xfrm>
            <a:off x="281901" y="1271847"/>
            <a:ext cx="11628199"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97A7CD4-8800-996C-5371-7A3E06DD0C28}"/>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9FFA17B-977F-AD89-F6BA-ECB422F8C91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293062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41E8-7DA7-6BE7-EC8D-10F98A091189}"/>
              </a:ext>
            </a:extLst>
          </p:cNvPr>
          <p:cNvSpPr>
            <a:spLocks noGrp="1"/>
          </p:cNvSpPr>
          <p:nvPr>
            <p:ph type="title" hasCustomPrompt="1"/>
          </p:nvPr>
        </p:nvSpPr>
        <p:spPr>
          <a:xfrm>
            <a:off x="831850" y="1709738"/>
            <a:ext cx="10515600" cy="2852737"/>
          </a:xfrm>
          <a:prstGeom prst="rect">
            <a:avLst/>
          </a:prstGeom>
        </p:spPr>
        <p:txBody>
          <a:bodyPr anchor="b"/>
          <a:lstStyle>
            <a:lvl1pPr>
              <a:defRPr sz="4800" b="1"/>
            </a:lvl1pPr>
          </a:lstStyle>
          <a:p>
            <a:r>
              <a:rPr lang="en-US"/>
              <a:t>CLICK TO EDIT MASTER TITLE STYLE</a:t>
            </a:r>
          </a:p>
        </p:txBody>
      </p:sp>
      <p:sp>
        <p:nvSpPr>
          <p:cNvPr id="3" name="Text Placeholder 2">
            <a:extLst>
              <a:ext uri="{FF2B5EF4-FFF2-40B4-BE49-F238E27FC236}">
                <a16:creationId xmlns:a16="http://schemas.microsoft.com/office/drawing/2014/main" id="{A1698F62-274C-98D2-F0A0-6C45D102D1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B61C07-FEA0-D5B5-7C0F-9C476C0E1837}"/>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35331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6018415" y="1271844"/>
            <a:ext cx="5891683"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40887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78D5A-558C-7B3F-2383-1085A4A40004}"/>
              </a:ext>
            </a:extLst>
          </p:cNvPr>
          <p:cNvSpPr>
            <a:spLocks noGrp="1"/>
          </p:cNvSpPr>
          <p:nvPr>
            <p:ph sz="half" idx="10"/>
          </p:nvPr>
        </p:nvSpPr>
        <p:spPr>
          <a:xfrm>
            <a:off x="4261755"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4101192"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08104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7544DC72-F4DB-2619-FBCA-0D8DF57620A5}"/>
              </a:ext>
            </a:extLst>
          </p:cNvPr>
          <p:cNvSpPr>
            <a:spLocks noGrp="1"/>
          </p:cNvSpPr>
          <p:nvPr>
            <p:ph sz="half" idx="11"/>
          </p:nvPr>
        </p:nvSpPr>
        <p:spPr>
          <a:xfrm>
            <a:off x="8241610"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22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252661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9111343"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2" name="Content Placeholder 3">
            <a:extLst>
              <a:ext uri="{FF2B5EF4-FFF2-40B4-BE49-F238E27FC236}">
                <a16:creationId xmlns:a16="http://schemas.microsoft.com/office/drawing/2014/main" id="{1F349EB5-F78F-AA7C-DFF9-B5997194D98F}"/>
              </a:ext>
            </a:extLst>
          </p:cNvPr>
          <p:cNvSpPr>
            <a:spLocks noGrp="1"/>
          </p:cNvSpPr>
          <p:nvPr>
            <p:ph sz="half" idx="10"/>
          </p:nvPr>
        </p:nvSpPr>
        <p:spPr>
          <a:xfrm>
            <a:off x="6077481"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5E233ED-2D46-8222-F3BF-11D5DCFC57D2}"/>
              </a:ext>
            </a:extLst>
          </p:cNvPr>
          <p:cNvSpPr>
            <a:spLocks noGrp="1"/>
          </p:cNvSpPr>
          <p:nvPr>
            <p:ph sz="half" idx="11"/>
          </p:nvPr>
        </p:nvSpPr>
        <p:spPr>
          <a:xfrm>
            <a:off x="3043620"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926067"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595992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993789"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18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8F865F-91C5-126B-0643-41D6963CBFE4}"/>
              </a:ext>
            </a:extLst>
          </p:cNvPr>
          <p:cNvSpPr>
            <a:spLocks noGrp="1"/>
          </p:cNvSpPr>
          <p:nvPr>
            <p:ph sz="half" idx="10"/>
          </p:nvPr>
        </p:nvSpPr>
        <p:spPr>
          <a:xfrm>
            <a:off x="2693368"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07DE53D7-C66F-09EB-AEDB-30FC163C3C08}"/>
              </a:ext>
            </a:extLst>
          </p:cNvPr>
          <p:cNvSpPr>
            <a:spLocks noGrp="1"/>
          </p:cNvSpPr>
          <p:nvPr>
            <p:ph sz="half" idx="11"/>
          </p:nvPr>
        </p:nvSpPr>
        <p:spPr>
          <a:xfrm>
            <a:off x="5104836"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900"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478799"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4890267"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7301735"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56EFA99-593D-AD7F-B455-9BAA6D3DD79F}"/>
              </a:ext>
            </a:extLst>
          </p:cNvPr>
          <p:cNvCxnSpPr>
            <a:cxnSpLocks/>
          </p:cNvCxnSpPr>
          <p:nvPr userDrawn="1"/>
        </p:nvCxnSpPr>
        <p:spPr>
          <a:xfrm>
            <a:off x="9713203" y="2057672"/>
            <a:ext cx="0" cy="32918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CF732B9A-D9F8-553E-39F7-E35F0DA5FC46}"/>
              </a:ext>
            </a:extLst>
          </p:cNvPr>
          <p:cNvSpPr>
            <a:spLocks noGrp="1"/>
          </p:cNvSpPr>
          <p:nvPr>
            <p:ph sz="half" idx="12"/>
          </p:nvPr>
        </p:nvSpPr>
        <p:spPr>
          <a:xfrm>
            <a:off x="7516304"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B0D59CB2-C86B-0ADD-BB37-7CEC2459353C}"/>
              </a:ext>
            </a:extLst>
          </p:cNvPr>
          <p:cNvSpPr>
            <a:spLocks noGrp="1"/>
          </p:cNvSpPr>
          <p:nvPr>
            <p:ph sz="half" idx="13"/>
          </p:nvPr>
        </p:nvSpPr>
        <p:spPr>
          <a:xfrm>
            <a:off x="9927769"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4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A7AC6F6-42C6-8A35-5D94-B91F6EB23A2C}"/>
              </a:ext>
            </a:extLst>
          </p:cNvPr>
          <p:cNvSpPr>
            <a:spLocks noGrp="1"/>
          </p:cNvSpPr>
          <p:nvPr>
            <p:ph idx="10"/>
          </p:nvPr>
        </p:nvSpPr>
        <p:spPr>
          <a:xfrm>
            <a:off x="7876316" y="-36987"/>
            <a:ext cx="4734467" cy="71934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10" name="Content Placeholder 2">
            <a:extLst>
              <a:ext uri="{FF2B5EF4-FFF2-40B4-BE49-F238E27FC236}">
                <a16:creationId xmlns:a16="http://schemas.microsoft.com/office/drawing/2014/main" id="{11ED5A22-144B-0E1A-FB19-844FAF201927}"/>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79E9AEA-6EEC-B563-1406-906439EFA013}"/>
              </a:ext>
            </a:extLst>
          </p:cNvPr>
          <p:cNvSpPr>
            <a:spLocks noGrp="1"/>
          </p:cNvSpPr>
          <p:nvPr>
            <p:ph type="title" hasCustomPrompt="1"/>
          </p:nvPr>
        </p:nvSpPr>
        <p:spPr>
          <a:xfrm>
            <a:off x="281901" y="223835"/>
            <a:ext cx="6995199" cy="781051"/>
          </a:xfrm>
          <a:prstGeom prst="rect">
            <a:avLst/>
          </a:prstGeom>
        </p:spPr>
        <p:txBody>
          <a:bodyPr/>
          <a:lstStyle>
            <a:lvl1pPr>
              <a:defRPr b="1"/>
            </a:lvl1pPr>
          </a:lstStyle>
          <a:p>
            <a:r>
              <a:rPr lang="en-US"/>
              <a:t>CLICK TO EDIT MASTER</a:t>
            </a:r>
          </a:p>
        </p:txBody>
      </p:sp>
      <p:sp>
        <p:nvSpPr>
          <p:cNvPr id="13" name="Rectangle 12">
            <a:extLst>
              <a:ext uri="{FF2B5EF4-FFF2-40B4-BE49-F238E27FC236}">
                <a16:creationId xmlns:a16="http://schemas.microsoft.com/office/drawing/2014/main" id="{C1ACA225-300B-79B5-7446-1F1C957B570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30182F1B-F0FF-DACD-74DF-2287934C66EB}"/>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18" name="Group 17">
            <a:extLst>
              <a:ext uri="{FF2B5EF4-FFF2-40B4-BE49-F238E27FC236}">
                <a16:creationId xmlns:a16="http://schemas.microsoft.com/office/drawing/2014/main" id="{A109FE6C-1D86-470C-D57D-11DD5DF76D7C}"/>
              </a:ext>
            </a:extLst>
          </p:cNvPr>
          <p:cNvGrpSpPr/>
          <p:nvPr userDrawn="1"/>
        </p:nvGrpSpPr>
        <p:grpSpPr>
          <a:xfrm>
            <a:off x="6096000" y="-701461"/>
            <a:ext cx="3556078" cy="8565722"/>
            <a:chOff x="2759659" y="-3225609"/>
            <a:chExt cx="5443005" cy="13110867"/>
          </a:xfrm>
        </p:grpSpPr>
        <p:grpSp>
          <p:nvGrpSpPr>
            <p:cNvPr id="3" name="Group 2">
              <a:extLst>
                <a:ext uri="{FF2B5EF4-FFF2-40B4-BE49-F238E27FC236}">
                  <a16:creationId xmlns:a16="http://schemas.microsoft.com/office/drawing/2014/main" id="{3E9C508D-911F-4929-45E2-6B3F54596298}"/>
                </a:ext>
              </a:extLst>
            </p:cNvPr>
            <p:cNvGrpSpPr/>
            <p:nvPr userDrawn="1"/>
          </p:nvGrpSpPr>
          <p:grpSpPr>
            <a:xfrm rot="10799999">
              <a:off x="2759659" y="4341221"/>
              <a:ext cx="5443005" cy="4805153"/>
              <a:chOff x="0" y="-6350"/>
              <a:chExt cx="812800" cy="717550"/>
            </a:xfrm>
          </p:grpSpPr>
          <p:sp>
            <p:nvSpPr>
              <p:cNvPr id="15" name="Freeform 6">
                <a:extLst>
                  <a:ext uri="{FF2B5EF4-FFF2-40B4-BE49-F238E27FC236}">
                    <a16:creationId xmlns:a16="http://schemas.microsoft.com/office/drawing/2014/main" id="{8C327301-B297-DD95-13B4-AB2C7003936D}"/>
                  </a:ext>
                </a:extLst>
              </p:cNvPr>
              <p:cNvSpPr/>
              <p:nvPr userDrawn="1"/>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chemeClr val="accent3"/>
              </a:solidFill>
            </p:spPr>
            <p:txBody>
              <a:bodyPr/>
              <a:lstStyle/>
              <a:p>
                <a:endParaRPr lang="en-US"/>
              </a:p>
            </p:txBody>
          </p:sp>
          <p:sp>
            <p:nvSpPr>
              <p:cNvPr id="16" name="TextBox 7">
                <a:extLst>
                  <a:ext uri="{FF2B5EF4-FFF2-40B4-BE49-F238E27FC236}">
                    <a16:creationId xmlns:a16="http://schemas.microsoft.com/office/drawing/2014/main" id="{E62E0E9A-E7CB-08C1-90FE-8642C894DE4D}"/>
                  </a:ext>
                </a:extLst>
              </p:cNvPr>
              <p:cNvSpPr txBox="1"/>
              <p:nvPr userDrawn="1"/>
            </p:nvSpPr>
            <p:spPr>
              <a:xfrm>
                <a:off x="127000" y="-6350"/>
                <a:ext cx="558800" cy="3873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4" name="Group 3">
              <a:extLst>
                <a:ext uri="{FF2B5EF4-FFF2-40B4-BE49-F238E27FC236}">
                  <a16:creationId xmlns:a16="http://schemas.microsoft.com/office/drawing/2014/main" id="{19D7C2A5-A70E-9D5B-3431-78A32BFB0123}"/>
                </a:ext>
              </a:extLst>
            </p:cNvPr>
            <p:cNvGrpSpPr/>
            <p:nvPr userDrawn="1"/>
          </p:nvGrpSpPr>
          <p:grpSpPr>
            <a:xfrm rot="-1772257">
              <a:off x="5460148" y="2205425"/>
              <a:ext cx="1688777" cy="7679833"/>
              <a:chOff x="0" y="-57150"/>
              <a:chExt cx="444781" cy="2022672"/>
            </a:xfrm>
          </p:grpSpPr>
          <p:sp>
            <p:nvSpPr>
              <p:cNvPr id="8" name="Freeform 11">
                <a:extLst>
                  <a:ext uri="{FF2B5EF4-FFF2-40B4-BE49-F238E27FC236}">
                    <a16:creationId xmlns:a16="http://schemas.microsoft.com/office/drawing/2014/main" id="{FDC105A6-0E5B-D43A-EDB4-EC170F7F8962}"/>
                  </a:ext>
                </a:extLst>
              </p:cNvPr>
              <p:cNvSpPr/>
              <p:nvPr userDrawn="1"/>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3D60"/>
              </a:solidFill>
            </p:spPr>
            <p:txBody>
              <a:bodyPr/>
              <a:lstStyle/>
              <a:p>
                <a:endParaRPr lang="en-US"/>
              </a:p>
            </p:txBody>
          </p:sp>
          <p:sp>
            <p:nvSpPr>
              <p:cNvPr id="9" name="TextBox 12">
                <a:extLst>
                  <a:ext uri="{FF2B5EF4-FFF2-40B4-BE49-F238E27FC236}">
                    <a16:creationId xmlns:a16="http://schemas.microsoft.com/office/drawing/2014/main" id="{04E9B440-B5D2-C120-CF8A-07976217056C}"/>
                  </a:ext>
                </a:extLst>
              </p:cNvPr>
              <p:cNvSpPr txBox="1"/>
              <p:nvPr userDrawn="1"/>
            </p:nvSpPr>
            <p:spPr>
              <a:xfrm>
                <a:off x="0" y="-57150"/>
                <a:ext cx="444781" cy="2022672"/>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5" name="Group 4">
              <a:extLst>
                <a:ext uri="{FF2B5EF4-FFF2-40B4-BE49-F238E27FC236}">
                  <a16:creationId xmlns:a16="http://schemas.microsoft.com/office/drawing/2014/main" id="{DD867FA1-B727-F5A9-006A-0CA48E815C92}"/>
                </a:ext>
              </a:extLst>
            </p:cNvPr>
            <p:cNvGrpSpPr/>
            <p:nvPr userDrawn="1"/>
          </p:nvGrpSpPr>
          <p:grpSpPr>
            <a:xfrm rot="997894">
              <a:off x="4738222" y="-3225609"/>
              <a:ext cx="1896148" cy="6946337"/>
              <a:chOff x="0" y="-57150"/>
              <a:chExt cx="499397" cy="1829488"/>
            </a:xfrm>
          </p:grpSpPr>
          <p:sp>
            <p:nvSpPr>
              <p:cNvPr id="6" name="Freeform 20">
                <a:extLst>
                  <a:ext uri="{FF2B5EF4-FFF2-40B4-BE49-F238E27FC236}">
                    <a16:creationId xmlns:a16="http://schemas.microsoft.com/office/drawing/2014/main" id="{8B1B70BB-00C3-5DC0-BEF9-337F1A5FF236}"/>
                  </a:ext>
                </a:extLst>
              </p:cNvPr>
              <p:cNvSpPr/>
              <p:nvPr userDrawn="1"/>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3D60"/>
              </a:solidFill>
            </p:spPr>
            <p:txBody>
              <a:bodyPr/>
              <a:lstStyle/>
              <a:p>
                <a:endParaRPr lang="en-US"/>
              </a:p>
            </p:txBody>
          </p:sp>
          <p:sp>
            <p:nvSpPr>
              <p:cNvPr id="7" name="TextBox 21">
                <a:extLst>
                  <a:ext uri="{FF2B5EF4-FFF2-40B4-BE49-F238E27FC236}">
                    <a16:creationId xmlns:a16="http://schemas.microsoft.com/office/drawing/2014/main" id="{F46E8BA3-D24F-C548-0112-7E8A1039156F}"/>
                  </a:ext>
                </a:extLst>
              </p:cNvPr>
              <p:cNvSpPr txBox="1"/>
              <p:nvPr userDrawn="1"/>
            </p:nvSpPr>
            <p:spPr>
              <a:xfrm>
                <a:off x="0" y="-57150"/>
                <a:ext cx="499397" cy="182948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spTree>
    <p:extLst>
      <p:ext uri="{BB962C8B-B14F-4D97-AF65-F5344CB8AC3E}">
        <p14:creationId xmlns:p14="http://schemas.microsoft.com/office/powerpoint/2010/main" val="166591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5727A1-F735-07D5-8CE6-6AD6A163F6FF}"/>
              </a:ext>
            </a:extLst>
          </p:cNvPr>
          <p:cNvSpPr/>
          <p:nvPr userDrawn="1"/>
        </p:nvSpPr>
        <p:spPr>
          <a:xfrm>
            <a:off x="-166254" y="6330142"/>
            <a:ext cx="12477404"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D0E999-9043-EEFC-1EC2-BB5B1EDC64B2}"/>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7950548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61" r:id="rId6"/>
    <p:sldLayoutId id="2147483660" r:id="rId7"/>
    <p:sldLayoutId id="2147483662" r:id="rId8"/>
    <p:sldLayoutId id="2147483653" r:id="rId9"/>
    <p:sldLayoutId id="2147483654" r:id="rId10"/>
    <p:sldLayoutId id="2147483665" r:id="rId11"/>
    <p:sldLayoutId id="2147483664" r:id="rId12"/>
    <p:sldLayoutId id="2147483663" r:id="rId13"/>
    <p:sldLayoutId id="2147483655" r:id="rId14"/>
    <p:sldLayoutId id="2147483656" r:id="rId15"/>
    <p:sldLayoutId id="2147483657" r:id="rId16"/>
    <p:sldLayoutId id="2147483658" r:id="rId17"/>
    <p:sldLayoutId id="2147483659" r:id="rId18"/>
    <p:sldLayoutId id="214748370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D9B0-A6BE-0144-1349-977F8482B3D9}"/>
              </a:ext>
            </a:extLst>
          </p:cNvPr>
          <p:cNvSpPr>
            <a:spLocks noGrp="1"/>
          </p:cNvSpPr>
          <p:nvPr>
            <p:ph type="ctrTitle"/>
          </p:nvPr>
        </p:nvSpPr>
        <p:spPr>
          <a:xfrm>
            <a:off x="378069" y="1921036"/>
            <a:ext cx="8950569" cy="2387600"/>
          </a:xfrm>
        </p:spPr>
        <p:txBody>
          <a:bodyPr/>
          <a:lstStyle/>
          <a:p>
            <a:r>
              <a:rPr lang="en-US" sz="5400"/>
              <a:t>Summer Local Consult </a:t>
            </a:r>
            <a:br>
              <a:rPr lang="en-US" sz="5400"/>
            </a:br>
            <a:r>
              <a:rPr lang="en-US" sz="5400"/>
              <a:t>Key Takeaways</a:t>
            </a:r>
          </a:p>
        </p:txBody>
      </p:sp>
      <p:sp>
        <p:nvSpPr>
          <p:cNvPr id="3" name="Subtitle 2">
            <a:extLst>
              <a:ext uri="{FF2B5EF4-FFF2-40B4-BE49-F238E27FC236}">
                <a16:creationId xmlns:a16="http://schemas.microsoft.com/office/drawing/2014/main" id="{9B3CDA4F-9DAF-1C3E-1ACD-7566DC8E21AF}"/>
              </a:ext>
            </a:extLst>
          </p:cNvPr>
          <p:cNvSpPr>
            <a:spLocks noGrp="1"/>
          </p:cNvSpPr>
          <p:nvPr>
            <p:ph type="subTitle" idx="1"/>
          </p:nvPr>
        </p:nvSpPr>
        <p:spPr/>
        <p:txBody>
          <a:bodyPr/>
          <a:lstStyle/>
          <a:p>
            <a:r>
              <a:rPr lang="en-US"/>
              <a:t>Kansas Water Plan Implementation</a:t>
            </a:r>
          </a:p>
        </p:txBody>
      </p:sp>
      <p:pic>
        <p:nvPicPr>
          <p:cNvPr id="4" name="Graphic 3">
            <a:extLst>
              <a:ext uri="{FF2B5EF4-FFF2-40B4-BE49-F238E27FC236}">
                <a16:creationId xmlns:a16="http://schemas.microsoft.com/office/drawing/2014/main" id="{E29FE345-DB96-E8B5-DCF6-61A98E251C8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15481" y="4548891"/>
            <a:ext cx="1671860" cy="1671860"/>
          </a:xfrm>
          <a:prstGeom prst="rect">
            <a:avLst/>
          </a:prstGeom>
        </p:spPr>
      </p:pic>
    </p:spTree>
    <p:extLst>
      <p:ext uri="{BB962C8B-B14F-4D97-AF65-F5344CB8AC3E}">
        <p14:creationId xmlns:p14="http://schemas.microsoft.com/office/powerpoint/2010/main" val="176780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E12A-1A62-F69C-8E05-39B3936777F2}"/>
              </a:ext>
            </a:extLst>
          </p:cNvPr>
          <p:cNvSpPr>
            <a:spLocks noGrp="1"/>
          </p:cNvSpPr>
          <p:nvPr>
            <p:ph type="title"/>
          </p:nvPr>
        </p:nvSpPr>
        <p:spPr/>
        <p:txBody>
          <a:bodyPr/>
          <a:lstStyle/>
          <a:p>
            <a:r>
              <a:rPr lang="en-US"/>
              <a:t>Southeast Region (Chanute) Takeaways</a:t>
            </a:r>
          </a:p>
        </p:txBody>
      </p:sp>
      <p:sp>
        <p:nvSpPr>
          <p:cNvPr id="3" name="Text Placeholder 2">
            <a:extLst>
              <a:ext uri="{FF2B5EF4-FFF2-40B4-BE49-F238E27FC236}">
                <a16:creationId xmlns:a16="http://schemas.microsoft.com/office/drawing/2014/main" id="{2F6917AF-FDBD-705B-8A6E-CD2AFC6A0866}"/>
              </a:ext>
            </a:extLst>
          </p:cNvPr>
          <p:cNvSpPr>
            <a:spLocks noGrp="1"/>
          </p:cNvSpPr>
          <p:nvPr>
            <p:ph type="body" idx="1"/>
          </p:nvPr>
        </p:nvSpPr>
        <p:spPr/>
        <p:txBody>
          <a:bodyPr/>
          <a:lstStyle/>
          <a:p>
            <a:r>
              <a:rPr lang="en-US"/>
              <a:t>Neosho RAC</a:t>
            </a:r>
          </a:p>
          <a:p>
            <a:r>
              <a:rPr lang="en-US"/>
              <a:t>Verdigris RAC</a:t>
            </a:r>
          </a:p>
        </p:txBody>
      </p:sp>
      <p:pic>
        <p:nvPicPr>
          <p:cNvPr id="4" name="Picture 3">
            <a:extLst>
              <a:ext uri="{FF2B5EF4-FFF2-40B4-BE49-F238E27FC236}">
                <a16:creationId xmlns:a16="http://schemas.microsoft.com/office/drawing/2014/main" id="{EAE595DE-D8B4-9E7E-D9F6-2B35650F1201}"/>
              </a:ext>
            </a:extLst>
          </p:cNvPr>
          <p:cNvPicPr>
            <a:picLocks noChangeAspect="1"/>
          </p:cNvPicPr>
          <p:nvPr/>
        </p:nvPicPr>
        <p:blipFill>
          <a:blip r:embed="rId2"/>
          <a:stretch>
            <a:fillRect/>
          </a:stretch>
        </p:blipFill>
        <p:spPr>
          <a:xfrm>
            <a:off x="4073113" y="152399"/>
            <a:ext cx="4045773" cy="3400425"/>
          </a:xfrm>
          <a:prstGeom prst="rect">
            <a:avLst/>
          </a:prstGeom>
        </p:spPr>
      </p:pic>
    </p:spTree>
    <p:extLst>
      <p:ext uri="{BB962C8B-B14F-4D97-AF65-F5344CB8AC3E}">
        <p14:creationId xmlns:p14="http://schemas.microsoft.com/office/powerpoint/2010/main" val="342084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a:t>Regional Goal Alignment Input </a:t>
            </a:r>
          </a:p>
        </p:txBody>
      </p:sp>
      <p:sp>
        <p:nvSpPr>
          <p:cNvPr id="8" name="Content Placeholder 7">
            <a:extLst>
              <a:ext uri="{FF2B5EF4-FFF2-40B4-BE49-F238E27FC236}">
                <a16:creationId xmlns:a16="http://schemas.microsoft.com/office/drawing/2014/main" id="{9CB1913B-2941-1E04-3EEC-AE306D5475D5}"/>
              </a:ext>
            </a:extLst>
          </p:cNvPr>
          <p:cNvSpPr>
            <a:spLocks noGrp="1"/>
          </p:cNvSpPr>
          <p:nvPr>
            <p:ph idx="1"/>
          </p:nvPr>
        </p:nvSpPr>
        <p:spPr>
          <a:xfrm>
            <a:off x="281902" y="1271847"/>
            <a:ext cx="9341069" cy="4905116"/>
          </a:xfrm>
        </p:spPr>
        <p:txBody>
          <a:bodyPr/>
          <a:lstStyle/>
          <a:p>
            <a:r>
              <a:rPr lang="en-US" dirty="0"/>
              <a:t>Alignment on prolonging water storage, improving water </a:t>
            </a:r>
            <a:br>
              <a:rPr lang="en-US" dirty="0"/>
            </a:br>
            <a:r>
              <a:rPr lang="en-US" dirty="0"/>
              <a:t>quality, and improving reservoir health</a:t>
            </a:r>
          </a:p>
          <a:p>
            <a:endParaRPr lang="en-US" dirty="0"/>
          </a:p>
          <a:p>
            <a:r>
              <a:rPr lang="en-US" dirty="0"/>
              <a:t>Participants noted that the RAC goals in this region do not reference pollution or contaminants like RACs in other regions do. </a:t>
            </a:r>
          </a:p>
          <a:p>
            <a:endParaRPr lang="en-US" dirty="0"/>
          </a:p>
          <a:p>
            <a:r>
              <a:rPr lang="en-US" dirty="0"/>
              <a:t>Consider adding restoring stream flow statewide to KWA goals</a:t>
            </a:r>
          </a:p>
        </p:txBody>
      </p:sp>
      <p:sp>
        <p:nvSpPr>
          <p:cNvPr id="2" name="Rectangle 1">
            <a:extLst>
              <a:ext uri="{FF2B5EF4-FFF2-40B4-BE49-F238E27FC236}">
                <a16:creationId xmlns:a16="http://schemas.microsoft.com/office/drawing/2014/main" id="{735EA236-8D60-54B3-AF51-257A405BCB32}"/>
              </a:ext>
            </a:extLst>
          </p:cNvPr>
          <p:cNvSpPr/>
          <p:nvPr/>
        </p:nvSpPr>
        <p:spPr>
          <a:xfrm>
            <a:off x="9622971" y="1436914"/>
            <a:ext cx="1730829" cy="19158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RAC Similarity Score:</a:t>
            </a:r>
          </a:p>
          <a:p>
            <a:pPr algn="ctr"/>
            <a:r>
              <a:rPr lang="en-US" sz="2400" b="1" dirty="0">
                <a:solidFill>
                  <a:schemeClr val="tx1"/>
                </a:solidFill>
              </a:rPr>
              <a:t>3 - 5</a:t>
            </a:r>
          </a:p>
        </p:txBody>
      </p:sp>
    </p:spTree>
    <p:extLst>
      <p:ext uri="{BB962C8B-B14F-4D97-AF65-F5344CB8AC3E}">
        <p14:creationId xmlns:p14="http://schemas.microsoft.com/office/powerpoint/2010/main" val="256448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2D81B1-4A2F-8902-AD3F-19A16A150A0C}"/>
              </a:ext>
            </a:extLst>
          </p:cNvPr>
          <p:cNvSpPr>
            <a:spLocks noGrp="1"/>
          </p:cNvSpPr>
          <p:nvPr>
            <p:ph sz="half" idx="10"/>
          </p:nvPr>
        </p:nvSpPr>
        <p:spPr>
          <a:xfrm>
            <a:off x="459300" y="1251034"/>
            <a:ext cx="3658730" cy="4905116"/>
          </a:xfrm>
        </p:spPr>
        <p:txBody>
          <a:bodyPr/>
          <a:lstStyle/>
          <a:p>
            <a:pPr marL="0" indent="0">
              <a:buNone/>
            </a:pPr>
            <a:r>
              <a:rPr lang="en-US" b="1" dirty="0"/>
              <a:t>Reservoir </a:t>
            </a:r>
            <a:r>
              <a:rPr lang="en-US" sz="1800" b="1" dirty="0"/>
              <a:t>(most support)</a:t>
            </a:r>
          </a:p>
          <a:p>
            <a:r>
              <a:rPr lang="en-US" sz="2400" dirty="0"/>
              <a:t>One reservoir improvement can </a:t>
            </a:r>
            <a:r>
              <a:rPr lang="en-US" sz="2400" b="1" dirty="0"/>
              <a:t>benefit 30+ communities</a:t>
            </a:r>
          </a:p>
          <a:p>
            <a:r>
              <a:rPr lang="en-US" sz="2400" dirty="0"/>
              <a:t>Benefits </a:t>
            </a:r>
            <a:r>
              <a:rPr lang="en-US" sz="2400" b="1" dirty="0"/>
              <a:t>water quality </a:t>
            </a:r>
            <a:r>
              <a:rPr lang="en-US" sz="2400" dirty="0"/>
              <a:t>too</a:t>
            </a:r>
          </a:p>
          <a:p>
            <a:r>
              <a:rPr lang="en-US" sz="2400" b="1" dirty="0"/>
              <a:t>Recreational use</a:t>
            </a:r>
          </a:p>
        </p:txBody>
      </p:sp>
      <p:sp>
        <p:nvSpPr>
          <p:cNvPr id="3" name="Content Placeholder 2">
            <a:extLst>
              <a:ext uri="{FF2B5EF4-FFF2-40B4-BE49-F238E27FC236}">
                <a16:creationId xmlns:a16="http://schemas.microsoft.com/office/drawing/2014/main" id="{DF6A132B-B910-17C5-0A5E-FD2D38A9C068}"/>
              </a:ext>
            </a:extLst>
          </p:cNvPr>
          <p:cNvSpPr>
            <a:spLocks noGrp="1"/>
          </p:cNvSpPr>
          <p:nvPr>
            <p:ph sz="half" idx="1"/>
          </p:nvPr>
        </p:nvSpPr>
        <p:spPr>
          <a:xfrm>
            <a:off x="4350455" y="1251034"/>
            <a:ext cx="3658730" cy="4905116"/>
          </a:xfrm>
        </p:spPr>
        <p:txBody>
          <a:bodyPr/>
          <a:lstStyle/>
          <a:p>
            <a:pPr marL="0" indent="0">
              <a:buNone/>
            </a:pPr>
            <a:r>
              <a:rPr lang="en-US" b="1" dirty="0"/>
              <a:t>Water Quality </a:t>
            </a:r>
          </a:p>
          <a:p>
            <a:r>
              <a:rPr lang="en-US" sz="2400" b="1" dirty="0"/>
              <a:t>Aged infrastructure </a:t>
            </a:r>
            <a:r>
              <a:rPr lang="en-US" sz="2400" dirty="0"/>
              <a:t>needs a considerable investment.  There are water pipes 60+ years old</a:t>
            </a:r>
          </a:p>
          <a:p>
            <a:r>
              <a:rPr lang="en-US" sz="2400" dirty="0"/>
              <a:t>Rural water districts need </a:t>
            </a:r>
            <a:r>
              <a:rPr lang="en-US" sz="2400" b="1" dirty="0"/>
              <a:t>increased access to funding </a:t>
            </a:r>
          </a:p>
          <a:p>
            <a:r>
              <a:rPr lang="en-US" sz="2400" b="1" dirty="0"/>
              <a:t>Cheapest </a:t>
            </a:r>
            <a:r>
              <a:rPr lang="en-US" sz="2400" dirty="0"/>
              <a:t>buy</a:t>
            </a:r>
          </a:p>
        </p:txBody>
      </p:sp>
      <p:sp>
        <p:nvSpPr>
          <p:cNvPr id="4" name="Title 3">
            <a:extLst>
              <a:ext uri="{FF2B5EF4-FFF2-40B4-BE49-F238E27FC236}">
                <a16:creationId xmlns:a16="http://schemas.microsoft.com/office/drawing/2014/main" id="{7772D772-6398-1F06-1A8A-9D47DC9DF007}"/>
              </a:ext>
            </a:extLst>
          </p:cNvPr>
          <p:cNvSpPr>
            <a:spLocks noGrp="1"/>
          </p:cNvSpPr>
          <p:nvPr>
            <p:ph type="title"/>
          </p:nvPr>
        </p:nvSpPr>
        <p:spPr/>
        <p:txBody>
          <a:bodyPr/>
          <a:lstStyle/>
          <a:p>
            <a:r>
              <a:rPr lang="en-US" dirty="0"/>
              <a:t>Reasons for Supporting Investment Scenario</a:t>
            </a:r>
          </a:p>
        </p:txBody>
      </p:sp>
      <p:sp>
        <p:nvSpPr>
          <p:cNvPr id="5" name="Content Placeholder 4">
            <a:extLst>
              <a:ext uri="{FF2B5EF4-FFF2-40B4-BE49-F238E27FC236}">
                <a16:creationId xmlns:a16="http://schemas.microsoft.com/office/drawing/2014/main" id="{E762EBDA-5EF9-728B-B515-E4BD54A80AE8}"/>
              </a:ext>
            </a:extLst>
          </p:cNvPr>
          <p:cNvSpPr>
            <a:spLocks noGrp="1"/>
          </p:cNvSpPr>
          <p:nvPr>
            <p:ph sz="half" idx="11"/>
          </p:nvPr>
        </p:nvSpPr>
        <p:spPr/>
        <p:txBody>
          <a:bodyPr/>
          <a:lstStyle/>
          <a:p>
            <a:pPr marL="0" indent="0">
              <a:buNone/>
            </a:pPr>
            <a:r>
              <a:rPr lang="en-US" b="1" dirty="0"/>
              <a:t>Aquifer</a:t>
            </a:r>
          </a:p>
          <a:p>
            <a:r>
              <a:rPr lang="en-US" sz="2400" b="1" dirty="0"/>
              <a:t>Most dire issue </a:t>
            </a:r>
            <a:r>
              <a:rPr lang="en-US" sz="2400" dirty="0"/>
              <a:t>without a solution </a:t>
            </a:r>
          </a:p>
          <a:p>
            <a:r>
              <a:rPr lang="en-US" sz="2400" dirty="0"/>
              <a:t>This is a </a:t>
            </a:r>
            <a:r>
              <a:rPr lang="en-US" sz="2400" b="1" dirty="0"/>
              <a:t>statewide economic issue</a:t>
            </a:r>
          </a:p>
          <a:p>
            <a:r>
              <a:rPr lang="en-US" sz="2400" dirty="0"/>
              <a:t>Can’t let </a:t>
            </a:r>
            <a:r>
              <a:rPr lang="en-US" sz="2400" b="1" dirty="0"/>
              <a:t>western Kansas dry up</a:t>
            </a:r>
          </a:p>
        </p:txBody>
      </p:sp>
    </p:spTree>
    <p:extLst>
      <p:ext uri="{BB962C8B-B14F-4D97-AF65-F5344CB8AC3E}">
        <p14:creationId xmlns:p14="http://schemas.microsoft.com/office/powerpoint/2010/main" val="178915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9590A1-32E4-8FBA-5D6E-222132420347}"/>
              </a:ext>
            </a:extLst>
          </p:cNvPr>
          <p:cNvSpPr>
            <a:spLocks noGrp="1"/>
          </p:cNvSpPr>
          <p:nvPr>
            <p:ph type="title"/>
          </p:nvPr>
        </p:nvSpPr>
        <p:spPr/>
        <p:txBody>
          <a:bodyPr/>
          <a:lstStyle/>
          <a:p>
            <a:r>
              <a:rPr lang="en-US" dirty="0"/>
              <a:t>Reasons for shifting choices (red tickets)</a:t>
            </a:r>
          </a:p>
        </p:txBody>
      </p:sp>
      <p:sp>
        <p:nvSpPr>
          <p:cNvPr id="7" name="Content Placeholder 6">
            <a:extLst>
              <a:ext uri="{FF2B5EF4-FFF2-40B4-BE49-F238E27FC236}">
                <a16:creationId xmlns:a16="http://schemas.microsoft.com/office/drawing/2014/main" id="{00BE5ED1-E522-52EF-B503-4D1977E7D42D}"/>
              </a:ext>
            </a:extLst>
          </p:cNvPr>
          <p:cNvSpPr>
            <a:spLocks noGrp="1"/>
          </p:cNvSpPr>
          <p:nvPr>
            <p:ph idx="1"/>
          </p:nvPr>
        </p:nvSpPr>
        <p:spPr/>
        <p:txBody>
          <a:bodyPr/>
          <a:lstStyle/>
          <a:p>
            <a:r>
              <a:rPr lang="en-US" dirty="0"/>
              <a:t>Hearing about the importance of water quality from other participants</a:t>
            </a:r>
          </a:p>
          <a:p>
            <a:endParaRPr lang="en-US" dirty="0"/>
          </a:p>
          <a:p>
            <a:r>
              <a:rPr lang="en-US" dirty="0"/>
              <a:t>Understanding the economic impact of the aquifer</a:t>
            </a:r>
          </a:p>
          <a:p>
            <a:endParaRPr lang="en-US" dirty="0"/>
          </a:p>
          <a:p>
            <a:r>
              <a:rPr lang="en-US" dirty="0"/>
              <a:t>Felt selfish for not thinking about other portions of the state</a:t>
            </a:r>
          </a:p>
          <a:p>
            <a:endParaRPr lang="en-US" dirty="0"/>
          </a:p>
        </p:txBody>
      </p:sp>
    </p:spTree>
    <p:extLst>
      <p:ext uri="{BB962C8B-B14F-4D97-AF65-F5344CB8AC3E}">
        <p14:creationId xmlns:p14="http://schemas.microsoft.com/office/powerpoint/2010/main" val="183120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E6D055-FE59-0478-2929-EADDFEE8AAF2}"/>
              </a:ext>
            </a:extLst>
          </p:cNvPr>
          <p:cNvSpPr>
            <a:spLocks noGrp="1"/>
          </p:cNvSpPr>
          <p:nvPr>
            <p:ph sz="half" idx="1"/>
          </p:nvPr>
        </p:nvSpPr>
        <p:spPr/>
        <p:txBody>
          <a:bodyPr/>
          <a:lstStyle/>
          <a:p>
            <a:pPr marL="0" indent="0">
              <a:buNone/>
            </a:pPr>
            <a:r>
              <a:rPr lang="en-US" b="1" dirty="0"/>
              <a:t>What’s working well:</a:t>
            </a:r>
          </a:p>
          <a:p>
            <a:r>
              <a:rPr lang="en-US" dirty="0"/>
              <a:t>Tile drainage</a:t>
            </a:r>
          </a:p>
          <a:p>
            <a:r>
              <a:rPr lang="en-US" dirty="0"/>
              <a:t>Cover crop program</a:t>
            </a:r>
          </a:p>
          <a:p>
            <a:r>
              <a:rPr lang="en-US" dirty="0"/>
              <a:t>Peer-to-Peer communication between farmers (e.g., Contrarian Agrarian Group)</a:t>
            </a:r>
          </a:p>
        </p:txBody>
      </p:sp>
      <p:sp>
        <p:nvSpPr>
          <p:cNvPr id="5" name="Content Placeholder 4">
            <a:extLst>
              <a:ext uri="{FF2B5EF4-FFF2-40B4-BE49-F238E27FC236}">
                <a16:creationId xmlns:a16="http://schemas.microsoft.com/office/drawing/2014/main" id="{94C052E4-AB71-9A7D-CB58-57A8C6C362A5}"/>
              </a:ext>
            </a:extLst>
          </p:cNvPr>
          <p:cNvSpPr>
            <a:spLocks noGrp="1"/>
          </p:cNvSpPr>
          <p:nvPr>
            <p:ph sz="half" idx="2"/>
          </p:nvPr>
        </p:nvSpPr>
        <p:spPr/>
        <p:txBody>
          <a:bodyPr/>
          <a:lstStyle/>
          <a:p>
            <a:pPr marL="0" indent="0">
              <a:buNone/>
            </a:pPr>
            <a:r>
              <a:rPr lang="en-US" b="1" dirty="0"/>
              <a:t>Areas for improvement:</a:t>
            </a:r>
          </a:p>
          <a:p>
            <a:r>
              <a:rPr lang="en-US" dirty="0"/>
              <a:t>Dredging farm ponds </a:t>
            </a:r>
          </a:p>
          <a:p>
            <a:r>
              <a:rPr lang="en-US" dirty="0"/>
              <a:t>Old water well capping</a:t>
            </a:r>
          </a:p>
          <a:p>
            <a:r>
              <a:rPr lang="en-US" dirty="0"/>
              <a:t>Expand education and marketing efforts</a:t>
            </a:r>
          </a:p>
          <a:p>
            <a:r>
              <a:rPr lang="en-US" dirty="0"/>
              <a:t>Incentive programs</a:t>
            </a:r>
          </a:p>
          <a:p>
            <a:r>
              <a:rPr lang="en-US" dirty="0"/>
              <a:t>Use of innovative water recycling technology</a:t>
            </a:r>
          </a:p>
          <a:p>
            <a:r>
              <a:rPr lang="en-US" dirty="0"/>
              <a:t>One website for all water programs</a:t>
            </a:r>
          </a:p>
        </p:txBody>
      </p:sp>
      <p:sp>
        <p:nvSpPr>
          <p:cNvPr id="2" name="Title 1">
            <a:extLst>
              <a:ext uri="{FF2B5EF4-FFF2-40B4-BE49-F238E27FC236}">
                <a16:creationId xmlns:a16="http://schemas.microsoft.com/office/drawing/2014/main" id="{86B433DD-096F-A9CA-96FC-8F3675B47FDD}"/>
              </a:ext>
            </a:extLst>
          </p:cNvPr>
          <p:cNvSpPr>
            <a:spLocks noGrp="1"/>
          </p:cNvSpPr>
          <p:nvPr>
            <p:ph type="title"/>
          </p:nvPr>
        </p:nvSpPr>
        <p:spPr/>
        <p:txBody>
          <a:bodyPr/>
          <a:lstStyle/>
          <a:p>
            <a:r>
              <a:rPr lang="en-US"/>
              <a:t>Programs/Overall Performance</a:t>
            </a:r>
          </a:p>
        </p:txBody>
      </p:sp>
    </p:spTree>
    <p:extLst>
      <p:ext uri="{BB962C8B-B14F-4D97-AF65-F5344CB8AC3E}">
        <p14:creationId xmlns:p14="http://schemas.microsoft.com/office/powerpoint/2010/main" val="331972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B91D-94CD-25AA-2916-01805B32DF6D}"/>
              </a:ext>
            </a:extLst>
          </p:cNvPr>
          <p:cNvSpPr>
            <a:spLocks noGrp="1"/>
          </p:cNvSpPr>
          <p:nvPr>
            <p:ph type="title"/>
          </p:nvPr>
        </p:nvSpPr>
        <p:spPr/>
        <p:txBody>
          <a:bodyPr/>
          <a:lstStyle/>
          <a:p>
            <a:r>
              <a:rPr lang="en-US"/>
              <a:t>Other Notable Input</a:t>
            </a:r>
          </a:p>
        </p:txBody>
      </p:sp>
      <p:sp>
        <p:nvSpPr>
          <p:cNvPr id="3" name="Content Placeholder 2">
            <a:extLst>
              <a:ext uri="{FF2B5EF4-FFF2-40B4-BE49-F238E27FC236}">
                <a16:creationId xmlns:a16="http://schemas.microsoft.com/office/drawing/2014/main" id="{F698C4C7-68C2-57BB-6FC4-C4369005E694}"/>
              </a:ext>
            </a:extLst>
          </p:cNvPr>
          <p:cNvSpPr>
            <a:spLocks noGrp="1"/>
          </p:cNvSpPr>
          <p:nvPr>
            <p:ph idx="1"/>
          </p:nvPr>
        </p:nvSpPr>
        <p:spPr/>
        <p:txBody>
          <a:bodyPr/>
          <a:lstStyle/>
          <a:p>
            <a:r>
              <a:rPr lang="en-US" sz="2400" dirty="0"/>
              <a:t>Some participants did not like the Aquifer investment scenario because in their opinion it benefits the people who depleted the aquifer, they would prefer regulation over purchasing water rights</a:t>
            </a:r>
          </a:p>
          <a:p>
            <a:endParaRPr lang="en-US" sz="2400" dirty="0"/>
          </a:p>
          <a:p>
            <a:r>
              <a:rPr lang="en-US" sz="2400" dirty="0"/>
              <a:t>Need to rethink “research and extension” for a younger generation using already-established virtual communities on social media.</a:t>
            </a:r>
          </a:p>
          <a:p>
            <a:endParaRPr lang="en-US" sz="2400" dirty="0"/>
          </a:p>
          <a:p>
            <a:r>
              <a:rPr lang="en-US" sz="2400" dirty="0"/>
              <a:t>Modernize land designs to restore streamflow statewide.</a:t>
            </a:r>
          </a:p>
          <a:p>
            <a:endParaRPr lang="en-US" dirty="0"/>
          </a:p>
        </p:txBody>
      </p:sp>
    </p:spTree>
    <p:extLst>
      <p:ext uri="{BB962C8B-B14F-4D97-AF65-F5344CB8AC3E}">
        <p14:creationId xmlns:p14="http://schemas.microsoft.com/office/powerpoint/2010/main" val="157923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862D-FD24-C566-CEBC-2BC99637BEDF}"/>
              </a:ext>
            </a:extLst>
          </p:cNvPr>
          <p:cNvSpPr>
            <a:spLocks noGrp="1"/>
          </p:cNvSpPr>
          <p:nvPr>
            <p:ph type="title"/>
          </p:nvPr>
        </p:nvSpPr>
        <p:spPr/>
        <p:txBody>
          <a:bodyPr/>
          <a:lstStyle/>
          <a:p>
            <a:r>
              <a:rPr lang="en-US" dirty="0"/>
              <a:t>Other Notable Input Continued</a:t>
            </a:r>
          </a:p>
        </p:txBody>
      </p:sp>
      <p:sp>
        <p:nvSpPr>
          <p:cNvPr id="3" name="Content Placeholder 2">
            <a:extLst>
              <a:ext uri="{FF2B5EF4-FFF2-40B4-BE49-F238E27FC236}">
                <a16:creationId xmlns:a16="http://schemas.microsoft.com/office/drawing/2014/main" id="{AF4D3BDE-4D38-74CA-576B-262D331DC1FC}"/>
              </a:ext>
            </a:extLst>
          </p:cNvPr>
          <p:cNvSpPr>
            <a:spLocks noGrp="1"/>
          </p:cNvSpPr>
          <p:nvPr>
            <p:ph idx="1"/>
          </p:nvPr>
        </p:nvSpPr>
        <p:spPr/>
        <p:txBody>
          <a:bodyPr/>
          <a:lstStyle/>
          <a:p>
            <a:r>
              <a:rPr lang="en-US" sz="2800" dirty="0"/>
              <a:t>Need to connect infrastructure to support economic development in this part of the state.</a:t>
            </a:r>
          </a:p>
          <a:p>
            <a:endParaRPr lang="en-US" sz="2800" dirty="0"/>
          </a:p>
          <a:p>
            <a:r>
              <a:rPr lang="en-US" sz="2800" dirty="0"/>
              <a:t>What’s the role of the state?  Reservoirs are bigger dollar problems while water quality can be cheaper and delivered locally.</a:t>
            </a:r>
          </a:p>
          <a:p>
            <a:endParaRPr lang="en-US" sz="2800" dirty="0"/>
          </a:p>
          <a:p>
            <a:r>
              <a:rPr lang="en-US" sz="2800" dirty="0"/>
              <a:t>Water quality onus is on producers.  Government money should only be used for education. </a:t>
            </a:r>
          </a:p>
          <a:p>
            <a:endParaRPr lang="en-US" dirty="0"/>
          </a:p>
        </p:txBody>
      </p:sp>
    </p:spTree>
    <p:extLst>
      <p:ext uri="{BB962C8B-B14F-4D97-AF65-F5344CB8AC3E}">
        <p14:creationId xmlns:p14="http://schemas.microsoft.com/office/powerpoint/2010/main" val="148849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B91D-94CD-25AA-2916-01805B32DF6D}"/>
              </a:ext>
            </a:extLst>
          </p:cNvPr>
          <p:cNvSpPr>
            <a:spLocks noGrp="1"/>
          </p:cNvSpPr>
          <p:nvPr>
            <p:ph type="title"/>
          </p:nvPr>
        </p:nvSpPr>
        <p:spPr/>
        <p:txBody>
          <a:bodyPr/>
          <a:lstStyle/>
          <a:p>
            <a:r>
              <a:rPr lang="en-US" dirty="0"/>
              <a:t>Notable Quotes</a:t>
            </a:r>
          </a:p>
        </p:txBody>
      </p:sp>
      <p:sp>
        <p:nvSpPr>
          <p:cNvPr id="3" name="Content Placeholder 2">
            <a:extLst>
              <a:ext uri="{FF2B5EF4-FFF2-40B4-BE49-F238E27FC236}">
                <a16:creationId xmlns:a16="http://schemas.microsoft.com/office/drawing/2014/main" id="{F698C4C7-68C2-57BB-6FC4-C4369005E694}"/>
              </a:ext>
            </a:extLst>
          </p:cNvPr>
          <p:cNvSpPr>
            <a:spLocks noGrp="1"/>
          </p:cNvSpPr>
          <p:nvPr>
            <p:ph idx="1"/>
          </p:nvPr>
        </p:nvSpPr>
        <p:spPr>
          <a:xfrm>
            <a:off x="751438" y="1095469"/>
            <a:ext cx="10628768" cy="4339110"/>
          </a:xfrm>
        </p:spPr>
        <p:txBody>
          <a:bodyPr/>
          <a:lstStyle/>
          <a:p>
            <a:pPr marL="0" indent="0">
              <a:buNone/>
            </a:pPr>
            <a:r>
              <a:rPr lang="en-US" dirty="0">
                <a:solidFill>
                  <a:schemeClr val="tx2"/>
                </a:solidFill>
              </a:rPr>
              <a:t>“Everyone is doing the best they can to improve soil health and educate.”</a:t>
            </a:r>
          </a:p>
          <a:p>
            <a:endParaRPr lang="en-US" sz="1400" b="0" i="0" dirty="0">
              <a:solidFill>
                <a:schemeClr val="tx2"/>
              </a:solidFill>
              <a:effectLst/>
            </a:endParaRPr>
          </a:p>
          <a:p>
            <a:pPr marL="0" indent="0">
              <a:buNone/>
            </a:pPr>
            <a:r>
              <a:rPr lang="en-US" i="0" dirty="0">
                <a:solidFill>
                  <a:schemeClr val="tx2"/>
                </a:solidFill>
                <a:effectLst/>
              </a:rPr>
              <a:t>“If I had to vote again with my green ticket, I’d select aquifer now that I know the statewide economic impact of it.”</a:t>
            </a:r>
          </a:p>
          <a:p>
            <a:pPr marL="0" indent="0">
              <a:buNone/>
            </a:pPr>
            <a:endParaRPr lang="en-US" sz="1400" i="0" dirty="0">
              <a:solidFill>
                <a:schemeClr val="tx2"/>
              </a:solidFill>
              <a:effectLst/>
            </a:endParaRPr>
          </a:p>
          <a:p>
            <a:pPr marL="0" indent="0">
              <a:buNone/>
            </a:pPr>
            <a:r>
              <a:rPr lang="en-US" i="0" dirty="0">
                <a:solidFill>
                  <a:schemeClr val="tx2"/>
                </a:solidFill>
                <a:effectLst/>
              </a:rPr>
              <a:t>“I’ve read there is a huge percentage of the population that refuses to acknowledge the aquifer is a problem.”</a:t>
            </a:r>
          </a:p>
          <a:p>
            <a:pPr marL="0" indent="0">
              <a:buNone/>
            </a:pPr>
            <a:endParaRPr lang="en-US" sz="1400" i="0" dirty="0">
              <a:solidFill>
                <a:schemeClr val="tx2"/>
              </a:solidFill>
              <a:effectLst/>
              <a:highlight>
                <a:srgbClr val="FFFFFF"/>
              </a:highlight>
              <a:latin typeface="Aptos" panose="020B0004020202020204" pitchFamily="34" charset="0"/>
            </a:endParaRPr>
          </a:p>
          <a:p>
            <a:pPr marL="0" indent="0">
              <a:buNone/>
            </a:pPr>
            <a:r>
              <a:rPr lang="en-US" i="0" dirty="0">
                <a:solidFill>
                  <a:schemeClr val="tx2"/>
                </a:solidFill>
                <a:effectLst/>
                <a:highlight>
                  <a:srgbClr val="FFFFFF"/>
                </a:highlight>
                <a:latin typeface="Aptos" panose="020B0004020202020204" pitchFamily="34" charset="0"/>
              </a:rPr>
              <a:t>“All of my family is there – if the aquifer goes out, my family is gone.” </a:t>
            </a:r>
          </a:p>
          <a:p>
            <a:pPr marL="0" indent="0" algn="r">
              <a:buNone/>
            </a:pPr>
            <a:r>
              <a:rPr lang="en-US" dirty="0">
                <a:solidFill>
                  <a:schemeClr val="tx2"/>
                </a:solidFill>
                <a:highlight>
                  <a:srgbClr val="FFFFFF"/>
                </a:highlight>
                <a:latin typeface="Aptos" panose="020B0004020202020204" pitchFamily="34" charset="0"/>
              </a:rPr>
              <a:t>- Chanute Participants</a:t>
            </a:r>
            <a:endParaRPr lang="en-US" dirty="0">
              <a:solidFill>
                <a:schemeClr val="tx2"/>
              </a:solidFill>
            </a:endParaRPr>
          </a:p>
        </p:txBody>
      </p:sp>
    </p:spTree>
    <p:extLst>
      <p:ext uri="{BB962C8B-B14F-4D97-AF65-F5344CB8AC3E}">
        <p14:creationId xmlns:p14="http://schemas.microsoft.com/office/powerpoint/2010/main" val="186852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Discussion Questions for All Meetings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p:txBody>
          <a:bodyPr/>
          <a:lstStyle/>
          <a:p>
            <a:r>
              <a:rPr lang="en-US"/>
              <a:t>For those that attended a local consult meeting, what stood out to you?</a:t>
            </a:r>
          </a:p>
          <a:p>
            <a:pPr lvl="1"/>
            <a:r>
              <a:rPr lang="en-US"/>
              <a:t>Did anything surprise you?</a:t>
            </a:r>
          </a:p>
          <a:p>
            <a:endParaRPr lang="en-US" sz="1050"/>
          </a:p>
          <a:p>
            <a:r>
              <a:rPr lang="en-US"/>
              <a:t>What advice or suggestions does your RAC (as one voice) have for the implementation team going forward?</a:t>
            </a:r>
          </a:p>
          <a:p>
            <a:endParaRPr lang="en-US" sz="1050"/>
          </a:p>
          <a:p>
            <a:r>
              <a:rPr lang="en-US"/>
              <a:t>What do you see as the best ways to get the word out in your communities so we can make sure everyone who wants to participate in September local consult is aware of those meetings?</a:t>
            </a:r>
          </a:p>
          <a:p>
            <a:endParaRPr lang="en-US" sz="1100"/>
          </a:p>
        </p:txBody>
      </p:sp>
    </p:spTree>
    <p:extLst>
      <p:ext uri="{BB962C8B-B14F-4D97-AF65-F5344CB8AC3E}">
        <p14:creationId xmlns:p14="http://schemas.microsoft.com/office/powerpoint/2010/main" val="234648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dirty="0"/>
              <a:t>Discussion Questions Specific Southeast Region</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a:xfrm>
            <a:off x="281901" y="1271847"/>
            <a:ext cx="11314742" cy="4905116"/>
          </a:xfrm>
        </p:spPr>
        <p:txBody>
          <a:bodyPr/>
          <a:lstStyle/>
          <a:p>
            <a:r>
              <a:rPr lang="en-US" dirty="0"/>
              <a:t>Recognizing there is substantial need to help communities restore their water infrastructure, what suggestions do you have for how to prioritize which systems should receive funds?</a:t>
            </a:r>
          </a:p>
          <a:p>
            <a:endParaRPr lang="en-US" dirty="0"/>
          </a:p>
          <a:p>
            <a:r>
              <a:rPr lang="en-US" dirty="0"/>
              <a:t>What do you think are the common characteristics of the programs or initiatives that people praised?</a:t>
            </a:r>
          </a:p>
          <a:p>
            <a:endParaRPr lang="en-US" dirty="0"/>
          </a:p>
          <a:p>
            <a:r>
              <a:rPr lang="en-US" dirty="0"/>
              <a:t>What suggestions do you have for how to modernize research and extension? What other programs need to be modernized?</a:t>
            </a:r>
          </a:p>
          <a:p>
            <a:endParaRPr lang="en-US" dirty="0"/>
          </a:p>
          <a:p>
            <a:endParaRPr lang="en-US" dirty="0"/>
          </a:p>
          <a:p>
            <a:endParaRPr lang="en-US" dirty="0"/>
          </a:p>
          <a:p>
            <a:endParaRPr lang="en-US" dirty="0"/>
          </a:p>
          <a:p>
            <a:endParaRPr lang="en-US" dirty="0"/>
          </a:p>
          <a:p>
            <a:endParaRPr lang="en-US" sz="1100" dirty="0"/>
          </a:p>
        </p:txBody>
      </p:sp>
    </p:spTree>
    <p:extLst>
      <p:ext uri="{BB962C8B-B14F-4D97-AF65-F5344CB8AC3E}">
        <p14:creationId xmlns:p14="http://schemas.microsoft.com/office/powerpoint/2010/main" val="57510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E38188E3-B74A-5A1F-8078-70C73FB128DC}"/>
              </a:ext>
            </a:extLst>
          </p:cNvPr>
          <p:cNvPicPr>
            <a:picLocks noChangeAspect="1"/>
          </p:cNvPicPr>
          <p:nvPr/>
        </p:nvPicPr>
        <p:blipFill rotWithShape="1">
          <a:blip r:embed="rId2">
            <a:extLst>
              <a:ext uri="{28A0092B-C50C-407E-A947-70E740481C1C}">
                <a14:useLocalDpi xmlns:a14="http://schemas.microsoft.com/office/drawing/2010/main" val="0"/>
              </a:ext>
            </a:extLst>
          </a:blip>
          <a:srcRect t="23270" r="-2" b="24667"/>
          <a:stretch/>
        </p:blipFill>
        <p:spPr>
          <a:xfrm>
            <a:off x="4493436" y="0"/>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person standing in front of a group of people&#10;&#10;Description automatically generated">
            <a:extLst>
              <a:ext uri="{FF2B5EF4-FFF2-40B4-BE49-F238E27FC236}">
                <a16:creationId xmlns:a16="http://schemas.microsoft.com/office/drawing/2014/main" id="{ADB8E3CB-8400-A161-4B52-C338CC88541F}"/>
              </a:ext>
            </a:extLst>
          </p:cNvPr>
          <p:cNvPicPr>
            <a:picLocks noChangeAspect="1"/>
          </p:cNvPicPr>
          <p:nvPr/>
        </p:nvPicPr>
        <p:blipFill rotWithShape="1">
          <a:blip r:embed="rId3">
            <a:extLst>
              <a:ext uri="{28A0092B-C50C-407E-A947-70E740481C1C}">
                <a14:useLocalDpi xmlns:a14="http://schemas.microsoft.com/office/drawing/2010/main" val="0"/>
              </a:ext>
            </a:extLst>
          </a:blip>
          <a:srcRect l="567" r="14950"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group of people sitting in chairs in a room&#10;&#10;Description automatically generated">
            <a:extLst>
              <a:ext uri="{FF2B5EF4-FFF2-40B4-BE49-F238E27FC236}">
                <a16:creationId xmlns:a16="http://schemas.microsoft.com/office/drawing/2014/main" id="{DD2F7D49-0856-83EB-0132-72C6086F9FA0}"/>
              </a:ext>
            </a:extLst>
          </p:cNvPr>
          <p:cNvPicPr>
            <a:picLocks noChangeAspect="1"/>
          </p:cNvPicPr>
          <p:nvPr/>
        </p:nvPicPr>
        <p:blipFill rotWithShape="1">
          <a:blip r:embed="rId4">
            <a:extLst>
              <a:ext uri="{28A0092B-C50C-407E-A947-70E740481C1C}">
                <a14:useLocalDpi xmlns:a14="http://schemas.microsoft.com/office/drawing/2010/main" val="0"/>
              </a:ext>
            </a:extLst>
          </a:blip>
          <a:srcRect t="22584" r="2"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1" name="Picture 10" descr="A group of people sitting at tables in a room&#10;&#10;Description automatically generated">
            <a:extLst>
              <a:ext uri="{FF2B5EF4-FFF2-40B4-BE49-F238E27FC236}">
                <a16:creationId xmlns:a16="http://schemas.microsoft.com/office/drawing/2014/main" id="{0B068715-D62C-1386-98B3-2930CE41A66F}"/>
              </a:ext>
            </a:extLst>
          </p:cNvPr>
          <p:cNvPicPr>
            <a:picLocks noChangeAspect="1"/>
          </p:cNvPicPr>
          <p:nvPr/>
        </p:nvPicPr>
        <p:blipFill rotWithShape="1">
          <a:blip r:embed="rId5">
            <a:extLst>
              <a:ext uri="{28A0092B-C50C-407E-A947-70E740481C1C}">
                <a14:useLocalDpi xmlns:a14="http://schemas.microsoft.com/office/drawing/2010/main" val="0"/>
              </a:ext>
            </a:extLst>
          </a:blip>
          <a:srcRect t="33042" r="-2" b="12275"/>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12" name="TextBox 11">
            <a:extLst>
              <a:ext uri="{FF2B5EF4-FFF2-40B4-BE49-F238E27FC236}">
                <a16:creationId xmlns:a16="http://schemas.microsoft.com/office/drawing/2014/main" id="{DC7DE910-51B6-1E72-7BEB-36097ECD54B3}"/>
              </a:ext>
            </a:extLst>
          </p:cNvPr>
          <p:cNvSpPr txBox="1"/>
          <p:nvPr/>
        </p:nvSpPr>
        <p:spPr>
          <a:xfrm>
            <a:off x="-74644" y="2967214"/>
            <a:ext cx="12266644" cy="923330"/>
          </a:xfrm>
          <a:prstGeom prst="rect">
            <a:avLst/>
          </a:prstGeom>
          <a:solidFill>
            <a:srgbClr val="000000">
              <a:alpha val="80000"/>
            </a:srgbClr>
          </a:solidFill>
        </p:spPr>
        <p:txBody>
          <a:bodyPr wrap="square" rtlCol="0">
            <a:spAutoFit/>
          </a:bodyPr>
          <a:lstStyle/>
          <a:p>
            <a:pPr algn="ctr"/>
            <a:r>
              <a:rPr lang="en-US" sz="5400" b="1">
                <a:solidFill>
                  <a:schemeClr val="bg1"/>
                </a:solidFill>
              </a:rPr>
              <a:t>600+ Kansans Provided Input</a:t>
            </a:r>
          </a:p>
        </p:txBody>
      </p:sp>
    </p:spTree>
    <p:extLst>
      <p:ext uri="{BB962C8B-B14F-4D97-AF65-F5344CB8AC3E}">
        <p14:creationId xmlns:p14="http://schemas.microsoft.com/office/powerpoint/2010/main" val="83208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a:xfrm>
            <a:off x="281902" y="1271847"/>
            <a:ext cx="10904544" cy="4905116"/>
          </a:xfrm>
        </p:spPr>
        <p:txBody>
          <a:bodyPr/>
          <a:lstStyle/>
          <a:p>
            <a:r>
              <a:rPr lang="en-US"/>
              <a:t>Summer Local Consult feedback will inform Fall Local Consult </a:t>
            </a:r>
          </a:p>
          <a:p>
            <a:endParaRPr lang="en-US" sz="1800"/>
          </a:p>
          <a:p>
            <a:r>
              <a:rPr lang="en-US"/>
              <a:t>Fall Local Consult meetings will seek input on</a:t>
            </a:r>
          </a:p>
          <a:p>
            <a:pPr lvl="1"/>
            <a:r>
              <a:rPr lang="en-US"/>
              <a:t>Possible investment strategies</a:t>
            </a:r>
          </a:p>
          <a:p>
            <a:pPr lvl="1"/>
            <a:r>
              <a:rPr lang="en-US"/>
              <a:t>Investment levels/cost estimates</a:t>
            </a:r>
          </a:p>
          <a:p>
            <a:pPr lvl="1"/>
            <a:r>
              <a:rPr lang="en-US"/>
              <a:t>Program/policy changes</a:t>
            </a:r>
          </a:p>
          <a:p>
            <a:endParaRPr lang="en-US" sz="2000"/>
          </a:p>
          <a:p>
            <a:r>
              <a:rPr lang="en-US"/>
              <a:t>RAC review &amp; input</a:t>
            </a:r>
          </a:p>
          <a:p>
            <a:endParaRPr lang="en-US" sz="1400"/>
          </a:p>
          <a:p>
            <a:r>
              <a:rPr lang="en-US"/>
              <a:t>Summer &amp; Fall input will inform the recommendations for the Governor and Legislature</a:t>
            </a:r>
          </a:p>
        </p:txBody>
      </p:sp>
    </p:spTree>
    <p:extLst>
      <p:ext uri="{BB962C8B-B14F-4D97-AF65-F5344CB8AC3E}">
        <p14:creationId xmlns:p14="http://schemas.microsoft.com/office/powerpoint/2010/main" val="186837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2C38F-025A-D02F-1567-6A52E7215F8B}"/>
              </a:ext>
            </a:extLst>
          </p:cNvPr>
          <p:cNvSpPr>
            <a:spLocks noGrp="1"/>
          </p:cNvSpPr>
          <p:nvPr>
            <p:ph type="title"/>
          </p:nvPr>
        </p:nvSpPr>
        <p:spPr/>
        <p:txBody>
          <a:bodyPr/>
          <a:lstStyle/>
          <a:p>
            <a:r>
              <a:rPr lang="en-US"/>
              <a:t>Meeting Participation by Region</a:t>
            </a:r>
          </a:p>
        </p:txBody>
      </p:sp>
      <p:sp>
        <p:nvSpPr>
          <p:cNvPr id="7" name="TextBox 6">
            <a:extLst>
              <a:ext uri="{FF2B5EF4-FFF2-40B4-BE49-F238E27FC236}">
                <a16:creationId xmlns:a16="http://schemas.microsoft.com/office/drawing/2014/main" id="{67A8FD00-3C6A-A962-C68F-4DD49F7FE1F2}"/>
              </a:ext>
            </a:extLst>
          </p:cNvPr>
          <p:cNvSpPr txBox="1"/>
          <p:nvPr/>
        </p:nvSpPr>
        <p:spPr>
          <a:xfrm>
            <a:off x="958953" y="2413654"/>
            <a:ext cx="2003322" cy="738664"/>
          </a:xfrm>
          <a:prstGeom prst="rect">
            <a:avLst/>
          </a:prstGeom>
          <a:noFill/>
        </p:spPr>
        <p:txBody>
          <a:bodyPr wrap="square" rtlCol="0">
            <a:spAutoFit/>
          </a:bodyPr>
          <a:lstStyle/>
          <a:p>
            <a:r>
              <a:rPr lang="en-US" sz="2400" b="1">
                <a:solidFill>
                  <a:schemeClr val="bg1"/>
                </a:solidFill>
              </a:rPr>
              <a:t>Northwest</a:t>
            </a:r>
          </a:p>
          <a:p>
            <a:endParaRPr lang="en-US"/>
          </a:p>
        </p:txBody>
      </p:sp>
      <p:pic>
        <p:nvPicPr>
          <p:cNvPr id="10" name="Picture 9">
            <a:extLst>
              <a:ext uri="{FF2B5EF4-FFF2-40B4-BE49-F238E27FC236}">
                <a16:creationId xmlns:a16="http://schemas.microsoft.com/office/drawing/2014/main" id="{6DD729A8-20C0-82D3-7FFA-C4171F766117}"/>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734916" y="1219200"/>
            <a:ext cx="12191999" cy="5983325"/>
          </a:xfrm>
          <a:prstGeom prst="rect">
            <a:avLst/>
          </a:prstGeom>
        </p:spPr>
      </p:pic>
      <p:sp>
        <p:nvSpPr>
          <p:cNvPr id="8" name="TextBox 7">
            <a:extLst>
              <a:ext uri="{FF2B5EF4-FFF2-40B4-BE49-F238E27FC236}">
                <a16:creationId xmlns:a16="http://schemas.microsoft.com/office/drawing/2014/main" id="{B230A056-B253-C5B8-A152-8F1C5B6247BB}"/>
              </a:ext>
            </a:extLst>
          </p:cNvPr>
          <p:cNvSpPr txBox="1"/>
          <p:nvPr/>
        </p:nvSpPr>
        <p:spPr>
          <a:xfrm>
            <a:off x="4369277" y="2300872"/>
            <a:ext cx="1280569" cy="769441"/>
          </a:xfrm>
          <a:prstGeom prst="rect">
            <a:avLst/>
          </a:prstGeom>
          <a:solidFill>
            <a:srgbClr val="BF9543"/>
          </a:solidFill>
        </p:spPr>
        <p:txBody>
          <a:bodyPr wrap="square" rtlCol="0">
            <a:spAutoFit/>
          </a:bodyPr>
          <a:lstStyle/>
          <a:p>
            <a:r>
              <a:rPr lang="en-US" sz="4400" b="1">
                <a:solidFill>
                  <a:schemeClr val="bg1"/>
                </a:solidFill>
              </a:rPr>
              <a:t>80+</a:t>
            </a:r>
          </a:p>
        </p:txBody>
      </p:sp>
      <p:sp>
        <p:nvSpPr>
          <p:cNvPr id="9" name="TextBox 8">
            <a:extLst>
              <a:ext uri="{FF2B5EF4-FFF2-40B4-BE49-F238E27FC236}">
                <a16:creationId xmlns:a16="http://schemas.microsoft.com/office/drawing/2014/main" id="{108A5D69-D5FF-52AF-84EA-E9381C7DBE1E}"/>
              </a:ext>
            </a:extLst>
          </p:cNvPr>
          <p:cNvSpPr txBox="1"/>
          <p:nvPr/>
        </p:nvSpPr>
        <p:spPr>
          <a:xfrm>
            <a:off x="7803657" y="2300871"/>
            <a:ext cx="1499614" cy="769441"/>
          </a:xfrm>
          <a:prstGeom prst="rect">
            <a:avLst/>
          </a:prstGeom>
          <a:solidFill>
            <a:srgbClr val="8CC63F"/>
          </a:solidFill>
        </p:spPr>
        <p:txBody>
          <a:bodyPr wrap="square" rtlCol="0">
            <a:spAutoFit/>
          </a:bodyPr>
          <a:lstStyle/>
          <a:p>
            <a:r>
              <a:rPr lang="en-US" sz="4400" b="1">
                <a:solidFill>
                  <a:schemeClr val="bg1"/>
                </a:solidFill>
              </a:rPr>
              <a:t>150+</a:t>
            </a:r>
          </a:p>
        </p:txBody>
      </p:sp>
      <p:sp>
        <p:nvSpPr>
          <p:cNvPr id="11" name="TextBox 10">
            <a:extLst>
              <a:ext uri="{FF2B5EF4-FFF2-40B4-BE49-F238E27FC236}">
                <a16:creationId xmlns:a16="http://schemas.microsoft.com/office/drawing/2014/main" id="{90C2FF65-DE48-DC09-87FA-5FC90F8F1E8F}"/>
              </a:ext>
            </a:extLst>
          </p:cNvPr>
          <p:cNvSpPr txBox="1"/>
          <p:nvPr/>
        </p:nvSpPr>
        <p:spPr>
          <a:xfrm>
            <a:off x="4388344" y="4653449"/>
            <a:ext cx="1499614" cy="769441"/>
          </a:xfrm>
          <a:prstGeom prst="rect">
            <a:avLst/>
          </a:prstGeom>
          <a:solidFill>
            <a:srgbClr val="0E2D52"/>
          </a:solidFill>
        </p:spPr>
        <p:txBody>
          <a:bodyPr wrap="square" rtlCol="0">
            <a:spAutoFit/>
          </a:bodyPr>
          <a:lstStyle/>
          <a:p>
            <a:r>
              <a:rPr lang="en-US" sz="4400" b="1">
                <a:solidFill>
                  <a:schemeClr val="bg1"/>
                </a:solidFill>
              </a:rPr>
              <a:t>135+</a:t>
            </a:r>
          </a:p>
        </p:txBody>
      </p:sp>
      <p:sp>
        <p:nvSpPr>
          <p:cNvPr id="12" name="TextBox 11">
            <a:extLst>
              <a:ext uri="{FF2B5EF4-FFF2-40B4-BE49-F238E27FC236}">
                <a16:creationId xmlns:a16="http://schemas.microsoft.com/office/drawing/2014/main" id="{B1D1A4C9-6A03-9B06-902A-F9B4196E3E17}"/>
              </a:ext>
            </a:extLst>
          </p:cNvPr>
          <p:cNvSpPr txBox="1"/>
          <p:nvPr/>
        </p:nvSpPr>
        <p:spPr>
          <a:xfrm>
            <a:off x="7803657" y="4636121"/>
            <a:ext cx="1499614" cy="769441"/>
          </a:xfrm>
          <a:prstGeom prst="rect">
            <a:avLst/>
          </a:prstGeom>
          <a:solidFill>
            <a:srgbClr val="FCB21B"/>
          </a:solidFill>
        </p:spPr>
        <p:txBody>
          <a:bodyPr wrap="square" rtlCol="0">
            <a:spAutoFit/>
          </a:bodyPr>
          <a:lstStyle/>
          <a:p>
            <a:r>
              <a:rPr lang="en-US" sz="4400" b="1">
                <a:solidFill>
                  <a:schemeClr val="bg1"/>
                </a:solidFill>
              </a:rPr>
              <a:t>90+</a:t>
            </a:r>
          </a:p>
        </p:txBody>
      </p:sp>
      <p:sp>
        <p:nvSpPr>
          <p:cNvPr id="13" name="TextBox 12">
            <a:extLst>
              <a:ext uri="{FF2B5EF4-FFF2-40B4-BE49-F238E27FC236}">
                <a16:creationId xmlns:a16="http://schemas.microsoft.com/office/drawing/2014/main" id="{093180C9-B7A7-31B0-BB52-0FB8EA23054E}"/>
              </a:ext>
            </a:extLst>
          </p:cNvPr>
          <p:cNvSpPr txBox="1"/>
          <p:nvPr/>
        </p:nvSpPr>
        <p:spPr>
          <a:xfrm>
            <a:off x="1284950" y="2300871"/>
            <a:ext cx="1499614" cy="769441"/>
          </a:xfrm>
          <a:prstGeom prst="rect">
            <a:avLst/>
          </a:prstGeom>
          <a:solidFill>
            <a:srgbClr val="25AAE1"/>
          </a:solidFill>
        </p:spPr>
        <p:txBody>
          <a:bodyPr wrap="square" rtlCol="0">
            <a:spAutoFit/>
          </a:bodyPr>
          <a:lstStyle/>
          <a:p>
            <a:r>
              <a:rPr lang="en-US" sz="4400" b="1">
                <a:solidFill>
                  <a:schemeClr val="bg1"/>
                </a:solidFill>
              </a:rPr>
              <a:t>55+</a:t>
            </a:r>
          </a:p>
        </p:txBody>
      </p:sp>
      <p:sp>
        <p:nvSpPr>
          <p:cNvPr id="14" name="TextBox 13">
            <a:extLst>
              <a:ext uri="{FF2B5EF4-FFF2-40B4-BE49-F238E27FC236}">
                <a16:creationId xmlns:a16="http://schemas.microsoft.com/office/drawing/2014/main" id="{E430A6F4-F602-12CA-B84F-62F8A4C3D903}"/>
              </a:ext>
            </a:extLst>
          </p:cNvPr>
          <p:cNvSpPr txBox="1"/>
          <p:nvPr/>
        </p:nvSpPr>
        <p:spPr>
          <a:xfrm>
            <a:off x="1389115" y="4710695"/>
            <a:ext cx="1499614" cy="769441"/>
          </a:xfrm>
          <a:prstGeom prst="rect">
            <a:avLst/>
          </a:prstGeom>
          <a:solidFill>
            <a:srgbClr val="7E6F4D"/>
          </a:solidFill>
        </p:spPr>
        <p:txBody>
          <a:bodyPr wrap="square" rtlCol="0">
            <a:spAutoFit/>
          </a:bodyPr>
          <a:lstStyle/>
          <a:p>
            <a:r>
              <a:rPr lang="en-US" sz="4400" b="1">
                <a:solidFill>
                  <a:schemeClr val="bg1"/>
                </a:solidFill>
              </a:rPr>
              <a:t>90+</a:t>
            </a:r>
          </a:p>
        </p:txBody>
      </p:sp>
    </p:spTree>
    <p:extLst>
      <p:ext uri="{BB962C8B-B14F-4D97-AF65-F5344CB8AC3E}">
        <p14:creationId xmlns:p14="http://schemas.microsoft.com/office/powerpoint/2010/main" val="202253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3515" y="107528"/>
            <a:ext cx="11631135" cy="731617"/>
          </a:xfrm>
        </p:spPr>
        <p:txBody>
          <a:bodyPr/>
          <a:lstStyle/>
          <a:p>
            <a:r>
              <a:rPr lang="en-GB" b="1"/>
              <a:t>Summer Local Consult Participants Profile                based on 423 RSVPs</a:t>
            </a:r>
            <a:endParaRPr lang="en-US" b="1"/>
          </a:p>
        </p:txBody>
      </p:sp>
      <p:graphicFrame>
        <p:nvGraphicFramePr>
          <p:cNvPr id="4" name="Chart Placeholder"/>
          <p:cNvGraphicFramePr>
            <a:graphicFrameLocks noGrp="1"/>
          </p:cNvGraphicFramePr>
          <p:nvPr>
            <p:extLst>
              <p:ext uri="{D42A27DB-BD31-4B8C-83A1-F6EECF244321}">
                <p14:modId xmlns:p14="http://schemas.microsoft.com/office/powerpoint/2010/main" val="3235181364"/>
              </p:ext>
            </p:extLst>
          </p:nvPr>
        </p:nvGraphicFramePr>
        <p:xfrm>
          <a:off x="304801" y="1399544"/>
          <a:ext cx="11545455" cy="50781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C095-8E68-AC80-3B9E-4A7E5A97E4FA}"/>
              </a:ext>
            </a:extLst>
          </p:cNvPr>
          <p:cNvSpPr>
            <a:spLocks noGrp="1"/>
          </p:cNvSpPr>
          <p:nvPr>
            <p:ph type="title"/>
          </p:nvPr>
        </p:nvSpPr>
        <p:spPr>
          <a:xfrm>
            <a:off x="397401" y="263475"/>
            <a:ext cx="11628198" cy="781051"/>
          </a:xfrm>
        </p:spPr>
        <p:txBody>
          <a:bodyPr/>
          <a:lstStyle/>
          <a:p>
            <a:r>
              <a:rPr lang="en-US"/>
              <a:t>Input Sought in These 3 Areas</a:t>
            </a:r>
          </a:p>
        </p:txBody>
      </p:sp>
      <p:sp>
        <p:nvSpPr>
          <p:cNvPr id="4" name="Content Placeholder 3">
            <a:extLst>
              <a:ext uri="{FF2B5EF4-FFF2-40B4-BE49-F238E27FC236}">
                <a16:creationId xmlns:a16="http://schemas.microsoft.com/office/drawing/2014/main" id="{A59849DA-2C90-641D-40DD-6C9DC24B15DD}"/>
              </a:ext>
            </a:extLst>
          </p:cNvPr>
          <p:cNvSpPr>
            <a:spLocks noGrp="1"/>
          </p:cNvSpPr>
          <p:nvPr>
            <p:ph idx="1"/>
          </p:nvPr>
        </p:nvSpPr>
        <p:spPr>
          <a:xfrm>
            <a:off x="8420260" y="3078887"/>
            <a:ext cx="3423661" cy="4905116"/>
          </a:xfrm>
        </p:spPr>
        <p:txBody>
          <a:bodyPr/>
          <a:lstStyle/>
          <a:p>
            <a:pPr marL="0" indent="0" algn="ctr">
              <a:buNone/>
            </a:pPr>
            <a:r>
              <a:rPr lang="en-US" b="1"/>
              <a:t>Performance</a:t>
            </a:r>
          </a:p>
          <a:p>
            <a:pPr algn="ctr"/>
            <a:r>
              <a:rPr lang="en-US"/>
              <a:t>How are we managing water in the state?  Where could we improve our programs?</a:t>
            </a:r>
          </a:p>
        </p:txBody>
      </p:sp>
      <p:sp>
        <p:nvSpPr>
          <p:cNvPr id="5" name="Oval 4">
            <a:extLst>
              <a:ext uri="{FF2B5EF4-FFF2-40B4-BE49-F238E27FC236}">
                <a16:creationId xmlns:a16="http://schemas.microsoft.com/office/drawing/2014/main" id="{187F7E39-636C-748D-BBE1-577DCB25EF25}"/>
              </a:ext>
            </a:extLst>
          </p:cNvPr>
          <p:cNvSpPr/>
          <p:nvPr/>
        </p:nvSpPr>
        <p:spPr>
          <a:xfrm>
            <a:off x="1430332" y="1543695"/>
            <a:ext cx="1069384" cy="11007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1</a:t>
            </a:r>
          </a:p>
        </p:txBody>
      </p:sp>
      <p:sp>
        <p:nvSpPr>
          <p:cNvPr id="6" name="Content Placeholder 3">
            <a:extLst>
              <a:ext uri="{FF2B5EF4-FFF2-40B4-BE49-F238E27FC236}">
                <a16:creationId xmlns:a16="http://schemas.microsoft.com/office/drawing/2014/main" id="{8C6E9F04-FAA0-3F67-C9AF-17E7DAC83262}"/>
              </a:ext>
            </a:extLst>
          </p:cNvPr>
          <p:cNvSpPr txBox="1">
            <a:spLocks/>
          </p:cNvSpPr>
          <p:nvPr/>
        </p:nvSpPr>
        <p:spPr>
          <a:xfrm>
            <a:off x="4093095" y="3078887"/>
            <a:ext cx="4154665"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Investment Prioritization</a:t>
            </a:r>
          </a:p>
          <a:p>
            <a:pPr algn="ctr"/>
            <a:r>
              <a:rPr lang="en-US"/>
              <a:t>Why do you value investments in one Guiding Principle over another if forced to choose?</a:t>
            </a:r>
          </a:p>
        </p:txBody>
      </p:sp>
      <p:sp>
        <p:nvSpPr>
          <p:cNvPr id="7" name="Oval 6">
            <a:extLst>
              <a:ext uri="{FF2B5EF4-FFF2-40B4-BE49-F238E27FC236}">
                <a16:creationId xmlns:a16="http://schemas.microsoft.com/office/drawing/2014/main" id="{B2438734-619D-3C7E-F925-CA18B32B72BB}"/>
              </a:ext>
            </a:extLst>
          </p:cNvPr>
          <p:cNvSpPr/>
          <p:nvPr/>
        </p:nvSpPr>
        <p:spPr>
          <a:xfrm>
            <a:off x="5676808" y="1543695"/>
            <a:ext cx="1069384" cy="110076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800" b="1"/>
              <a:t>2</a:t>
            </a:r>
          </a:p>
        </p:txBody>
      </p:sp>
      <p:sp>
        <p:nvSpPr>
          <p:cNvPr id="8" name="Content Placeholder 3">
            <a:extLst>
              <a:ext uri="{FF2B5EF4-FFF2-40B4-BE49-F238E27FC236}">
                <a16:creationId xmlns:a16="http://schemas.microsoft.com/office/drawing/2014/main" id="{B9BEAC81-BCA4-498D-FDB8-A6E3D6B44846}"/>
              </a:ext>
            </a:extLst>
          </p:cNvPr>
          <p:cNvSpPr txBox="1">
            <a:spLocks/>
          </p:cNvSpPr>
          <p:nvPr/>
        </p:nvSpPr>
        <p:spPr>
          <a:xfrm>
            <a:off x="203575" y="3078887"/>
            <a:ext cx="3423661"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Regional Goals</a:t>
            </a:r>
          </a:p>
          <a:p>
            <a:pPr algn="ctr"/>
            <a:r>
              <a:rPr lang="en-US"/>
              <a:t>Where is there alignment within your region and across the state?</a:t>
            </a:r>
          </a:p>
        </p:txBody>
      </p:sp>
      <p:sp>
        <p:nvSpPr>
          <p:cNvPr id="9" name="Oval 8">
            <a:extLst>
              <a:ext uri="{FF2B5EF4-FFF2-40B4-BE49-F238E27FC236}">
                <a16:creationId xmlns:a16="http://schemas.microsoft.com/office/drawing/2014/main" id="{58118F72-FDFE-899E-B70D-55BE8DD750B3}"/>
              </a:ext>
            </a:extLst>
          </p:cNvPr>
          <p:cNvSpPr/>
          <p:nvPr/>
        </p:nvSpPr>
        <p:spPr>
          <a:xfrm>
            <a:off x="9597398" y="1511324"/>
            <a:ext cx="1069384" cy="110076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800" b="1"/>
              <a:t>3</a:t>
            </a:r>
          </a:p>
        </p:txBody>
      </p:sp>
    </p:spTree>
    <p:extLst>
      <p:ext uri="{BB962C8B-B14F-4D97-AF65-F5344CB8AC3E}">
        <p14:creationId xmlns:p14="http://schemas.microsoft.com/office/powerpoint/2010/main" val="426651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a:t>Consensus Overarching Takeaways from Kansans</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429208" y="1281341"/>
            <a:ext cx="11184294" cy="4905116"/>
          </a:xfrm>
        </p:spPr>
        <p:txBody>
          <a:bodyPr/>
          <a:lstStyle/>
          <a:p>
            <a:r>
              <a:rPr lang="en-US"/>
              <a:t>We have serious water challenges and </a:t>
            </a:r>
            <a:r>
              <a:rPr lang="en-US" b="1"/>
              <a:t>the time to </a:t>
            </a:r>
            <a:r>
              <a:rPr lang="en-US" b="1" u="sng"/>
              <a:t>act</a:t>
            </a:r>
            <a:r>
              <a:rPr lang="en-US" b="1"/>
              <a:t> is now.</a:t>
            </a:r>
          </a:p>
          <a:p>
            <a:pPr lvl="1"/>
            <a:r>
              <a:rPr lang="en-US"/>
              <a:t>We have a vision, now is time for implementation.</a:t>
            </a:r>
          </a:p>
          <a:p>
            <a:endParaRPr lang="en-US"/>
          </a:p>
          <a:p>
            <a:r>
              <a:rPr lang="en-US"/>
              <a:t>We are </a:t>
            </a:r>
            <a:r>
              <a:rPr lang="en-US" b="1" u="sng"/>
              <a:t>all connected</a:t>
            </a:r>
            <a:r>
              <a:rPr lang="en-US" b="1"/>
              <a:t> by our water issues</a:t>
            </a:r>
            <a:r>
              <a:rPr lang="en-US"/>
              <a:t>, what happens in the western portion of the state impacts the east and vice versa.  </a:t>
            </a:r>
          </a:p>
          <a:p>
            <a:endParaRPr lang="en-US"/>
          </a:p>
          <a:p>
            <a:r>
              <a:rPr lang="en-US"/>
              <a:t>We need to </a:t>
            </a:r>
            <a:r>
              <a:rPr lang="en-US" b="1" u="sng"/>
              <a:t>streamline</a:t>
            </a:r>
            <a:r>
              <a:rPr lang="en-US" b="1"/>
              <a:t> state agency water programs </a:t>
            </a:r>
            <a:r>
              <a:rPr lang="en-US"/>
              <a:t>and to make them </a:t>
            </a:r>
            <a:r>
              <a:rPr lang="en-US" b="1"/>
              <a:t>easier to use and more efficient.</a:t>
            </a:r>
          </a:p>
          <a:p>
            <a:endParaRPr lang="en-US" b="1"/>
          </a:p>
          <a:p>
            <a:r>
              <a:rPr lang="en-US"/>
              <a:t>Clean, secure, accessible water is an </a:t>
            </a:r>
            <a:r>
              <a:rPr lang="en-US" b="1" u="sng"/>
              <a:t>economic necessity</a:t>
            </a:r>
            <a:r>
              <a:rPr lang="en-US" b="1"/>
              <a:t>.</a:t>
            </a:r>
          </a:p>
          <a:p>
            <a:pPr marL="0" indent="0">
              <a:buNone/>
            </a:pPr>
            <a:endParaRPr lang="en-US"/>
          </a:p>
        </p:txBody>
      </p:sp>
    </p:spTree>
    <p:extLst>
      <p:ext uri="{BB962C8B-B14F-4D97-AF65-F5344CB8AC3E}">
        <p14:creationId xmlns:p14="http://schemas.microsoft.com/office/powerpoint/2010/main" val="363987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C289-119C-E143-C389-CE72F9A6A0D4}"/>
              </a:ext>
            </a:extLst>
          </p:cNvPr>
          <p:cNvSpPr>
            <a:spLocks noGrp="1"/>
          </p:cNvSpPr>
          <p:nvPr>
            <p:ph type="title"/>
          </p:nvPr>
        </p:nvSpPr>
        <p:spPr/>
        <p:txBody>
          <a:bodyPr/>
          <a:lstStyle/>
          <a:p>
            <a:r>
              <a:rPr lang="en-US"/>
              <a:t>Takeaways related to the Big 3 Guiding Principles</a:t>
            </a:r>
          </a:p>
        </p:txBody>
      </p:sp>
      <p:sp>
        <p:nvSpPr>
          <p:cNvPr id="3" name="Content Placeholder 2">
            <a:extLst>
              <a:ext uri="{FF2B5EF4-FFF2-40B4-BE49-F238E27FC236}">
                <a16:creationId xmlns:a16="http://schemas.microsoft.com/office/drawing/2014/main" id="{7A2332A5-0F9D-3CFC-2875-28937CD07D04}"/>
              </a:ext>
            </a:extLst>
          </p:cNvPr>
          <p:cNvSpPr>
            <a:spLocks noGrp="1"/>
          </p:cNvSpPr>
          <p:nvPr>
            <p:ph idx="1"/>
          </p:nvPr>
        </p:nvSpPr>
        <p:spPr>
          <a:xfrm>
            <a:off x="1057050" y="1462990"/>
            <a:ext cx="11134950" cy="4905116"/>
          </a:xfrm>
        </p:spPr>
        <p:txBody>
          <a:bodyPr/>
          <a:lstStyle/>
          <a:p>
            <a:pPr marL="0" indent="0">
              <a:buNone/>
            </a:pPr>
            <a:r>
              <a:rPr lang="en-US" b="1" dirty="0"/>
              <a:t>Aquifer</a:t>
            </a:r>
            <a:r>
              <a:rPr lang="en-US" dirty="0"/>
              <a:t>: </a:t>
            </a:r>
            <a:r>
              <a:rPr lang="en-US" sz="2400" dirty="0"/>
              <a:t>Strong support for about the need to reach sustainability of High Plains Aquifer </a:t>
            </a:r>
            <a:r>
              <a:rPr lang="en-US" sz="2400" b="1" dirty="0"/>
              <a:t>by using multiple tools </a:t>
            </a:r>
            <a:r>
              <a:rPr lang="en-US" sz="2400" dirty="0"/>
              <a:t>like irrigation technologies, cropping practices, water reuse</a:t>
            </a:r>
          </a:p>
          <a:p>
            <a:endParaRPr lang="en-US" sz="600" dirty="0"/>
          </a:p>
          <a:p>
            <a:pPr marL="0" indent="0">
              <a:buNone/>
            </a:pPr>
            <a:r>
              <a:rPr lang="en-US" sz="2400" b="1" dirty="0"/>
              <a:t>Reservoir: </a:t>
            </a:r>
            <a:r>
              <a:rPr lang="en-US" sz="2400" dirty="0">
                <a:effectLst/>
                <a:ea typeface="Aptos" panose="020B0004020202020204" pitchFamily="34" charset="0"/>
              </a:rPr>
              <a:t>Strong support for keeping our reservoir water supplies viable for generations through using </a:t>
            </a:r>
            <a:r>
              <a:rPr lang="en-US" sz="2400" b="1" dirty="0">
                <a:ea typeface="Aptos" panose="020B0004020202020204" pitchFamily="34" charset="0"/>
              </a:rPr>
              <a:t>in-lake and upstream techniques to reduce sedimentation</a:t>
            </a:r>
            <a:r>
              <a:rPr lang="en-US" sz="2400" b="1" dirty="0">
                <a:effectLst/>
                <a:ea typeface="Aptos" panose="020B0004020202020204" pitchFamily="34" charset="0"/>
              </a:rPr>
              <a:t> </a:t>
            </a:r>
            <a:endParaRPr lang="en-US" sz="3200" b="1" dirty="0"/>
          </a:p>
          <a:p>
            <a:pPr marL="457200" lvl="1" indent="0">
              <a:buNone/>
            </a:pPr>
            <a:endParaRPr lang="en-US" sz="2000" dirty="0"/>
          </a:p>
          <a:p>
            <a:pPr marL="0" indent="0">
              <a:buNone/>
            </a:pPr>
            <a:r>
              <a:rPr lang="en-US" b="1" dirty="0"/>
              <a:t>Water Quality: </a:t>
            </a:r>
            <a:r>
              <a:rPr lang="en-US" sz="2400" dirty="0">
                <a:effectLst/>
                <a:ea typeface="Aptos" panose="020B0004020202020204" pitchFamily="34" charset="0"/>
              </a:rPr>
              <a:t>Strong support for improving water quality across Kansas by </a:t>
            </a:r>
            <a:r>
              <a:rPr lang="en-US" sz="2400" b="1" dirty="0">
                <a:ea typeface="Aptos" panose="020B0004020202020204" pitchFamily="34" charset="0"/>
              </a:rPr>
              <a:t>improving our water infrastructure</a:t>
            </a:r>
            <a:endParaRPr lang="en-US" sz="2400" b="1" dirty="0">
              <a:effectLst/>
              <a:ea typeface="Aptos" panose="020B0004020202020204" pitchFamily="34" charset="0"/>
            </a:endParaRPr>
          </a:p>
          <a:p>
            <a:pPr marL="0" indent="0">
              <a:buNone/>
            </a:pPr>
            <a:endParaRPr lang="en-US" dirty="0"/>
          </a:p>
        </p:txBody>
      </p:sp>
      <p:pic>
        <p:nvPicPr>
          <p:cNvPr id="4" name="Picture 3" descr="A blue square with a blue drop and yellow and blue background&#10;&#10;Description automatically generated">
            <a:extLst>
              <a:ext uri="{FF2B5EF4-FFF2-40B4-BE49-F238E27FC236}">
                <a16:creationId xmlns:a16="http://schemas.microsoft.com/office/drawing/2014/main" id="{2E7BF6FC-74B8-8756-0006-CFF643E24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1" y="1462990"/>
            <a:ext cx="825791" cy="845336"/>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AEC090D6-5C43-53E2-9E9A-2C994E88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58" y="2830431"/>
            <a:ext cx="850294" cy="845336"/>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55FA1E9D-0F6B-E87E-922F-58F5FB665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01" y="4263698"/>
            <a:ext cx="840451" cy="845337"/>
          </a:xfrm>
          <a:prstGeom prst="rect">
            <a:avLst/>
          </a:prstGeom>
        </p:spPr>
      </p:pic>
    </p:spTree>
    <p:extLst>
      <p:ext uri="{BB962C8B-B14F-4D97-AF65-F5344CB8AC3E}">
        <p14:creationId xmlns:p14="http://schemas.microsoft.com/office/powerpoint/2010/main" val="140294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a:t>More discussion needed Round 2 on…</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281902" y="1169210"/>
            <a:ext cx="11032730" cy="4223884"/>
          </a:xfrm>
        </p:spPr>
        <p:txBody>
          <a:bodyPr/>
          <a:lstStyle/>
          <a:p>
            <a:r>
              <a:rPr lang="en-US"/>
              <a:t>How to ensure water programs are </a:t>
            </a:r>
            <a:r>
              <a:rPr lang="en-US" b="1"/>
              <a:t>reaching intended water users and stakeholders </a:t>
            </a:r>
            <a:r>
              <a:rPr lang="en-US"/>
              <a:t>and are </a:t>
            </a:r>
            <a:r>
              <a:rPr lang="en-US" b="1"/>
              <a:t>utilized effectively</a:t>
            </a:r>
            <a:r>
              <a:rPr lang="en-US"/>
              <a:t>?</a:t>
            </a:r>
          </a:p>
          <a:p>
            <a:endParaRPr lang="en-US"/>
          </a:p>
          <a:p>
            <a:r>
              <a:rPr lang="en-US"/>
              <a:t>Prioritizing investment strategies </a:t>
            </a:r>
          </a:p>
          <a:p>
            <a:endParaRPr lang="en-US"/>
          </a:p>
          <a:p>
            <a:r>
              <a:rPr lang="en-US"/>
              <a:t>Braiding (local, state, federal) funding to leverage dollars further</a:t>
            </a:r>
          </a:p>
          <a:p>
            <a:endParaRPr lang="en-US"/>
          </a:p>
        </p:txBody>
      </p:sp>
    </p:spTree>
    <p:extLst>
      <p:ext uri="{BB962C8B-B14F-4D97-AF65-F5344CB8AC3E}">
        <p14:creationId xmlns:p14="http://schemas.microsoft.com/office/powerpoint/2010/main" val="426639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82DE-9BF6-1E53-4ED8-6C22DD75C9D2}"/>
              </a:ext>
            </a:extLst>
          </p:cNvPr>
          <p:cNvSpPr>
            <a:spLocks noGrp="1"/>
          </p:cNvSpPr>
          <p:nvPr>
            <p:ph type="title"/>
          </p:nvPr>
        </p:nvSpPr>
        <p:spPr>
          <a:xfrm>
            <a:off x="218052" y="122421"/>
            <a:ext cx="11628198" cy="781051"/>
          </a:xfrm>
        </p:spPr>
        <p:txBody>
          <a:bodyPr/>
          <a:lstStyle/>
          <a:p>
            <a:r>
              <a:rPr lang="en-US"/>
              <a:t>Investment Scenario with Strongest Support</a:t>
            </a:r>
          </a:p>
        </p:txBody>
      </p:sp>
      <p:pic>
        <p:nvPicPr>
          <p:cNvPr id="4" name="Picture 3">
            <a:extLst>
              <a:ext uri="{FF2B5EF4-FFF2-40B4-BE49-F238E27FC236}">
                <a16:creationId xmlns:a16="http://schemas.microsoft.com/office/drawing/2014/main" id="{4F90B048-3EB1-2F8B-12D5-1720836F3703}"/>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1264758" y="1235063"/>
            <a:ext cx="12191999" cy="5983325"/>
          </a:xfrm>
          <a:prstGeom prst="rect">
            <a:avLst/>
          </a:prstGeom>
        </p:spPr>
      </p:pic>
      <p:pic>
        <p:nvPicPr>
          <p:cNvPr id="5" name="Picture 4" descr="A blue square with a blue drop and yellow and blue background&#10;&#10;Description automatically generated">
            <a:extLst>
              <a:ext uri="{FF2B5EF4-FFF2-40B4-BE49-F238E27FC236}">
                <a16:creationId xmlns:a16="http://schemas.microsoft.com/office/drawing/2014/main" id="{B8862CFD-CA40-AC2C-42CA-C43CDB9A8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68" y="2128026"/>
            <a:ext cx="1072314" cy="1097694"/>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C35C0D99-BE9F-0B5A-EB0C-B84FEDFDA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741" y="4541106"/>
            <a:ext cx="1088176" cy="1081831"/>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24A857EE-7838-A276-CCAE-A2BBA420B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4533174"/>
            <a:ext cx="1091349" cy="1097694"/>
          </a:xfrm>
          <a:prstGeom prst="rect">
            <a:avLst/>
          </a:prstGeom>
        </p:spPr>
      </p:pic>
      <p:pic>
        <p:nvPicPr>
          <p:cNvPr id="8" name="Picture 7" descr="A blue square with a blue drop and yellow and blue background&#10;&#10;Description automatically generated">
            <a:extLst>
              <a:ext uri="{FF2B5EF4-FFF2-40B4-BE49-F238E27FC236}">
                <a16:creationId xmlns:a16="http://schemas.microsoft.com/office/drawing/2014/main" id="{EA751E8E-0010-7C4E-DCA4-55362B62D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18" y="4541106"/>
            <a:ext cx="1072314" cy="1097694"/>
          </a:xfrm>
          <a:prstGeom prst="rect">
            <a:avLst/>
          </a:prstGeom>
        </p:spPr>
      </p:pic>
      <p:pic>
        <p:nvPicPr>
          <p:cNvPr id="9" name="Picture 8" descr="A blue square with a clipboard and a drop of water&#10;&#10;Description automatically generated">
            <a:extLst>
              <a:ext uri="{FF2B5EF4-FFF2-40B4-BE49-F238E27FC236}">
                <a16:creationId xmlns:a16="http://schemas.microsoft.com/office/drawing/2014/main" id="{10C763AC-EB14-28F4-A4D9-A8CAFC8E0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2128026"/>
            <a:ext cx="1091349" cy="1097694"/>
          </a:xfrm>
          <a:prstGeom prst="rect">
            <a:avLst/>
          </a:prstGeom>
        </p:spPr>
      </p:pic>
      <p:pic>
        <p:nvPicPr>
          <p:cNvPr id="10" name="Picture 9" descr="A blue square with a clipboard and a drop of water&#10;&#10;Description automatically generated">
            <a:extLst>
              <a:ext uri="{FF2B5EF4-FFF2-40B4-BE49-F238E27FC236}">
                <a16:creationId xmlns:a16="http://schemas.microsoft.com/office/drawing/2014/main" id="{BA5D2B50-12F6-7673-11FD-C472BA4E9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986" y="2112995"/>
            <a:ext cx="1091349" cy="1097694"/>
          </a:xfrm>
          <a:prstGeom prst="rect">
            <a:avLst/>
          </a:prstGeom>
        </p:spPr>
      </p:pic>
      <p:pic>
        <p:nvPicPr>
          <p:cNvPr id="11" name="Picture 10" descr="A blue square with a white sailboat and water&#10;&#10;Description automatically generated">
            <a:extLst>
              <a:ext uri="{FF2B5EF4-FFF2-40B4-BE49-F238E27FC236}">
                <a16:creationId xmlns:a16="http://schemas.microsoft.com/office/drawing/2014/main" id="{AF381F53-8FC7-0C32-3008-912388920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027" y="2108398"/>
            <a:ext cx="1088176" cy="1081831"/>
          </a:xfrm>
          <a:prstGeom prst="rect">
            <a:avLst/>
          </a:prstGeom>
        </p:spPr>
      </p:pic>
      <p:sp>
        <p:nvSpPr>
          <p:cNvPr id="13" name="Rectangle 12">
            <a:extLst>
              <a:ext uri="{FF2B5EF4-FFF2-40B4-BE49-F238E27FC236}">
                <a16:creationId xmlns:a16="http://schemas.microsoft.com/office/drawing/2014/main" id="{074CA654-9BDA-0CF1-0198-27B55A67B103}"/>
              </a:ext>
            </a:extLst>
          </p:cNvPr>
          <p:cNvSpPr/>
          <p:nvPr/>
        </p:nvSpPr>
        <p:spPr>
          <a:xfrm>
            <a:off x="7570177" y="2128026"/>
            <a:ext cx="641838" cy="209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Tie</a:t>
            </a:r>
          </a:p>
        </p:txBody>
      </p:sp>
      <p:pic>
        <p:nvPicPr>
          <p:cNvPr id="14" name="Picture 13" descr="A blue square with a blue drop and yellow and blue background&#10;&#10;Description automatically generated">
            <a:extLst>
              <a:ext uri="{FF2B5EF4-FFF2-40B4-BE49-F238E27FC236}">
                <a16:creationId xmlns:a16="http://schemas.microsoft.com/office/drawing/2014/main" id="{6A55EEF1-A42A-4B89-90A4-9F2C26F79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392" y="1492240"/>
            <a:ext cx="825791" cy="845336"/>
          </a:xfrm>
          <a:prstGeom prst="rect">
            <a:avLst/>
          </a:prstGeom>
        </p:spPr>
      </p:pic>
      <p:sp>
        <p:nvSpPr>
          <p:cNvPr id="15" name="TextBox 14">
            <a:extLst>
              <a:ext uri="{FF2B5EF4-FFF2-40B4-BE49-F238E27FC236}">
                <a16:creationId xmlns:a16="http://schemas.microsoft.com/office/drawing/2014/main" id="{98884397-92E0-00C5-8744-7F60C65A3320}"/>
              </a:ext>
            </a:extLst>
          </p:cNvPr>
          <p:cNvSpPr txBox="1"/>
          <p:nvPr/>
        </p:nvSpPr>
        <p:spPr>
          <a:xfrm>
            <a:off x="10245967" y="1637029"/>
            <a:ext cx="1480119" cy="523220"/>
          </a:xfrm>
          <a:prstGeom prst="rect">
            <a:avLst/>
          </a:prstGeom>
          <a:noFill/>
        </p:spPr>
        <p:txBody>
          <a:bodyPr wrap="square" rtlCol="0">
            <a:spAutoFit/>
          </a:bodyPr>
          <a:lstStyle/>
          <a:p>
            <a:r>
              <a:rPr lang="en-US" sz="2800" b="1"/>
              <a:t>Aquifer</a:t>
            </a:r>
          </a:p>
        </p:txBody>
      </p:sp>
      <p:pic>
        <p:nvPicPr>
          <p:cNvPr id="16" name="Picture 15" descr="A blue square with a white sailboat and water&#10;&#10;Description automatically generated">
            <a:extLst>
              <a:ext uri="{FF2B5EF4-FFF2-40B4-BE49-F238E27FC236}">
                <a16:creationId xmlns:a16="http://schemas.microsoft.com/office/drawing/2014/main" id="{56F33514-6744-C5F1-95DD-9E8F77623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140" y="2290363"/>
            <a:ext cx="850294" cy="845336"/>
          </a:xfrm>
          <a:prstGeom prst="rect">
            <a:avLst/>
          </a:prstGeom>
        </p:spPr>
      </p:pic>
      <p:sp>
        <p:nvSpPr>
          <p:cNvPr id="17" name="TextBox 16">
            <a:extLst>
              <a:ext uri="{FF2B5EF4-FFF2-40B4-BE49-F238E27FC236}">
                <a16:creationId xmlns:a16="http://schemas.microsoft.com/office/drawing/2014/main" id="{ADA85004-EA3F-5227-6E24-2FBE5705B70E}"/>
              </a:ext>
            </a:extLst>
          </p:cNvPr>
          <p:cNvSpPr txBox="1"/>
          <p:nvPr/>
        </p:nvSpPr>
        <p:spPr>
          <a:xfrm>
            <a:off x="10245967" y="2459876"/>
            <a:ext cx="1886817" cy="523220"/>
          </a:xfrm>
          <a:prstGeom prst="rect">
            <a:avLst/>
          </a:prstGeom>
          <a:noFill/>
        </p:spPr>
        <p:txBody>
          <a:bodyPr wrap="square" rtlCol="0">
            <a:spAutoFit/>
          </a:bodyPr>
          <a:lstStyle/>
          <a:p>
            <a:r>
              <a:rPr lang="en-US" sz="2800" b="1"/>
              <a:t>Reservoir</a:t>
            </a:r>
          </a:p>
        </p:txBody>
      </p:sp>
      <p:pic>
        <p:nvPicPr>
          <p:cNvPr id="18" name="Picture 17" descr="A blue square with a clipboard and a drop of water&#10;&#10;Description automatically generated">
            <a:extLst>
              <a:ext uri="{FF2B5EF4-FFF2-40B4-BE49-F238E27FC236}">
                <a16:creationId xmlns:a16="http://schemas.microsoft.com/office/drawing/2014/main" id="{3DB7E73A-3DDA-646D-B6AB-A1A787E39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4732" y="3152047"/>
            <a:ext cx="840451" cy="845337"/>
          </a:xfrm>
          <a:prstGeom prst="rect">
            <a:avLst/>
          </a:prstGeom>
        </p:spPr>
      </p:pic>
      <p:sp>
        <p:nvSpPr>
          <p:cNvPr id="19" name="TextBox 18">
            <a:extLst>
              <a:ext uri="{FF2B5EF4-FFF2-40B4-BE49-F238E27FC236}">
                <a16:creationId xmlns:a16="http://schemas.microsoft.com/office/drawing/2014/main" id="{DBB824EF-2C95-E7EB-8793-5F9F5C686841}"/>
              </a:ext>
            </a:extLst>
          </p:cNvPr>
          <p:cNvSpPr txBox="1"/>
          <p:nvPr/>
        </p:nvSpPr>
        <p:spPr>
          <a:xfrm>
            <a:off x="10317434" y="3272618"/>
            <a:ext cx="1886817" cy="954107"/>
          </a:xfrm>
          <a:prstGeom prst="rect">
            <a:avLst/>
          </a:prstGeom>
          <a:noFill/>
        </p:spPr>
        <p:txBody>
          <a:bodyPr wrap="square" rtlCol="0">
            <a:spAutoFit/>
          </a:bodyPr>
          <a:lstStyle/>
          <a:p>
            <a:r>
              <a:rPr lang="en-US" sz="2800" b="1"/>
              <a:t>Water Quality</a:t>
            </a:r>
          </a:p>
        </p:txBody>
      </p:sp>
      <p:sp>
        <p:nvSpPr>
          <p:cNvPr id="21" name="Rectangle: Rounded Corners 20">
            <a:extLst>
              <a:ext uri="{FF2B5EF4-FFF2-40B4-BE49-F238E27FC236}">
                <a16:creationId xmlns:a16="http://schemas.microsoft.com/office/drawing/2014/main" id="{AA4E8D5D-3BBB-76F0-1E6A-B636C61D2837}"/>
              </a:ext>
            </a:extLst>
          </p:cNvPr>
          <p:cNvSpPr/>
          <p:nvPr/>
        </p:nvSpPr>
        <p:spPr>
          <a:xfrm>
            <a:off x="3921369" y="4541106"/>
            <a:ext cx="942594" cy="1006840"/>
          </a:xfrm>
          <a:prstGeom prst="round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277059"/>
      </p:ext>
    </p:extLst>
  </p:cSld>
  <p:clrMapOvr>
    <a:masterClrMapping/>
  </p:clrMapOvr>
</p:sld>
</file>

<file path=ppt/theme/theme1.xml><?xml version="1.0" encoding="utf-8"?>
<a:theme xmlns:a="http://schemas.openxmlformats.org/drawingml/2006/main" name="Office Theme">
  <a:themeElements>
    <a:clrScheme name="Custom 56">
      <a:dk1>
        <a:srgbClr val="0F2D52"/>
      </a:dk1>
      <a:lt1>
        <a:sysClr val="window" lastClr="FFFFFF"/>
      </a:lt1>
      <a:dk2>
        <a:srgbClr val="1D5B8A"/>
      </a:dk2>
      <a:lt2>
        <a:srgbClr val="C1E4F5"/>
      </a:lt2>
      <a:accent1>
        <a:srgbClr val="FCB31C"/>
      </a:accent1>
      <a:accent2>
        <a:srgbClr val="8DC63F"/>
      </a:accent2>
      <a:accent3>
        <a:srgbClr val="27AAE1"/>
      </a:accent3>
      <a:accent4>
        <a:srgbClr val="1D5B8A"/>
      </a:accent4>
      <a:accent5>
        <a:srgbClr val="0F2D52"/>
      </a:accent5>
      <a:accent6>
        <a:srgbClr val="8DC63F"/>
      </a:accent6>
      <a:hlink>
        <a:srgbClr val="1D5B8A"/>
      </a:hlink>
      <a:folHlink>
        <a:srgbClr val="0F2D52"/>
      </a:folHlink>
    </a:clrScheme>
    <a:fontScheme name="Custom 5">
      <a:majorFont>
        <a:latin typeface="Gotha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98CA29-7F99-4769-A722-01E22A163BB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83b7b7f-5b84-4800-8929-8952b5170033" xsi:nil="true"/>
    <lcf76f155ced4ddcb4097134ff3c332f xmlns="6c0e53c8-f4be-4aef-8199-a9f50f7d545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D722135126C047983C20EB974AAF0A" ma:contentTypeVersion="14" ma:contentTypeDescription="Create a new document." ma:contentTypeScope="" ma:versionID="4b44887481f88974d80e73fcdaacba4f">
  <xsd:schema xmlns:xsd="http://www.w3.org/2001/XMLSchema" xmlns:xs="http://www.w3.org/2001/XMLSchema" xmlns:p="http://schemas.microsoft.com/office/2006/metadata/properties" xmlns:ns2="6c0e53c8-f4be-4aef-8199-a9f50f7d5457" xmlns:ns3="283b7b7f-5b84-4800-8929-8952b5170033" targetNamespace="http://schemas.microsoft.com/office/2006/metadata/properties" ma:root="true" ma:fieldsID="75757df35ad10ad08a357cac90b09d2a" ns2:_="" ns3:_="">
    <xsd:import namespace="6c0e53c8-f4be-4aef-8199-a9f50f7d5457"/>
    <xsd:import namespace="283b7b7f-5b84-4800-8929-8952b51700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e53c8-f4be-4aef-8199-a9f50f7d5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f32eec-7bc8-4e8a-bbcd-8d0e930e2dd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b7b7f-5b84-4800-8929-8952b51700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e2c2c6f-24ab-48c1-aa6a-d97e1ff5024b}" ma:internalName="TaxCatchAll" ma:showField="CatchAllData" ma:web="283b7b7f-5b84-4800-8929-8952b51700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32D6CB-EFB5-4D5A-B83B-E6E2A036F496}">
  <ds:schemaRefs>
    <ds:schemaRef ds:uri="http://purl.org/dc/dcmityp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ded2969b-f71e-48d9-9a71-5c61eb40bb16"/>
    <ds:schemaRef ds:uri="http://www.w3.org/XML/1998/namespace"/>
  </ds:schemaRefs>
</ds:datastoreItem>
</file>

<file path=customXml/itemProps2.xml><?xml version="1.0" encoding="utf-8"?>
<ds:datastoreItem xmlns:ds="http://schemas.openxmlformats.org/officeDocument/2006/customXml" ds:itemID="{05AA468A-4A7E-42C8-ACB9-2FD139320B8E}"/>
</file>

<file path=customXml/itemProps3.xml><?xml version="1.0" encoding="utf-8"?>
<ds:datastoreItem xmlns:ds="http://schemas.openxmlformats.org/officeDocument/2006/customXml" ds:itemID="{95B6F04E-78B6-407B-B9D0-3CF2B29E3B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TotalTime>
  <Words>965</Words>
  <Application>Microsoft Office PowerPoint</Application>
  <PresentationFormat>Widescreen</PresentationFormat>
  <Paragraphs>143</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Aptos</vt:lpstr>
      <vt:lpstr>Arial</vt:lpstr>
      <vt:lpstr>Office Theme</vt:lpstr>
      <vt:lpstr>Summer Local Consult  Key Takeaways</vt:lpstr>
      <vt:lpstr>PowerPoint Presentation</vt:lpstr>
      <vt:lpstr>Meeting Participation by Region</vt:lpstr>
      <vt:lpstr>Summer Local Consult Participants Profile                based on 423 RSVPs</vt:lpstr>
      <vt:lpstr>Input Sought in These 3 Areas</vt:lpstr>
      <vt:lpstr>Consensus Overarching Takeaways from Kansans</vt:lpstr>
      <vt:lpstr>Takeaways related to the Big 3 Guiding Principles</vt:lpstr>
      <vt:lpstr>More discussion needed Round 2 on…</vt:lpstr>
      <vt:lpstr>Investment Scenario with Strongest Support</vt:lpstr>
      <vt:lpstr>Southeast Region (Chanute) Takeaways</vt:lpstr>
      <vt:lpstr>Regional Goal Alignment Input </vt:lpstr>
      <vt:lpstr>Reasons for Supporting Investment Scenario</vt:lpstr>
      <vt:lpstr>Reasons for shifting choices (red tickets)</vt:lpstr>
      <vt:lpstr>Programs/Overall Performance</vt:lpstr>
      <vt:lpstr>Other Notable Input</vt:lpstr>
      <vt:lpstr>Other Notable Input Continued</vt:lpstr>
      <vt:lpstr>Notable Quotes</vt:lpstr>
      <vt:lpstr>Discussion Questions for All Meetings</vt:lpstr>
      <vt:lpstr>Discussion Questions Specific Southeast Region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STATEWIDE WATER PROGRAM</dc:title>
  <dc:creator>Rebecca Thompson</dc:creator>
  <cp:lastModifiedBy>Amy Link</cp:lastModifiedBy>
  <cp:revision>4</cp:revision>
  <dcterms:created xsi:type="dcterms:W3CDTF">2024-04-11T19:24:49Z</dcterms:created>
  <dcterms:modified xsi:type="dcterms:W3CDTF">2024-07-12T18:12:56Z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0x0101008CD722135126C047983C20EB974AAF0A</vt:lpwstr>
  </property>
  <property fmtid="{D5CDD505-2E9C-101B-9397-08002B2CF9AE}" pid="3" name="MediaServiceImageTags">
    <vt:lpwstr/>
  </property>
</Properties>
</file>