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71" r:id="rId5"/>
    <p:sldId id="272" r:id="rId6"/>
    <p:sldId id="273" r:id="rId7"/>
    <p:sldId id="274" r:id="rId8"/>
    <p:sldId id="259" r:id="rId9"/>
    <p:sldId id="263" r:id="rId10"/>
    <p:sldId id="264" r:id="rId11"/>
    <p:sldId id="275" r:id="rId12"/>
    <p:sldId id="265" r:id="rId13"/>
    <p:sldId id="266" r:id="rId14"/>
    <p:sldId id="26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BC4B6-D263-4FE3-8341-B22C71A48C30}" type="doc">
      <dgm:prSet loTypeId="urn:microsoft.com/office/officeart/2005/8/layout/process1" loCatId="process" qsTypeId="urn:microsoft.com/office/officeart/2005/8/quickstyle/simple1" qsCatId="simple" csTypeId="urn:microsoft.com/office/officeart/2005/8/colors/accent6_3" csCatId="accent6" phldr="1"/>
      <dgm:spPr/>
    </dgm:pt>
    <dgm:pt modelId="{457CA82A-404B-45EB-9178-8C80229F24A9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1. Define water quality through Water Quality Standards (WQS)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E77F4-9645-4364-AA58-1578A97D7491}" type="parTrans" cxnId="{4C6D09B3-CD5E-44E3-B8D3-C41EC826ED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C7E62-5E8D-49CF-8849-C976CDF655F6}" type="sibTrans" cxnId="{4C6D09B3-CD5E-44E3-B8D3-C41EC826ED1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285E4-6B31-4C4D-9B5A-1CF21779D1B0}">
      <dgm:prSet phldrT="[Text]"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Assess available data against the WQS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59EC0D-5AA3-4EA5-B593-A8EBDBFCBB29}" type="parTrans" cxnId="{1CD7E815-EC85-44AB-BC6B-9CC3ABCB8C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068BC-70AA-48B4-A112-852EA13DCC94}" type="sibTrans" cxnId="{1CD7E815-EC85-44AB-BC6B-9CC3ABCB8C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5341E3-CEA2-4FD8-9FD9-DEE88348B3B0}">
      <dgm:prSet phldrT="[Text]"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Write TMDL to restore waters from impaired to attaining WQS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041988-5130-40F2-B1A1-A35722EAE4D4}" type="parTrans" cxnId="{956C4C1B-DFD8-4703-A9B7-9B85997632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C1AAA-B9E3-421B-A2FA-3399C1907BD0}" type="sibTrans" cxnId="{956C4C1B-DFD8-4703-A9B7-9B85997632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739B0-5AF4-4F35-B9BC-02A7855FFB73}" type="pres">
      <dgm:prSet presAssocID="{BB9BC4B6-D263-4FE3-8341-B22C71A48C30}" presName="Name0" presStyleCnt="0">
        <dgm:presLayoutVars>
          <dgm:dir/>
          <dgm:resizeHandles val="exact"/>
        </dgm:presLayoutVars>
      </dgm:prSet>
      <dgm:spPr/>
    </dgm:pt>
    <dgm:pt modelId="{96A51ED4-5A02-4CC2-89B4-FDFDE9A551F6}" type="pres">
      <dgm:prSet presAssocID="{457CA82A-404B-45EB-9178-8C80229F24A9}" presName="node" presStyleLbl="node1" presStyleIdx="0" presStyleCnt="3">
        <dgm:presLayoutVars>
          <dgm:bulletEnabled val="1"/>
        </dgm:presLayoutVars>
      </dgm:prSet>
      <dgm:spPr/>
    </dgm:pt>
    <dgm:pt modelId="{F67DD535-4846-49DD-B46E-652E84BDC0E8}" type="pres">
      <dgm:prSet presAssocID="{7F9C7E62-5E8D-49CF-8849-C976CDF655F6}" presName="sibTrans" presStyleLbl="sibTrans2D1" presStyleIdx="0" presStyleCnt="2"/>
      <dgm:spPr/>
    </dgm:pt>
    <dgm:pt modelId="{6D5EF14C-9A59-41EE-8DB0-3577453C0786}" type="pres">
      <dgm:prSet presAssocID="{7F9C7E62-5E8D-49CF-8849-C976CDF655F6}" presName="connectorText" presStyleLbl="sibTrans2D1" presStyleIdx="0" presStyleCnt="2"/>
      <dgm:spPr/>
    </dgm:pt>
    <dgm:pt modelId="{90793B59-5857-4DBB-A252-517D9577AD93}" type="pres">
      <dgm:prSet presAssocID="{762285E4-6B31-4C4D-9B5A-1CF21779D1B0}" presName="node" presStyleLbl="node1" presStyleIdx="1" presStyleCnt="3">
        <dgm:presLayoutVars>
          <dgm:bulletEnabled val="1"/>
        </dgm:presLayoutVars>
      </dgm:prSet>
      <dgm:spPr/>
    </dgm:pt>
    <dgm:pt modelId="{99B5A7FF-EAA9-4EF5-8ABC-BAE2BCB30EB3}" type="pres">
      <dgm:prSet presAssocID="{611068BC-70AA-48B4-A112-852EA13DCC94}" presName="sibTrans" presStyleLbl="sibTrans2D1" presStyleIdx="1" presStyleCnt="2"/>
      <dgm:spPr/>
    </dgm:pt>
    <dgm:pt modelId="{04A024F8-787D-4E19-B07E-88FBEECCE56B}" type="pres">
      <dgm:prSet presAssocID="{611068BC-70AA-48B4-A112-852EA13DCC94}" presName="connectorText" presStyleLbl="sibTrans2D1" presStyleIdx="1" presStyleCnt="2"/>
      <dgm:spPr/>
    </dgm:pt>
    <dgm:pt modelId="{C42D1450-4088-4916-8126-65B7175A561B}" type="pres">
      <dgm:prSet presAssocID="{A55341E3-CEA2-4FD8-9FD9-DEE88348B3B0}" presName="node" presStyleLbl="node1" presStyleIdx="2" presStyleCnt="3">
        <dgm:presLayoutVars>
          <dgm:bulletEnabled val="1"/>
        </dgm:presLayoutVars>
      </dgm:prSet>
      <dgm:spPr/>
    </dgm:pt>
  </dgm:ptLst>
  <dgm:cxnLst>
    <dgm:cxn modelId="{1CD7E815-EC85-44AB-BC6B-9CC3ABCB8CAA}" srcId="{BB9BC4B6-D263-4FE3-8341-B22C71A48C30}" destId="{762285E4-6B31-4C4D-9B5A-1CF21779D1B0}" srcOrd="1" destOrd="0" parTransId="{7A59EC0D-5AA3-4EA5-B593-A8EBDBFCBB29}" sibTransId="{611068BC-70AA-48B4-A112-852EA13DCC94}"/>
    <dgm:cxn modelId="{956C4C1B-DFD8-4703-A9B7-9B859976321E}" srcId="{BB9BC4B6-D263-4FE3-8341-B22C71A48C30}" destId="{A55341E3-CEA2-4FD8-9FD9-DEE88348B3B0}" srcOrd="2" destOrd="0" parTransId="{3D041988-5130-40F2-B1A1-A35722EAE4D4}" sibTransId="{D9AC1AAA-B9E3-421B-A2FA-3399C1907BD0}"/>
    <dgm:cxn modelId="{F161F228-BAD5-4FE5-92BE-A1A8A1DF6A22}" type="presOf" srcId="{762285E4-6B31-4C4D-9B5A-1CF21779D1B0}" destId="{90793B59-5857-4DBB-A252-517D9577AD93}" srcOrd="0" destOrd="0" presId="urn:microsoft.com/office/officeart/2005/8/layout/process1"/>
    <dgm:cxn modelId="{CE4AC741-7BFB-453A-9640-9B35B99B2565}" type="presOf" srcId="{611068BC-70AA-48B4-A112-852EA13DCC94}" destId="{04A024F8-787D-4E19-B07E-88FBEECCE56B}" srcOrd="1" destOrd="0" presId="urn:microsoft.com/office/officeart/2005/8/layout/process1"/>
    <dgm:cxn modelId="{077E8C75-484B-4E4D-B323-1C38AEA02816}" type="presOf" srcId="{A55341E3-CEA2-4FD8-9FD9-DEE88348B3B0}" destId="{C42D1450-4088-4916-8126-65B7175A561B}" srcOrd="0" destOrd="0" presId="urn:microsoft.com/office/officeart/2005/8/layout/process1"/>
    <dgm:cxn modelId="{36527D7B-6287-4238-8EDA-49B1A096EBCC}" type="presOf" srcId="{611068BC-70AA-48B4-A112-852EA13DCC94}" destId="{99B5A7FF-EAA9-4EF5-8ABC-BAE2BCB30EB3}" srcOrd="0" destOrd="0" presId="urn:microsoft.com/office/officeart/2005/8/layout/process1"/>
    <dgm:cxn modelId="{BA7C0B85-E5D2-49C6-8F09-2325F8481921}" type="presOf" srcId="{7F9C7E62-5E8D-49CF-8849-C976CDF655F6}" destId="{F67DD535-4846-49DD-B46E-652E84BDC0E8}" srcOrd="0" destOrd="0" presId="urn:microsoft.com/office/officeart/2005/8/layout/process1"/>
    <dgm:cxn modelId="{4C6D09B3-CD5E-44E3-B8D3-C41EC826ED19}" srcId="{BB9BC4B6-D263-4FE3-8341-B22C71A48C30}" destId="{457CA82A-404B-45EB-9178-8C80229F24A9}" srcOrd="0" destOrd="0" parTransId="{293E77F4-9645-4364-AA58-1578A97D7491}" sibTransId="{7F9C7E62-5E8D-49CF-8849-C976CDF655F6}"/>
    <dgm:cxn modelId="{BC5593C3-5B9D-4208-B755-8D9F02598A21}" type="presOf" srcId="{457CA82A-404B-45EB-9178-8C80229F24A9}" destId="{96A51ED4-5A02-4CC2-89B4-FDFDE9A551F6}" srcOrd="0" destOrd="0" presId="urn:microsoft.com/office/officeart/2005/8/layout/process1"/>
    <dgm:cxn modelId="{1A2BECDE-6D1C-40B9-B924-A3107600EAF1}" type="presOf" srcId="{7F9C7E62-5E8D-49CF-8849-C976CDF655F6}" destId="{6D5EF14C-9A59-41EE-8DB0-3577453C0786}" srcOrd="1" destOrd="0" presId="urn:microsoft.com/office/officeart/2005/8/layout/process1"/>
    <dgm:cxn modelId="{BCC154FE-F106-40EA-A67B-D944A80504EC}" type="presOf" srcId="{BB9BC4B6-D263-4FE3-8341-B22C71A48C30}" destId="{997739B0-5AF4-4F35-B9BC-02A7855FFB73}" srcOrd="0" destOrd="0" presId="urn:microsoft.com/office/officeart/2005/8/layout/process1"/>
    <dgm:cxn modelId="{C67E09B8-75A2-4D2E-ACAE-D826179D30DB}" type="presParOf" srcId="{997739B0-5AF4-4F35-B9BC-02A7855FFB73}" destId="{96A51ED4-5A02-4CC2-89B4-FDFDE9A551F6}" srcOrd="0" destOrd="0" presId="urn:microsoft.com/office/officeart/2005/8/layout/process1"/>
    <dgm:cxn modelId="{61BB4818-633F-436C-A1A2-F78802E73B23}" type="presParOf" srcId="{997739B0-5AF4-4F35-B9BC-02A7855FFB73}" destId="{F67DD535-4846-49DD-B46E-652E84BDC0E8}" srcOrd="1" destOrd="0" presId="urn:microsoft.com/office/officeart/2005/8/layout/process1"/>
    <dgm:cxn modelId="{81D4B3D6-B3C7-448A-AA02-4C6BBDC09725}" type="presParOf" srcId="{F67DD535-4846-49DD-B46E-652E84BDC0E8}" destId="{6D5EF14C-9A59-41EE-8DB0-3577453C0786}" srcOrd="0" destOrd="0" presId="urn:microsoft.com/office/officeart/2005/8/layout/process1"/>
    <dgm:cxn modelId="{E63D4766-24A3-47D5-8AE4-0F93F5CD7262}" type="presParOf" srcId="{997739B0-5AF4-4F35-B9BC-02A7855FFB73}" destId="{90793B59-5857-4DBB-A252-517D9577AD93}" srcOrd="2" destOrd="0" presId="urn:microsoft.com/office/officeart/2005/8/layout/process1"/>
    <dgm:cxn modelId="{D3AF48B4-8AA2-49E7-9F72-7EF8DE87F7CA}" type="presParOf" srcId="{997739B0-5AF4-4F35-B9BC-02A7855FFB73}" destId="{99B5A7FF-EAA9-4EF5-8ABC-BAE2BCB30EB3}" srcOrd="3" destOrd="0" presId="urn:microsoft.com/office/officeart/2005/8/layout/process1"/>
    <dgm:cxn modelId="{C12F7143-0B76-472F-9050-D1D1C65D44B5}" type="presParOf" srcId="{99B5A7FF-EAA9-4EF5-8ABC-BAE2BCB30EB3}" destId="{04A024F8-787D-4E19-B07E-88FBEECCE56B}" srcOrd="0" destOrd="0" presId="urn:microsoft.com/office/officeart/2005/8/layout/process1"/>
    <dgm:cxn modelId="{1DEE7F33-5CFE-4905-9ABA-327619C092ED}" type="presParOf" srcId="{997739B0-5AF4-4F35-B9BC-02A7855FFB73}" destId="{C42D1450-4088-4916-8126-65B7175A56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51ED4-5A02-4CC2-89B4-FDFDE9A551F6}">
      <dsp:nvSpPr>
        <dsp:cNvPr id="0" name=""/>
        <dsp:cNvSpPr/>
      </dsp:nvSpPr>
      <dsp:spPr>
        <a:xfrm>
          <a:off x="7519" y="1579989"/>
          <a:ext cx="2247535" cy="134852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1. Define water quality through Water Quality Standards (WQS)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16" y="1619486"/>
        <a:ext cx="2168541" cy="1269527"/>
      </dsp:txXfrm>
    </dsp:sp>
    <dsp:sp modelId="{F67DD535-4846-49DD-B46E-652E84BDC0E8}">
      <dsp:nvSpPr>
        <dsp:cNvPr id="0" name=""/>
        <dsp:cNvSpPr/>
      </dsp:nvSpPr>
      <dsp:spPr>
        <a:xfrm>
          <a:off x="2479808" y="1975556"/>
          <a:ext cx="476477" cy="55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9808" y="2087034"/>
        <a:ext cx="333534" cy="334432"/>
      </dsp:txXfrm>
    </dsp:sp>
    <dsp:sp modelId="{90793B59-5857-4DBB-A252-517D9577AD93}">
      <dsp:nvSpPr>
        <dsp:cNvPr id="0" name=""/>
        <dsp:cNvSpPr/>
      </dsp:nvSpPr>
      <dsp:spPr>
        <a:xfrm>
          <a:off x="3154069" y="1579989"/>
          <a:ext cx="2247535" cy="134852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Assess available data against the WQS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3566" y="1619486"/>
        <a:ext cx="2168541" cy="1269527"/>
      </dsp:txXfrm>
    </dsp:sp>
    <dsp:sp modelId="{99B5A7FF-EAA9-4EF5-8ABC-BAE2BCB30EB3}">
      <dsp:nvSpPr>
        <dsp:cNvPr id="0" name=""/>
        <dsp:cNvSpPr/>
      </dsp:nvSpPr>
      <dsp:spPr>
        <a:xfrm>
          <a:off x="5626358" y="1975556"/>
          <a:ext cx="476477" cy="55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6358" y="2087034"/>
        <a:ext cx="333534" cy="334432"/>
      </dsp:txXfrm>
    </dsp:sp>
    <dsp:sp modelId="{C42D1450-4088-4916-8126-65B7175A561B}">
      <dsp:nvSpPr>
        <dsp:cNvPr id="0" name=""/>
        <dsp:cNvSpPr/>
      </dsp:nvSpPr>
      <dsp:spPr>
        <a:xfrm>
          <a:off x="6300619" y="1579989"/>
          <a:ext cx="2247535" cy="134852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Write TMDL to restore waters from impaired to attaining WQS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0116" y="1619486"/>
        <a:ext cx="2168541" cy="1269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3A58-D33C-4E30-B3E0-D3A63DC859F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79897-A26E-4763-9A0A-E7132BCA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5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8E6B217-C6AF-6698-0BCC-28369A80C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2260D1-3F89-BC80-DBCD-41E7B1DE0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32FE885-34DD-1C2D-CCFC-3C6E5530E5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4FF181-388E-47B0-9EC5-9FD652BA1BD4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F72C58C-A747-F64E-C0AD-4E925DE5F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0F41B93D-A638-1F5C-6AB2-57A6B45E6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294B30C-3251-ED33-69AC-EF3D7FBCD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01C81F-20E7-498B-87E4-10D06F7BEE95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BDAEAEF-2202-7E9A-DEAD-7052C84EB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BA1A364-FE53-D831-F5EF-02528E07D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13C825F-FF81-949D-A931-510E83FDA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05FBF1-A5D9-4A66-AA32-0E27E6E99D84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BDAEAEF-2202-7E9A-DEAD-7052C84EB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BA1A364-FE53-D831-F5EF-02528E07D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13C825F-FF81-949D-A931-510E83FDA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05FBF1-A5D9-4A66-AA32-0E27E6E99D84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0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BDAEAEF-2202-7E9A-DEAD-7052C84EB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BA1A364-FE53-D831-F5EF-02528E07D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13C825F-FF81-949D-A931-510E83FDA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05FBF1-A5D9-4A66-AA32-0E27E6E99D84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8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A35E83F-48F5-1BBF-874F-2421484ED1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8" b="-104"/>
          <a:stretch>
            <a:fillRect/>
          </a:stretch>
        </p:blipFill>
        <p:spPr bwMode="auto">
          <a:xfrm>
            <a:off x="0" y="-234950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B8D43C-0D7A-81E1-5EE2-57FDF3800E60}"/>
              </a:ext>
            </a:extLst>
          </p:cNvPr>
          <p:cNvSpPr/>
          <p:nvPr userDrawn="1"/>
        </p:nvSpPr>
        <p:spPr>
          <a:xfrm>
            <a:off x="0" y="5407026"/>
            <a:ext cx="9144000" cy="1450975"/>
          </a:xfrm>
          <a:prstGeom prst="rect">
            <a:avLst/>
          </a:prstGeom>
          <a:solidFill>
            <a:srgbClr val="55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B5FC516-4605-3ECD-C729-66C37B7245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6" y="5486401"/>
            <a:ext cx="126325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5715000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21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024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23D38-3CFB-3609-66D7-0B0DE9EDC807}"/>
              </a:ext>
            </a:extLst>
          </p:cNvPr>
          <p:cNvSpPr/>
          <p:nvPr userDrawn="1"/>
        </p:nvSpPr>
        <p:spPr>
          <a:xfrm>
            <a:off x="0" y="-11112"/>
            <a:ext cx="9144000" cy="881063"/>
          </a:xfrm>
          <a:prstGeom prst="rect">
            <a:avLst/>
          </a:prstGeom>
          <a:solidFill>
            <a:srgbClr val="6399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FA372-84F4-FE78-D49A-BCDD113B2BFE}"/>
              </a:ext>
            </a:extLst>
          </p:cNvPr>
          <p:cNvSpPr/>
          <p:nvPr userDrawn="1"/>
        </p:nvSpPr>
        <p:spPr>
          <a:xfrm>
            <a:off x="0" y="6405563"/>
            <a:ext cx="9144000" cy="455612"/>
          </a:xfrm>
          <a:prstGeom prst="rect">
            <a:avLst/>
          </a:prstGeom>
          <a:solidFill>
            <a:srgbClr val="63992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E7EA2FB5-F933-6DF4-9E59-168BC476C3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4400" y="6491288"/>
            <a:ext cx="7315200" cy="273050"/>
          </a:xfrm>
          <a:prstGeom prst="rect">
            <a:avLst/>
          </a:prstGeom>
          <a:noFill/>
        </p:spPr>
        <p:txBody>
          <a:bodyPr lIns="51435" tIns="25718" rIns="51435" bIns="25718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BE0562D-1E25-9D81-9A7B-72403ABFE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9" y="96838"/>
            <a:ext cx="741759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00026" y="1066800"/>
            <a:ext cx="8715375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5A8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29740" y="-21220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Division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206954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23D38-3CFB-3609-66D7-0B0DE9EDC807}"/>
              </a:ext>
            </a:extLst>
          </p:cNvPr>
          <p:cNvSpPr/>
          <p:nvPr userDrawn="1"/>
        </p:nvSpPr>
        <p:spPr>
          <a:xfrm>
            <a:off x="0" y="-11112"/>
            <a:ext cx="9144000" cy="881063"/>
          </a:xfrm>
          <a:prstGeom prst="rect">
            <a:avLst/>
          </a:prstGeom>
          <a:solidFill>
            <a:srgbClr val="6399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FA372-84F4-FE78-D49A-BCDD113B2BFE}"/>
              </a:ext>
            </a:extLst>
          </p:cNvPr>
          <p:cNvSpPr/>
          <p:nvPr userDrawn="1"/>
        </p:nvSpPr>
        <p:spPr>
          <a:xfrm>
            <a:off x="0" y="6405563"/>
            <a:ext cx="9144000" cy="455612"/>
          </a:xfrm>
          <a:prstGeom prst="rect">
            <a:avLst/>
          </a:prstGeom>
          <a:solidFill>
            <a:srgbClr val="63992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E7EA2FB5-F933-6DF4-9E59-168BC476C3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4400" y="6491288"/>
            <a:ext cx="7315200" cy="273050"/>
          </a:xfrm>
          <a:prstGeom prst="rect">
            <a:avLst/>
          </a:prstGeom>
          <a:noFill/>
        </p:spPr>
        <p:txBody>
          <a:bodyPr lIns="51435" tIns="25718" rIns="51435" bIns="25718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BE0562D-1E25-9D81-9A7B-72403ABFE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9" y="96838"/>
            <a:ext cx="741759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00026" y="1066800"/>
            <a:ext cx="8715375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5A8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29740" y="-21220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Division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3326634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23D38-3CFB-3609-66D7-0B0DE9EDC807}"/>
              </a:ext>
            </a:extLst>
          </p:cNvPr>
          <p:cNvSpPr/>
          <p:nvPr userDrawn="1"/>
        </p:nvSpPr>
        <p:spPr>
          <a:xfrm>
            <a:off x="0" y="-11112"/>
            <a:ext cx="9144000" cy="881063"/>
          </a:xfrm>
          <a:prstGeom prst="rect">
            <a:avLst/>
          </a:prstGeom>
          <a:solidFill>
            <a:srgbClr val="6399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FA372-84F4-FE78-D49A-BCDD113B2BFE}"/>
              </a:ext>
            </a:extLst>
          </p:cNvPr>
          <p:cNvSpPr/>
          <p:nvPr userDrawn="1"/>
        </p:nvSpPr>
        <p:spPr>
          <a:xfrm>
            <a:off x="0" y="6405563"/>
            <a:ext cx="9144000" cy="455612"/>
          </a:xfrm>
          <a:prstGeom prst="rect">
            <a:avLst/>
          </a:prstGeom>
          <a:solidFill>
            <a:srgbClr val="63992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E7EA2FB5-F933-6DF4-9E59-168BC476C3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4400" y="6491288"/>
            <a:ext cx="7315200" cy="273050"/>
          </a:xfrm>
          <a:prstGeom prst="rect">
            <a:avLst/>
          </a:prstGeom>
          <a:noFill/>
        </p:spPr>
        <p:txBody>
          <a:bodyPr lIns="51435" tIns="25718" rIns="51435" bIns="25718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BE0562D-1E25-9D81-9A7B-72403ABFE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9" y="96838"/>
            <a:ext cx="741759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00026" y="1066800"/>
            <a:ext cx="8715375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5A8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29740" y="-21220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Division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44381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23D38-3CFB-3609-66D7-0B0DE9EDC807}"/>
              </a:ext>
            </a:extLst>
          </p:cNvPr>
          <p:cNvSpPr/>
          <p:nvPr userDrawn="1"/>
        </p:nvSpPr>
        <p:spPr>
          <a:xfrm>
            <a:off x="0" y="-11112"/>
            <a:ext cx="9144000" cy="881063"/>
          </a:xfrm>
          <a:prstGeom prst="rect">
            <a:avLst/>
          </a:prstGeom>
          <a:solidFill>
            <a:srgbClr val="6399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FA372-84F4-FE78-D49A-BCDD113B2BFE}"/>
              </a:ext>
            </a:extLst>
          </p:cNvPr>
          <p:cNvSpPr/>
          <p:nvPr userDrawn="1"/>
        </p:nvSpPr>
        <p:spPr>
          <a:xfrm>
            <a:off x="0" y="6405563"/>
            <a:ext cx="9144000" cy="455612"/>
          </a:xfrm>
          <a:prstGeom prst="rect">
            <a:avLst/>
          </a:prstGeom>
          <a:solidFill>
            <a:srgbClr val="63992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E7EA2FB5-F933-6DF4-9E59-168BC476C3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4400" y="6491288"/>
            <a:ext cx="7315200" cy="273050"/>
          </a:xfrm>
          <a:prstGeom prst="rect">
            <a:avLst/>
          </a:prstGeom>
          <a:noFill/>
        </p:spPr>
        <p:txBody>
          <a:bodyPr lIns="51435" tIns="25718" rIns="51435" bIns="25718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BE0562D-1E25-9D81-9A7B-72403ABFE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9" y="96838"/>
            <a:ext cx="741759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00026" y="1066800"/>
            <a:ext cx="8715375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5A8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29740" y="-21220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Division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98651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23D38-3CFB-3609-66D7-0B0DE9EDC807}"/>
              </a:ext>
            </a:extLst>
          </p:cNvPr>
          <p:cNvSpPr/>
          <p:nvPr userDrawn="1"/>
        </p:nvSpPr>
        <p:spPr>
          <a:xfrm>
            <a:off x="0" y="-11112"/>
            <a:ext cx="9144000" cy="881063"/>
          </a:xfrm>
          <a:prstGeom prst="rect">
            <a:avLst/>
          </a:prstGeom>
          <a:solidFill>
            <a:srgbClr val="6399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FA372-84F4-FE78-D49A-BCDD113B2BFE}"/>
              </a:ext>
            </a:extLst>
          </p:cNvPr>
          <p:cNvSpPr/>
          <p:nvPr userDrawn="1"/>
        </p:nvSpPr>
        <p:spPr>
          <a:xfrm>
            <a:off x="0" y="6405563"/>
            <a:ext cx="9144000" cy="455612"/>
          </a:xfrm>
          <a:prstGeom prst="rect">
            <a:avLst/>
          </a:prstGeom>
          <a:solidFill>
            <a:srgbClr val="63992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E7EA2FB5-F933-6DF4-9E59-168BC476C3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4400" y="6491288"/>
            <a:ext cx="7315200" cy="273050"/>
          </a:xfrm>
          <a:prstGeom prst="rect">
            <a:avLst/>
          </a:prstGeom>
          <a:noFill/>
        </p:spPr>
        <p:txBody>
          <a:bodyPr lIns="51435" tIns="25718" rIns="51435" bIns="25718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BE0562D-1E25-9D81-9A7B-72403ABFE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9" y="96838"/>
            <a:ext cx="741759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00026" y="1066800"/>
            <a:ext cx="8715375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5A8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29740" y="-21220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Division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81309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23D38-3CFB-3609-66D7-0B0DE9EDC807}"/>
              </a:ext>
            </a:extLst>
          </p:cNvPr>
          <p:cNvSpPr/>
          <p:nvPr userDrawn="1"/>
        </p:nvSpPr>
        <p:spPr>
          <a:xfrm>
            <a:off x="0" y="-11112"/>
            <a:ext cx="9144000" cy="881063"/>
          </a:xfrm>
          <a:prstGeom prst="rect">
            <a:avLst/>
          </a:prstGeom>
          <a:solidFill>
            <a:srgbClr val="6399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FA372-84F4-FE78-D49A-BCDD113B2BFE}"/>
              </a:ext>
            </a:extLst>
          </p:cNvPr>
          <p:cNvSpPr/>
          <p:nvPr userDrawn="1"/>
        </p:nvSpPr>
        <p:spPr>
          <a:xfrm>
            <a:off x="0" y="6405563"/>
            <a:ext cx="9144000" cy="455612"/>
          </a:xfrm>
          <a:prstGeom prst="rect">
            <a:avLst/>
          </a:prstGeom>
          <a:solidFill>
            <a:srgbClr val="63992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E7EA2FB5-F933-6DF4-9E59-168BC476C3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4400" y="6491288"/>
            <a:ext cx="7315200" cy="273050"/>
          </a:xfrm>
          <a:prstGeom prst="rect">
            <a:avLst/>
          </a:prstGeom>
          <a:noFill/>
        </p:spPr>
        <p:txBody>
          <a:bodyPr lIns="51435" tIns="25718" rIns="51435" bIns="25718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BE0562D-1E25-9D81-9A7B-72403ABFE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9" y="96838"/>
            <a:ext cx="741759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00026" y="1066800"/>
            <a:ext cx="8715375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5A8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29740" y="-21220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Division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1305701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23D38-3CFB-3609-66D7-0B0DE9EDC807}"/>
              </a:ext>
            </a:extLst>
          </p:cNvPr>
          <p:cNvSpPr/>
          <p:nvPr userDrawn="1"/>
        </p:nvSpPr>
        <p:spPr>
          <a:xfrm>
            <a:off x="0" y="-11112"/>
            <a:ext cx="9144000" cy="881063"/>
          </a:xfrm>
          <a:prstGeom prst="rect">
            <a:avLst/>
          </a:prstGeom>
          <a:solidFill>
            <a:srgbClr val="6399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2FA372-84F4-FE78-D49A-BCDD113B2BFE}"/>
              </a:ext>
            </a:extLst>
          </p:cNvPr>
          <p:cNvSpPr/>
          <p:nvPr userDrawn="1"/>
        </p:nvSpPr>
        <p:spPr>
          <a:xfrm>
            <a:off x="0" y="6405563"/>
            <a:ext cx="9144000" cy="455612"/>
          </a:xfrm>
          <a:prstGeom prst="rect">
            <a:avLst/>
          </a:prstGeom>
          <a:solidFill>
            <a:srgbClr val="63992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E7EA2FB5-F933-6DF4-9E59-168BC476C3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4400" y="6491288"/>
            <a:ext cx="7315200" cy="273050"/>
          </a:xfrm>
          <a:prstGeom prst="rect">
            <a:avLst/>
          </a:prstGeom>
          <a:noFill/>
        </p:spPr>
        <p:txBody>
          <a:bodyPr lIns="51435" tIns="25718" rIns="51435" bIns="25718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BE0562D-1E25-9D81-9A7B-72403ABFE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9" y="96838"/>
            <a:ext cx="741759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00026" y="1066800"/>
            <a:ext cx="8715375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5A8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29740" y="-21220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Division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405626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CA0317-E7B6-AD19-7DC6-1732A7675820}"/>
              </a:ext>
            </a:extLst>
          </p:cNvPr>
          <p:cNvSpPr/>
          <p:nvPr userDrawn="1"/>
        </p:nvSpPr>
        <p:spPr>
          <a:xfrm>
            <a:off x="0" y="-11112"/>
            <a:ext cx="9144000" cy="881063"/>
          </a:xfrm>
          <a:prstGeom prst="rect">
            <a:avLst/>
          </a:prstGeom>
          <a:solidFill>
            <a:srgbClr val="6399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5533-9720-9E3F-A134-EBBEA821C17C}"/>
              </a:ext>
            </a:extLst>
          </p:cNvPr>
          <p:cNvSpPr/>
          <p:nvPr userDrawn="1"/>
        </p:nvSpPr>
        <p:spPr>
          <a:xfrm>
            <a:off x="0" y="6405563"/>
            <a:ext cx="9144000" cy="455612"/>
          </a:xfrm>
          <a:prstGeom prst="rect">
            <a:avLst/>
          </a:prstGeom>
          <a:solidFill>
            <a:srgbClr val="63992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6729FAF-5136-2B9B-1505-4FB34A08BD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9" y="96838"/>
            <a:ext cx="741759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2F741367-B54A-A455-E89E-CBDDE9139B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4400" y="6491288"/>
            <a:ext cx="7315200" cy="273050"/>
          </a:xfrm>
          <a:prstGeom prst="rect">
            <a:avLst/>
          </a:prstGeom>
          <a:noFill/>
        </p:spPr>
        <p:txBody>
          <a:bodyPr lIns="51435" tIns="25718" rIns="51435" bIns="25718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51435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-114300" y="1219200"/>
            <a:ext cx="9144000" cy="1143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300">
                <a:solidFill>
                  <a:srgbClr val="5A80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29740" y="-21220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Division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2827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9032-D59E-4C9B-80DC-C0AC7FC747AB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6AEA-1592-4417-ACC1-A1B6BE661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revisor.org/statutes/chapters/ch82a/082a_020_000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hyperlink" Target="https://kswraps.org/wp-content/uploads/2020/10/middlemaraisdescynges_plansummary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aps.kdhe.state.ks.us/tmdlreports/2013/Hillsdale.pdf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kswraps.org/wp-content/uploads/2020/10/Hillsdale-Plan-and-Summary.pdf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kdhe.state.ks.us/tmdlreports/mc/MarDesCygFCB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hyperlink" Target="https://www.ksrevisor.org/statutes/chapters/ch82a/082a_020_0001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Marais des Cygnes RAC meeting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May 2,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>
            <a:extLst>
              <a:ext uri="{FF2B5EF4-FFF2-40B4-BE49-F238E27FC236}">
                <a16:creationId xmlns:a16="http://schemas.microsoft.com/office/drawing/2014/main" id="{5F589FD9-61AC-AF0C-1AB6-E94013DE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" y="1828800"/>
            <a:ext cx="7400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558213"/>
                </a:solidFill>
              </a:rPr>
              <a:t>Bacteria in the Marais des Cygnes near Ottawa (cont’d)</a:t>
            </a:r>
          </a:p>
        </p:txBody>
      </p:sp>
      <p:sp>
        <p:nvSpPr>
          <p:cNvPr id="14339" name="Rectangle 13">
            <a:extLst>
              <a:ext uri="{FF2B5EF4-FFF2-40B4-BE49-F238E27FC236}">
                <a16:creationId xmlns:a16="http://schemas.microsoft.com/office/drawing/2014/main" id="{DA0DF4B5-932B-AEBC-1729-B05972A15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37397"/>
            <a:ext cx="43434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/>
              <a:t>SC270 designated in the TMDL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/>
              <a:t>Quarterly monitoring for </a:t>
            </a:r>
            <a:r>
              <a:rPr lang="en-US" altLang="en-US" sz="1500" i="1" dirty="0"/>
              <a:t>E. coli</a:t>
            </a:r>
            <a:r>
              <a:rPr lang="en-US" altLang="en-US" sz="1500" dirty="0"/>
              <a:t> since 2003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/>
              <a:t>Average value is 879 </a:t>
            </a:r>
            <a:r>
              <a:rPr lang="en-US" altLang="en-US" sz="1500" dirty="0" err="1"/>
              <a:t>cfus</a:t>
            </a:r>
            <a:r>
              <a:rPr lang="en-US" altLang="en-US" sz="1500" dirty="0"/>
              <a:t>/100 mL (median is 91.5 and 75</a:t>
            </a:r>
            <a:r>
              <a:rPr lang="en-US" altLang="en-US" sz="1500" baseline="30000" dirty="0"/>
              <a:t>th</a:t>
            </a:r>
            <a:r>
              <a:rPr lang="en-US" altLang="en-US" sz="1500" dirty="0"/>
              <a:t> percentile is 283)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/>
              <a:t>Violations suggest still impaired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5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>
                <a:hlinkClick r:id="rId3"/>
              </a:rPr>
              <a:t>KSA 82a-2001</a:t>
            </a:r>
            <a:r>
              <a:rPr lang="en-US" altLang="en-US" sz="1500" dirty="0"/>
              <a:t> constrains making any impairment decisions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5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/>
              <a:t>Also of note is </a:t>
            </a:r>
            <a:r>
              <a:rPr lang="en-US" altLang="en-US" sz="1500" dirty="0">
                <a:hlinkClick r:id="rId4"/>
              </a:rPr>
              <a:t>WRAPS 9-element Plan for Middle Marais des Cygnes</a:t>
            </a:r>
            <a:r>
              <a:rPr lang="en-US" altLang="en-US" sz="15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7FF0B-5F6B-6B46-2C1B-50016450CE65}"/>
              </a:ext>
            </a:extLst>
          </p:cNvPr>
          <p:cNvSpPr txBox="1"/>
          <p:nvPr/>
        </p:nvSpPr>
        <p:spPr>
          <a:xfrm>
            <a:off x="1295400" y="152400"/>
            <a:ext cx="4793492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TMDLs in the Marais des Cygnes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349C583A-C011-E7C1-CFBC-6A7272AA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537397"/>
            <a:ext cx="3727156" cy="24884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2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40A2F83-93DA-7E8E-659B-3C9884F3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86461"/>
            <a:ext cx="38754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Hillsdale has been listed for impairment of narrative criteria (“free from”) and a </a:t>
            </a:r>
            <a:r>
              <a:rPr lang="en-US" altLang="en-US" sz="1800" dirty="0">
                <a:hlinkClick r:id="rId2"/>
              </a:rPr>
              <a:t>TMDL</a:t>
            </a:r>
            <a:r>
              <a:rPr lang="en-US" altLang="en-US" sz="1800" dirty="0"/>
              <a:t> was written to address Eutrophication (excess nutrients).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The TMDL states all uses impacted to an extent by the eutrophication.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E417B092-5E6E-3242-1875-483E79D0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04" y="1771650"/>
            <a:ext cx="7400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558213"/>
                </a:solidFill>
              </a:rPr>
              <a:t>Eutrophication in Hillsdale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A8E9E-D26A-5EFD-CCE1-F77C65E89661}"/>
              </a:ext>
            </a:extLst>
          </p:cNvPr>
          <p:cNvSpPr txBox="1"/>
          <p:nvPr/>
        </p:nvSpPr>
        <p:spPr>
          <a:xfrm>
            <a:off x="1066800" y="152400"/>
            <a:ext cx="4793492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TMDLs in the Marais des Cygnes</a:t>
            </a:r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469ED017-ACC6-7E9F-A43F-9C657D06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4" y="2556763"/>
            <a:ext cx="3919343" cy="237767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40A2F83-93DA-7E8E-659B-3C9884F3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43150"/>
            <a:ext cx="4343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First TMDL written in 2001, revision done in 2013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 err="1"/>
              <a:t>Chl</a:t>
            </a:r>
            <a:r>
              <a:rPr lang="en-US" altLang="en-US" sz="1500" dirty="0"/>
              <a:t>-a endpoint of 10 µg/L was chosen for the TMDL; median since 2001 has been 19 µg/L</a:t>
            </a:r>
            <a:endParaRPr lang="en-US" altLang="en-US" sz="135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Sets </a:t>
            </a:r>
            <a:r>
              <a:rPr lang="en-US" altLang="en-US" sz="1800" dirty="0" err="1"/>
              <a:t>lbs</a:t>
            </a:r>
            <a:r>
              <a:rPr lang="en-US" altLang="en-US" sz="1800" dirty="0"/>
              <a:t>/day limits from wastewater plants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/>
              <a:t>Normally a concentration like </a:t>
            </a:r>
            <a:r>
              <a:rPr lang="en-US" altLang="en-US" sz="1500" i="1" dirty="0"/>
              <a:t>E. coli</a:t>
            </a:r>
            <a:r>
              <a:rPr lang="en-US" altLang="en-US" sz="1500" dirty="0"/>
              <a:t>, but nutrients are about total pounds going into the reservoir</a:t>
            </a:r>
            <a:endParaRPr lang="en-US" altLang="en-US" sz="135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Population of Gardner 2000: 9,800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Population of Gardner 2020: 23,400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E417B092-5E6E-3242-1875-483E79D0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04" y="1771650"/>
            <a:ext cx="7400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558213"/>
                </a:solidFill>
              </a:rPr>
              <a:t>Eutrophication in Hillsdale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A8E9E-D26A-5EFD-CCE1-F77C65E89661}"/>
              </a:ext>
            </a:extLst>
          </p:cNvPr>
          <p:cNvSpPr txBox="1"/>
          <p:nvPr/>
        </p:nvSpPr>
        <p:spPr>
          <a:xfrm>
            <a:off x="1219200" y="228600"/>
            <a:ext cx="4793492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TMDLs in the Marais des Cygnes</a:t>
            </a: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2EED726E-B161-D8D9-9CC5-CD14CEF8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343150"/>
            <a:ext cx="3885192" cy="22455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10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40A2F83-93DA-7E8E-659B-3C9884F3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038" y="2571750"/>
            <a:ext cx="3875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Also of note: </a:t>
            </a:r>
            <a:r>
              <a:rPr lang="en-US" altLang="en-US" sz="1800" dirty="0">
                <a:hlinkClick r:id="rId2"/>
              </a:rPr>
              <a:t>WRAPS 9-element for Hillsdale</a:t>
            </a:r>
            <a:endParaRPr lang="en-US" altLang="en-US" sz="1800" dirty="0"/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E417B092-5E6E-3242-1875-483E79D0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04" y="1771650"/>
            <a:ext cx="7400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558213"/>
                </a:solidFill>
              </a:rPr>
              <a:t>Eutrophication in Hillsdale (cont’d)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A8E9E-D26A-5EFD-CCE1-F77C65E89661}"/>
              </a:ext>
            </a:extLst>
          </p:cNvPr>
          <p:cNvSpPr txBox="1"/>
          <p:nvPr/>
        </p:nvSpPr>
        <p:spPr>
          <a:xfrm>
            <a:off x="1219200" y="152400"/>
            <a:ext cx="4793492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TMDLs in the Marais des Cygnes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CA9C665D-DA63-246F-0E8C-B4912B94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3" y="2571750"/>
            <a:ext cx="3873500" cy="2571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09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>
            <a:extLst>
              <a:ext uri="{FF2B5EF4-FFF2-40B4-BE49-F238E27FC236}">
                <a16:creationId xmlns:a16="http://schemas.microsoft.com/office/drawing/2014/main" id="{B5A1B7EE-C1E1-7135-910D-54EAA34C9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700" b="1"/>
              <a:t>Thank you/Questions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20A9D-FAA2-147F-03A6-9D59C2424376}"/>
              </a:ext>
            </a:extLst>
          </p:cNvPr>
          <p:cNvSpPr txBox="1"/>
          <p:nvPr/>
        </p:nvSpPr>
        <p:spPr>
          <a:xfrm>
            <a:off x="1143000" y="228600"/>
            <a:ext cx="4793492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TMDLs in the Marais des Cygnes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D9430-C008-8077-876C-2922A4DA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88" y="2514600"/>
            <a:ext cx="4086225" cy="272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0DCFD-17D1-4FD6-A11D-F78F2DC05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592" t="253" r="35561" b="-253"/>
          <a:stretch/>
        </p:blipFill>
        <p:spPr>
          <a:xfrm>
            <a:off x="2209800" y="76200"/>
            <a:ext cx="518160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0DCFD-17D1-4FD6-A11D-F78F2DC05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592" t="253" r="32339" b="-253"/>
          <a:stretch/>
        </p:blipFill>
        <p:spPr>
          <a:xfrm>
            <a:off x="2209800" y="0"/>
            <a:ext cx="54102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KWA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January-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Legislative visits</a:t>
            </a:r>
          </a:p>
          <a:p>
            <a:r>
              <a:rPr lang="en-US" dirty="0">
                <a:solidFill>
                  <a:schemeClr val="bg1"/>
                </a:solidFill>
              </a:rPr>
              <a:t>April-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Upper Arkansas RAC message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KCC well plugging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28B5-D0B0-4070-BC27-9DE1FF50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Legislative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B7B9-E402-4167-8964-BCFF35D3A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House Bill 2302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Adjustments to the State Water Plan Fund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Additional $35 million from SGF to SWPF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Transfers $5 million from SWPF to new Water Technical Assistance Fund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Transfers $12 million from SWPF to new Water Projects Grant Fund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Guidelines to KWA when making SWPF budget recommendations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A00D-A438-4945-B040-06C4CA3E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Legislative Update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7524B-862D-4FCC-A412-55CF436CF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House Bill 2279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Annual reports to legislature from GMDs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Mostly financial documents…. Income, expenses, audits, assets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Activity descriptions and explanation of how GMD boards are furthering conservation of the groundwater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Requires each GMD to identify priority areas of concern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Report to the Chief Engineer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Action plan for priority areas of concern by July 1, 2026</a:t>
            </a:r>
          </a:p>
        </p:txBody>
      </p:sp>
    </p:spTree>
    <p:extLst>
      <p:ext uri="{BB962C8B-B14F-4D97-AF65-F5344CB8AC3E}">
        <p14:creationId xmlns:p14="http://schemas.microsoft.com/office/powerpoint/2010/main" val="272780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AB37AA0-BA9E-5899-29F3-AC8B99E78F0E}"/>
              </a:ext>
            </a:extLst>
          </p:cNvPr>
          <p:cNvSpPr>
            <a:spLocks noGrp="1"/>
          </p:cNvSpPr>
          <p:nvPr/>
        </p:nvSpPr>
        <p:spPr bwMode="auto">
          <a:xfrm>
            <a:off x="1428750" y="5029200"/>
            <a:ext cx="771525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TMDLs in the Marais des Cygnes Basin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 Boring | May 2,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981C5A4-90F3-B853-9204-4CC855978559}"/>
              </a:ext>
            </a:extLst>
          </p:cNvPr>
          <p:cNvGraphicFramePr/>
          <p:nvPr>
            <p:extLst/>
          </p:nvPr>
        </p:nvGraphicFramePr>
        <p:xfrm>
          <a:off x="285751" y="928091"/>
          <a:ext cx="8555675" cy="450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1" name="Rectangle 8">
            <a:extLst>
              <a:ext uri="{FF2B5EF4-FFF2-40B4-BE49-F238E27FC236}">
                <a16:creationId xmlns:a16="http://schemas.microsoft.com/office/drawing/2014/main" id="{C132DAD8-5CD8-2E99-EC8F-687185262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894" y="4114801"/>
            <a:ext cx="726757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/>
              <a:t>Three pollutants and water bodies:</a:t>
            </a:r>
          </a:p>
          <a:p>
            <a:pPr marL="471488" indent="-257175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/>
              <a:t>Bacteria in the Marais des Cygnes (near Ottawa)</a:t>
            </a:r>
          </a:p>
          <a:p>
            <a:pPr marL="471488" indent="-257175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/>
              <a:t>Eutrophication in Hillsdale Reservoir</a:t>
            </a:r>
          </a:p>
          <a:p>
            <a:pPr marL="471488" indent="-257175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/>
              <a:t>Another time: Atrazine in Edgerton City Lake</a:t>
            </a:r>
          </a:p>
        </p:txBody>
      </p:sp>
      <p:sp>
        <p:nvSpPr>
          <p:cNvPr id="12294" name="Rectangle 11">
            <a:extLst>
              <a:ext uri="{FF2B5EF4-FFF2-40B4-BE49-F238E27FC236}">
                <a16:creationId xmlns:a16="http://schemas.microsoft.com/office/drawing/2014/main" id="{46DFB621-5819-B190-A54F-CDE5F7FAE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" y="1863328"/>
            <a:ext cx="7400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558213"/>
                </a:solidFill>
              </a:rPr>
              <a:t>What is a TMDL?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64D4B-9C66-5A9D-0651-E89A8EECAF80}"/>
              </a:ext>
            </a:extLst>
          </p:cNvPr>
          <p:cNvSpPr txBox="1"/>
          <p:nvPr/>
        </p:nvSpPr>
        <p:spPr>
          <a:xfrm>
            <a:off x="1219200" y="197285"/>
            <a:ext cx="4793492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TMDLs in the Marais des Cygnes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>
            <a:extLst>
              <a:ext uri="{FF2B5EF4-FFF2-40B4-BE49-F238E27FC236}">
                <a16:creationId xmlns:a16="http://schemas.microsoft.com/office/drawing/2014/main" id="{5F589FD9-61AC-AF0C-1AB6-E94013DE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" y="1828800"/>
            <a:ext cx="7400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558213"/>
                </a:solidFill>
              </a:rPr>
              <a:t>Bacteria in the Marais des Cygnes near Ottawa</a:t>
            </a:r>
          </a:p>
        </p:txBody>
      </p:sp>
      <p:sp>
        <p:nvSpPr>
          <p:cNvPr id="14339" name="Rectangle 13">
            <a:extLst>
              <a:ext uri="{FF2B5EF4-FFF2-40B4-BE49-F238E27FC236}">
                <a16:creationId xmlns:a16="http://schemas.microsoft.com/office/drawing/2014/main" id="{DA0DF4B5-932B-AEBC-1729-B05972A15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7" y="2514600"/>
            <a:ext cx="398859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/>
              <a:t>Water Quality Standards (</a:t>
            </a:r>
            <a:r>
              <a:rPr lang="en-US" altLang="en-US" sz="1500" dirty="0" err="1"/>
              <a:t>WQS</a:t>
            </a:r>
            <a:r>
              <a:rPr lang="en-US" altLang="en-US" sz="1500" dirty="0"/>
              <a:t>) </a:t>
            </a:r>
            <a:br>
              <a:rPr lang="en-US" altLang="en-US" sz="1500" dirty="0"/>
            </a:br>
            <a:r>
              <a:rPr lang="en-US" altLang="en-US" sz="1500" dirty="0"/>
              <a:t>have adopted bacteria criteria to protect recreational uses (fishable and swimmable).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/>
              <a:t>Marais des Cygnes has those uses protected for primary contact (deep enough to swim in).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/>
              <a:t>Originally listed as impaired for fecal coliform bacteria 20+ years ago. </a:t>
            </a:r>
            <a:br>
              <a:rPr lang="en-US" altLang="en-US" sz="1500" dirty="0"/>
            </a:br>
            <a:r>
              <a:rPr lang="en-US" altLang="en-US" sz="1500" dirty="0" err="1">
                <a:hlinkClick r:id="rId3"/>
              </a:rPr>
              <a:t>TMDL</a:t>
            </a:r>
            <a:r>
              <a:rPr lang="en-US" altLang="en-US" sz="1500" dirty="0"/>
              <a:t> was approved in 2001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500" dirty="0"/>
              <a:t>Since then, WQS have changed from fecal coliform to </a:t>
            </a:r>
            <a:r>
              <a:rPr lang="en-US" altLang="en-US" sz="1500" i="1" dirty="0"/>
              <a:t>E. coli</a:t>
            </a:r>
            <a:r>
              <a:rPr lang="en-US" altLang="en-US" sz="1500" dirty="0"/>
              <a:t> and </a:t>
            </a:r>
            <a:r>
              <a:rPr lang="en-US" altLang="en-US" sz="1500" dirty="0" err="1">
                <a:hlinkClick r:id="rId4"/>
              </a:rPr>
              <a:t>KSA</a:t>
            </a:r>
            <a:r>
              <a:rPr lang="en-US" altLang="en-US" sz="1500" dirty="0">
                <a:hlinkClick r:id="rId4"/>
              </a:rPr>
              <a:t> </a:t>
            </a:r>
            <a:r>
              <a:rPr lang="en-US" altLang="en-US" sz="1500" dirty="0" err="1">
                <a:hlinkClick r:id="rId4"/>
              </a:rPr>
              <a:t>82a</a:t>
            </a:r>
            <a:r>
              <a:rPr lang="en-US" altLang="en-US" sz="1500" dirty="0">
                <a:hlinkClick r:id="rId4"/>
              </a:rPr>
              <a:t>-2001</a:t>
            </a:r>
            <a:r>
              <a:rPr lang="en-US" altLang="en-US" sz="1500" dirty="0"/>
              <a:t>.</a:t>
            </a:r>
          </a:p>
        </p:txBody>
      </p:sp>
      <p:pic>
        <p:nvPicPr>
          <p:cNvPr id="14342" name="Picture 14">
            <a:extLst>
              <a:ext uri="{FF2B5EF4-FFF2-40B4-BE49-F238E27FC236}">
                <a16:creationId xmlns:a16="http://schemas.microsoft.com/office/drawing/2014/main" id="{375100FC-17A9-B752-CC3A-DBA4CE7A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0822" y="2514600"/>
            <a:ext cx="3886200" cy="258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07FF0B-5F6B-6B46-2C1B-50016450CE65}"/>
              </a:ext>
            </a:extLst>
          </p:cNvPr>
          <p:cNvSpPr txBox="1"/>
          <p:nvPr/>
        </p:nvSpPr>
        <p:spPr>
          <a:xfrm>
            <a:off x="1143000" y="228600"/>
            <a:ext cx="4793492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TMDLs in the Marais des Cygnes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>
            <a:extLst>
              <a:ext uri="{FF2B5EF4-FFF2-40B4-BE49-F238E27FC236}">
                <a16:creationId xmlns:a16="http://schemas.microsoft.com/office/drawing/2014/main" id="{5F589FD9-61AC-AF0C-1AB6-E94013DE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" y="1828800"/>
            <a:ext cx="7400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558213"/>
                </a:solidFill>
              </a:rPr>
              <a:t>Bacteria in the Marais des Cygnes near Ottawa (cont’d)</a:t>
            </a:r>
          </a:p>
        </p:txBody>
      </p:sp>
      <p:sp>
        <p:nvSpPr>
          <p:cNvPr id="14339" name="Rectangle 13">
            <a:extLst>
              <a:ext uri="{FF2B5EF4-FFF2-40B4-BE49-F238E27FC236}">
                <a16:creationId xmlns:a16="http://schemas.microsoft.com/office/drawing/2014/main" id="{DA0DF4B5-932B-AEBC-1729-B05972A15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7" y="2221706"/>
            <a:ext cx="398859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TMDL states Ottawa’s discharge needs UV disinfection to improve bacteria loadings in the stream.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From 2020 to present, Ottawa has averaged 50 </a:t>
            </a:r>
            <a:r>
              <a:rPr lang="en-US" altLang="en-US" sz="1800" dirty="0" err="1"/>
              <a:t>cfus</a:t>
            </a:r>
            <a:r>
              <a:rPr lang="en-US" altLang="en-US" sz="1800" dirty="0"/>
              <a:t>/100 mL for </a:t>
            </a:r>
            <a:r>
              <a:rPr lang="en-US" altLang="en-US" sz="1800" i="1" dirty="0"/>
              <a:t>E. coli</a:t>
            </a:r>
            <a:r>
              <a:rPr lang="en-US" altLang="en-US" sz="1800" dirty="0"/>
              <a:t>; criteria is 262 in rec season and 2,358 in non-rec season (in other words, not likely to be cause of impairment).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How about the ambient station?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7FF0B-5F6B-6B46-2C1B-50016450CE65}"/>
              </a:ext>
            </a:extLst>
          </p:cNvPr>
          <p:cNvSpPr txBox="1"/>
          <p:nvPr/>
        </p:nvSpPr>
        <p:spPr>
          <a:xfrm>
            <a:off x="1028700" y="987029"/>
            <a:ext cx="4793492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TMDLs in the Marais des Cygnes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F6C70D26-32D8-8198-FC08-84903755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297485"/>
            <a:ext cx="4070056" cy="27122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210230"/>
      </p:ext>
    </p:extLst>
  </p:cSld>
  <p:clrMapOvr>
    <a:masterClrMapping/>
  </p:clrMapOvr>
</p:sld>
</file>

<file path=ppt/theme/theme1.xml><?xml version="1.0" encoding="utf-8"?>
<a:theme xmlns:a="http://schemas.openxmlformats.org/drawingml/2006/main" name="KANSAS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</TotalTime>
  <Words>622</Words>
  <Application>Microsoft Office PowerPoint</Application>
  <PresentationFormat>On-screen Show (4:3)</PresentationFormat>
  <Paragraphs>79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KANSAS_BLUE</vt:lpstr>
      <vt:lpstr>Marais des Cygnes RAC meeting</vt:lpstr>
      <vt:lpstr>PowerPoint Presentation</vt:lpstr>
      <vt:lpstr>KWA meetings</vt:lpstr>
      <vt:lpstr>Legislative Update</vt:lpstr>
      <vt:lpstr>Legislative Update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Kansas Water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Marais des Cygnes RAC meeting</dc:title>
  <dc:creator>Campbell, Lauren</dc:creator>
  <cp:lastModifiedBy>Campbell, Lauren</cp:lastModifiedBy>
  <cp:revision>14</cp:revision>
  <dcterms:created xsi:type="dcterms:W3CDTF">2023-04-27T21:20:26Z</dcterms:created>
  <dcterms:modified xsi:type="dcterms:W3CDTF">2023-05-05T18:34:43Z</dcterms:modified>
</cp:coreProperties>
</file>